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63" r:id="rId3"/>
    <p:sldId id="257" r:id="rId4"/>
    <p:sldId id="259" r:id="rId5"/>
    <p:sldId id="260" r:id="rId6"/>
    <p:sldId id="262" r:id="rId7"/>
    <p:sldId id="261" r:id="rId8"/>
    <p:sldId id="264" r:id="rId9"/>
    <p:sldId id="277" r:id="rId10"/>
    <p:sldId id="279" r:id="rId11"/>
    <p:sldId id="266" r:id="rId12"/>
    <p:sldId id="270" r:id="rId13"/>
    <p:sldId id="271" r:id="rId14"/>
    <p:sldId id="273" r:id="rId15"/>
    <p:sldId id="272" r:id="rId16"/>
    <p:sldId id="276" r:id="rId17"/>
    <p:sldId id="275" r:id="rId18"/>
    <p:sldId id="274" r:id="rId19"/>
    <p:sldId id="278" r:id="rId20"/>
    <p:sldId id="280" r:id="rId21"/>
    <p:sldId id="281" r:id="rId22"/>
    <p:sldId id="26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658"/>
    <a:srgbClr val="ED9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8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5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9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9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5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5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6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3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3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291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1%82%D0%B5%D0%BD%D0%BE%D0%BA%D0%B0%D1%80%D0%B4%D1%96%D1%8F" TargetMode="External"/><Relationship Id="rId2" Type="http://schemas.openxmlformats.org/officeDocument/2006/relationships/hyperlink" Target="https://uk.wikipedia.org/w/index.php?title=%D0%A0%D0%B0%D0%BF%D1%82%D0%BE%D0%B2%D0%B0_%D0%BA%D0%BE%D1%80%D0%BE%D0%BD%D0%B0%D1%80%D0%BD%D0%B0_%D1%81%D0%BC%D0%B5%D1%80%D1%82%D1%8C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0%D1%80%D0%B4%D1%96%D0%BE%D1%81%D0%BA%D0%BB%D0%B5%D1%80%D0%BE%D0%B7" TargetMode="External"/><Relationship Id="rId2" Type="http://schemas.openxmlformats.org/officeDocument/2006/relationships/hyperlink" Target="https://uk.wikipedia.org/wiki/%D0%93%D0%BE%D1%81%D1%82%D1%80%D0%B8%D0%B9_%D1%96%D0%BD%D1%84%D0%B0%D1%80%D0%BA%D1%82_%D0%BC%D1%96%D0%BE%D0%BA%D0%B0%D1%80%D0%B4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479591" y="1470373"/>
            <a:ext cx="10993549" cy="147501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366658"/>
                </a:solidFill>
              </a:rPr>
              <a:t>«ІХС. Фактори ризику ІХС. Клінічна класифікація ІХС. Фактори, що визначають розлад коронарного кровообігу»</a:t>
            </a:r>
            <a:endParaRPr lang="ru-RU" dirty="0">
              <a:solidFill>
                <a:srgbClr val="366658"/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682794" y="4871752"/>
            <a:ext cx="10993546" cy="948476"/>
          </a:xfrm>
        </p:spPr>
        <p:txBody>
          <a:bodyPr>
            <a:noAutofit/>
          </a:bodyPr>
          <a:lstStyle/>
          <a:p>
            <a:r>
              <a:rPr lang="uk-UA" sz="1800" dirty="0" err="1" smtClean="0">
                <a:solidFill>
                  <a:schemeClr val="bg1"/>
                </a:solidFill>
              </a:rPr>
              <a:t>д.м.н</a:t>
            </a:r>
            <a:r>
              <a:rPr lang="uk-UA" sz="1800" smtClean="0">
                <a:solidFill>
                  <a:schemeClr val="bg1"/>
                </a:solidFill>
              </a:rPr>
              <a:t>. Руденко </a:t>
            </a:r>
            <a:r>
              <a:rPr lang="uk-UA" sz="1800" dirty="0" smtClean="0">
                <a:solidFill>
                  <a:schemeClr val="bg1"/>
                </a:solidFill>
              </a:rPr>
              <a:t>С.А.</a:t>
            </a:r>
          </a:p>
          <a:p>
            <a:endParaRPr lang="uk-UA" sz="1800" dirty="0" smtClean="0">
              <a:solidFill>
                <a:schemeClr val="bg1"/>
              </a:solidFill>
            </a:endParaRPr>
          </a:p>
          <a:p>
            <a:r>
              <a:rPr lang="uk-UA" sz="1800" dirty="0" smtClean="0">
                <a:solidFill>
                  <a:schemeClr val="bg1"/>
                </a:solidFill>
              </a:rPr>
              <a:t>Суміжна дисципліна - Кардіологія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86" y="74993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513844"/>
              </p:ext>
            </p:extLst>
          </p:nvPr>
        </p:nvGraphicFramePr>
        <p:xfrm>
          <a:off x="581025" y="1856097"/>
          <a:ext cx="11029950" cy="50019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08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1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3271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СРНСН і СРНС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b="0" dirty="0" smtClean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За 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результатами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розтину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і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токсикологічних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досліджень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макроскопічних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та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гістологічних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порушень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структури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серця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не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виявлено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,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етіологія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,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крім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серцевої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,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виключена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у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дорослих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(СРНСН) та у </a:t>
                      </a:r>
                      <a:r>
                        <a:rPr lang="ru-RU" b="0" dirty="0" err="1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немовлят</a:t>
                      </a:r>
                      <a:r>
                        <a:rPr lang="ru-RU" b="0" dirty="0">
                          <a:solidFill>
                            <a:srgbClr val="333333"/>
                          </a:solidFill>
                          <a:effectLst/>
                          <a:latin typeface="pfdintextcondpro-xx"/>
                        </a:rPr>
                        <a:t> (СРНС)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34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Припинення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реанімаційних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зупинці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Раптова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зупинка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циркуляції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крові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виникає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впродовж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години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вияву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гострих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симптомів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внаслідок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успішних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реанімаційних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дефібриляції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67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Ідіопатична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Негативні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досліджень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пацієнтів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пережили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напад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ФШ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34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Первинна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профілактика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Терапевтичні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заходи,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спрямовані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ризику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виникнення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РСС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ризиком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РСС, але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перенесли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припинення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реанімаційних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аритмії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загрозою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34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Вторинна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профілактика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Терапевтичні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заходи,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спрямовані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ризику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виникнення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РСС 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пацієнтів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вже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перенесли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припинення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реанімаційних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аритмії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загрозою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540">
                <a:tc gridSpan="2">
                  <a:txBody>
                    <a:bodyPr/>
                    <a:lstStyle/>
                    <a:p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Примітки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СРАС – синдром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раптової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аритмічної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смерті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СРСН – синдром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раптової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смерті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немовлят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СРНСН – синдром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раптової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незрозумілої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смерті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немовлят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СРНС – синдром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раптової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незрозумілої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смерті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4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Стенокардія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1583140"/>
            <a:ext cx="7580168" cy="513329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b="1" dirty="0" err="1"/>
              <a:t>Стенокардія</a:t>
            </a:r>
            <a:r>
              <a:rPr lang="ru-RU" b="1" dirty="0"/>
              <a:t> (</a:t>
            </a:r>
            <a:r>
              <a:rPr lang="ru-RU" b="1" dirty="0" err="1"/>
              <a:t>грудна</a:t>
            </a:r>
            <a:r>
              <a:rPr lang="ru-RU" b="1" dirty="0"/>
              <a:t> жаба) </a:t>
            </a:r>
            <a:r>
              <a:rPr lang="ru-RU" dirty="0"/>
              <a:t>- </a:t>
            </a:r>
            <a:r>
              <a:rPr lang="ru-RU" dirty="0" err="1"/>
              <a:t>симптомокомплекс</a:t>
            </a:r>
            <a:r>
              <a:rPr lang="ru-RU" dirty="0"/>
              <a:t>, </a:t>
            </a:r>
            <a:r>
              <a:rPr lang="ru-RU" dirty="0" err="1"/>
              <a:t>характерним</a:t>
            </a:r>
            <a:r>
              <a:rPr lang="ru-RU" dirty="0"/>
              <a:t> </a:t>
            </a:r>
            <a:r>
              <a:rPr lang="ru-RU" dirty="0" err="1"/>
              <a:t>проявом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є приступ болю, </a:t>
            </a:r>
            <a:r>
              <a:rPr lang="ru-RU" dirty="0" err="1"/>
              <a:t>головним</a:t>
            </a:r>
            <a:r>
              <a:rPr lang="ru-RU" dirty="0"/>
              <a:t> чином, за грудиною, </a:t>
            </a:r>
            <a:r>
              <a:rPr lang="ru-RU" dirty="0" err="1"/>
              <a:t>рідше</a:t>
            </a:r>
            <a:r>
              <a:rPr lang="ru-RU" dirty="0"/>
              <a:t> в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фізичному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психоемоційному</a:t>
            </a:r>
            <a:r>
              <a:rPr lang="ru-RU" dirty="0"/>
              <a:t> </a:t>
            </a:r>
            <a:r>
              <a:rPr lang="ru-RU" dirty="0" err="1"/>
              <a:t>навантаженні</a:t>
            </a:r>
            <a:r>
              <a:rPr lang="ru-RU" dirty="0"/>
              <a:t> та </a:t>
            </a:r>
            <a:r>
              <a:rPr lang="ru-RU" dirty="0" err="1"/>
              <a:t>іррадіює</a:t>
            </a:r>
            <a:r>
              <a:rPr lang="ru-RU" dirty="0"/>
              <a:t> в </a:t>
            </a:r>
            <a:r>
              <a:rPr lang="ru-RU" dirty="0" err="1"/>
              <a:t>ліву</a:t>
            </a:r>
            <a:r>
              <a:rPr lang="ru-RU" dirty="0"/>
              <a:t> руку, плече, </a:t>
            </a:r>
            <a:r>
              <a:rPr lang="ru-RU" dirty="0" err="1"/>
              <a:t>ліву</a:t>
            </a:r>
            <a:r>
              <a:rPr lang="ru-RU" dirty="0"/>
              <a:t> половину </a:t>
            </a:r>
            <a:r>
              <a:rPr lang="ru-RU" dirty="0" err="1"/>
              <a:t>шиї</a:t>
            </a:r>
            <a:r>
              <a:rPr lang="ru-RU" dirty="0"/>
              <a:t> і </a:t>
            </a:r>
            <a:r>
              <a:rPr lang="ru-RU" dirty="0" err="1"/>
              <a:t>щелепу</a:t>
            </a:r>
            <a:r>
              <a:rPr lang="ru-RU" dirty="0"/>
              <a:t>, і </a:t>
            </a:r>
            <a:r>
              <a:rPr lang="ru-RU" dirty="0" err="1"/>
              <a:t>зникає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 і при </a:t>
            </a:r>
            <a:r>
              <a:rPr lang="ru-RU" dirty="0" err="1"/>
              <a:t>прийомі</a:t>
            </a:r>
            <a:r>
              <a:rPr lang="ru-RU" dirty="0"/>
              <a:t> </a:t>
            </a:r>
            <a:r>
              <a:rPr lang="ru-RU" dirty="0" err="1"/>
              <a:t>нітрогліцерину</a:t>
            </a:r>
            <a:r>
              <a:rPr lang="ru-RU" dirty="0"/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неприємні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у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</a:t>
            </a:r>
            <a:r>
              <a:rPr lang="ru-RU" dirty="0" err="1"/>
              <a:t>викликані</a:t>
            </a:r>
            <a:r>
              <a:rPr lang="ru-RU" dirty="0"/>
              <a:t> </a:t>
            </a:r>
            <a:r>
              <a:rPr lang="ru-RU" dirty="0" err="1"/>
              <a:t>ішемією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є </a:t>
            </a:r>
            <a:r>
              <a:rPr lang="ru-RU" dirty="0" err="1"/>
              <a:t>невідповідність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потребами в </a:t>
            </a:r>
            <a:r>
              <a:rPr lang="ru-RU" dirty="0" err="1"/>
              <a:t>кисні</a:t>
            </a:r>
            <a:r>
              <a:rPr lang="ru-RU" dirty="0"/>
              <a:t> і </a:t>
            </a:r>
            <a:r>
              <a:rPr lang="ru-RU" dirty="0" err="1"/>
              <a:t>можливостями</a:t>
            </a:r>
            <a:r>
              <a:rPr lang="ru-RU" dirty="0"/>
              <a:t> коронарного </a:t>
            </a:r>
            <a:r>
              <a:rPr lang="ru-RU" dirty="0" err="1"/>
              <a:t>кровообігу</a:t>
            </a:r>
            <a:r>
              <a:rPr lang="ru-RU" dirty="0"/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dirty="0" err="1"/>
              <a:t>Стенокардитичний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атеросклерозі</a:t>
            </a:r>
            <a:r>
              <a:rPr lang="ru-RU" dirty="0"/>
              <a:t> </a:t>
            </a:r>
            <a:r>
              <a:rPr lang="ru-RU" dirty="0" err="1"/>
              <a:t>вінцевих</a:t>
            </a:r>
            <a:r>
              <a:rPr lang="ru-RU" dirty="0"/>
              <a:t> </a:t>
            </a:r>
            <a:r>
              <a:rPr lang="ru-RU" dirty="0" err="1"/>
              <a:t>артерій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спазмі</a:t>
            </a:r>
            <a:r>
              <a:rPr lang="ru-RU" dirty="0"/>
              <a:t> </a:t>
            </a:r>
            <a:r>
              <a:rPr lang="ru-RU" dirty="0" err="1"/>
              <a:t>вінцевих</a:t>
            </a:r>
            <a:r>
              <a:rPr lang="ru-RU" dirty="0"/>
              <a:t>, в основному </a:t>
            </a:r>
            <a:r>
              <a:rPr lang="ru-RU" dirty="0" err="1"/>
              <a:t>склерозованих</a:t>
            </a:r>
            <a:r>
              <a:rPr lang="ru-RU" dirty="0"/>
              <a:t>, </a:t>
            </a:r>
            <a:r>
              <a:rPr lang="ru-RU" dirty="0" err="1"/>
              <a:t>артерій</a:t>
            </a:r>
            <a:r>
              <a:rPr lang="ru-RU" dirty="0"/>
              <a:t>, </a:t>
            </a:r>
            <a:r>
              <a:rPr lang="ru-RU" dirty="0" err="1"/>
              <a:t>закупорці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тромбом, </a:t>
            </a:r>
            <a:r>
              <a:rPr lang="ru-RU" dirty="0" err="1"/>
              <a:t>гострих</a:t>
            </a:r>
            <a:r>
              <a:rPr lang="ru-RU" dirty="0"/>
              <a:t> і </a:t>
            </a:r>
            <a:r>
              <a:rPr lang="ru-RU" dirty="0" err="1"/>
              <a:t>хронічних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артерій</a:t>
            </a:r>
            <a:r>
              <a:rPr lang="ru-RU" dirty="0"/>
              <a:t>,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діастолічного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почащенні</a:t>
            </a:r>
            <a:r>
              <a:rPr lang="ru-RU" dirty="0"/>
              <a:t> </a:t>
            </a:r>
            <a:r>
              <a:rPr lang="ru-RU" dirty="0" err="1"/>
              <a:t>серцевої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4" name="Picture 4" descr="image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984" y="1921188"/>
            <a:ext cx="3643456" cy="47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orbel" panose="020B0503020204020204" pitchFamily="34" charset="0"/>
              </a:rPr>
              <a:t>КЛІНІ</a:t>
            </a:r>
            <a:r>
              <a:rPr lang="uk-UA" cap="none" dirty="0">
                <a:latin typeface="Corbel" panose="020B0503020204020204" pitchFamily="34" charset="0"/>
              </a:rPr>
              <a:t>ЧНА КАРТИНА</a:t>
            </a:r>
            <a:r>
              <a:rPr lang="en-US" cap="none" dirty="0">
                <a:latin typeface="Corbel" panose="020B0503020204020204" pitchFamily="34" charset="0"/>
              </a:rPr>
              <a:t> СТЕНОКАРДІЇ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224585"/>
            <a:ext cx="11029615" cy="4026090"/>
          </a:xfrm>
        </p:spPr>
        <p:txBody>
          <a:bodyPr/>
          <a:lstStyle/>
          <a:p>
            <a:pPr marL="0" indent="0" algn="just">
              <a:lnSpc>
                <a:spcPct val="80000"/>
              </a:lnSpc>
            </a:pPr>
            <a:r>
              <a:rPr lang="ru-RU" dirty="0"/>
              <a:t>Патогенез приступу </a:t>
            </a:r>
            <a:r>
              <a:rPr lang="ru-RU" dirty="0" err="1"/>
              <a:t>стенокардії</a:t>
            </a:r>
            <a:r>
              <a:rPr lang="ru-RU" dirty="0"/>
              <a:t> </a:t>
            </a:r>
            <a:r>
              <a:rPr lang="ru-RU" dirty="0" err="1"/>
              <a:t>зв</a:t>
            </a:r>
            <a:r>
              <a:rPr lang="en-US" dirty="0">
                <a:cs typeface="Times New Roman" panose="02020603050405020304" pitchFamily="18" charset="0"/>
              </a:rPr>
              <a:t>´</a:t>
            </a:r>
            <a:r>
              <a:rPr lang="ru-RU" dirty="0" err="1"/>
              <a:t>язаний</a:t>
            </a:r>
            <a:r>
              <a:rPr lang="ru-RU" dirty="0"/>
              <a:t> як з </a:t>
            </a:r>
            <a:r>
              <a:rPr lang="ru-RU" dirty="0" err="1"/>
              <a:t>гострою</a:t>
            </a:r>
            <a:r>
              <a:rPr lang="ru-RU" dirty="0"/>
              <a:t> </a:t>
            </a:r>
            <a:r>
              <a:rPr lang="ru-RU" dirty="0" err="1"/>
              <a:t>ішемією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коронарогенних</a:t>
            </a:r>
            <a:r>
              <a:rPr lang="ru-RU" dirty="0"/>
              <a:t> причин, так і </a:t>
            </a:r>
            <a:r>
              <a:rPr lang="ru-RU" dirty="0" err="1"/>
              <a:t>некоронарогенних</a:t>
            </a:r>
            <a:r>
              <a:rPr lang="ru-RU" dirty="0"/>
              <a:t> (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викид</a:t>
            </a:r>
            <a:r>
              <a:rPr lang="ru-RU" dirty="0"/>
              <a:t> </a:t>
            </a:r>
            <a:r>
              <a:rPr lang="ru-RU" dirty="0" err="1"/>
              <a:t>катехоламінів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метаболічних</a:t>
            </a:r>
            <a:r>
              <a:rPr lang="ru-RU" dirty="0"/>
              <a:t> потреб </a:t>
            </a:r>
            <a:r>
              <a:rPr lang="ru-RU" dirty="0" err="1"/>
              <a:t>міокарда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обидвох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.</a:t>
            </a:r>
          </a:p>
          <a:p>
            <a:pPr marL="0" indent="0" algn="just">
              <a:lnSpc>
                <a:spcPct val="80000"/>
              </a:lnSpc>
            </a:pP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ходьби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зупинки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– </a:t>
            </a:r>
            <a:r>
              <a:rPr lang="en-US" dirty="0" err="1"/>
              <a:t>claudacatio</a:t>
            </a:r>
            <a:r>
              <a:rPr lang="en-US" dirty="0"/>
              <a:t> </a:t>
            </a:r>
            <a:r>
              <a:rPr lang="en-US" dirty="0" err="1"/>
              <a:t>cordis</a:t>
            </a:r>
            <a:r>
              <a:rPr lang="en-US" dirty="0"/>
              <a:t> </a:t>
            </a:r>
            <a:r>
              <a:rPr lang="en-US" dirty="0" err="1"/>
              <a:t>intermittens</a:t>
            </a:r>
            <a:r>
              <a:rPr lang="en-US" dirty="0"/>
              <a:t> </a:t>
            </a:r>
            <a:r>
              <a:rPr lang="uk-UA" dirty="0"/>
              <a:t>“переміжна кульгавість серця”</a:t>
            </a:r>
            <a:r>
              <a:rPr lang="ru-RU" dirty="0"/>
              <a:t>.</a:t>
            </a:r>
          </a:p>
          <a:p>
            <a:pPr marL="0" indent="0" algn="just">
              <a:lnSpc>
                <a:spcPct val="80000"/>
              </a:lnSpc>
            </a:pPr>
            <a:r>
              <a:rPr lang="ru-RU" dirty="0"/>
              <a:t>У 10%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феномен «</a:t>
            </a:r>
            <a:r>
              <a:rPr lang="ru-RU" dirty="0" err="1"/>
              <a:t>розходження</a:t>
            </a:r>
            <a:r>
              <a:rPr lang="ru-RU" dirty="0"/>
              <a:t>», «</a:t>
            </a:r>
            <a:r>
              <a:rPr lang="ru-RU" dirty="0" err="1"/>
              <a:t>перекроковування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повязують</a:t>
            </a:r>
            <a:r>
              <a:rPr lang="ru-RU" dirty="0"/>
              <a:t> з </a:t>
            </a:r>
            <a:r>
              <a:rPr lang="ru-RU" dirty="0" err="1"/>
              <a:t>ішемічним</a:t>
            </a:r>
            <a:r>
              <a:rPr lang="ru-RU" dirty="0"/>
              <a:t> </a:t>
            </a:r>
            <a:r>
              <a:rPr lang="ru-RU" dirty="0" err="1"/>
              <a:t>прекондиціонуванням</a:t>
            </a:r>
            <a:r>
              <a:rPr lang="ru-RU" dirty="0"/>
              <a:t> </a:t>
            </a:r>
          </a:p>
          <a:p>
            <a:pPr marL="0" indent="0" algn="just">
              <a:lnSpc>
                <a:spcPct val="80000"/>
              </a:lnSpc>
            </a:pPr>
            <a:r>
              <a:rPr lang="ru-RU" dirty="0"/>
              <a:t>Особливо </a:t>
            </a:r>
            <a:r>
              <a:rPr lang="ru-RU" dirty="0" err="1"/>
              <a:t>типово</a:t>
            </a:r>
            <a:r>
              <a:rPr lang="ru-RU" dirty="0"/>
              <a:t> для </a:t>
            </a:r>
            <a:r>
              <a:rPr lang="ru-RU" dirty="0" err="1"/>
              <a:t>стенокардії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болю через 1-2 </a:t>
            </a:r>
            <a:r>
              <a:rPr lang="ru-RU" dirty="0" err="1"/>
              <a:t>хв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нітрогліцерину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язик</a:t>
            </a:r>
            <a:r>
              <a:rPr lang="ru-RU" dirty="0"/>
              <a:t>.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пізнє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болей, </a:t>
            </a:r>
            <a:r>
              <a:rPr lang="ru-RU" dirty="0" err="1"/>
              <a:t>наприклад</a:t>
            </a:r>
            <a:r>
              <a:rPr lang="ru-RU" dirty="0"/>
              <a:t>, через 5-10 </a:t>
            </a:r>
            <a:r>
              <a:rPr lang="ru-RU" dirty="0" err="1"/>
              <a:t>хв</a:t>
            </a:r>
            <a:r>
              <a:rPr lang="ru-RU" dirty="0"/>
              <a:t>, </a:t>
            </a:r>
            <a:r>
              <a:rPr lang="ru-RU" dirty="0" err="1"/>
              <a:t>нехарактерне</a:t>
            </a:r>
            <a:r>
              <a:rPr lang="ru-RU" dirty="0"/>
              <a:t> для </a:t>
            </a:r>
            <a:r>
              <a:rPr lang="ru-RU" dirty="0" err="1"/>
              <a:t>стенокардії</a:t>
            </a:r>
            <a:r>
              <a:rPr lang="ru-RU" dirty="0"/>
              <a:t>.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швидкий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нітрогліцерину</a:t>
            </a:r>
            <a:r>
              <a:rPr lang="ru-RU" dirty="0"/>
              <a:t> при </a:t>
            </a:r>
            <a:r>
              <a:rPr lang="ru-RU" dirty="0" err="1"/>
              <a:t>стенокардії</a:t>
            </a:r>
            <a:r>
              <a:rPr lang="ru-RU" dirty="0"/>
              <a:t> </a:t>
            </a:r>
            <a:r>
              <a:rPr lang="ru-RU" dirty="0" err="1"/>
              <a:t>наступає</a:t>
            </a:r>
            <a:r>
              <a:rPr lang="ru-RU" dirty="0"/>
              <a:t> не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none" dirty="0"/>
              <a:t>ПАТОГЕНЕЗ ПРИСТУПУ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20241"/>
            <a:ext cx="11029615" cy="290322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ішемії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 в </a:t>
            </a:r>
            <a:r>
              <a:rPr lang="ru-RU" dirty="0" err="1"/>
              <a:t>серці</a:t>
            </a:r>
            <a:r>
              <a:rPr lang="ru-RU" dirty="0"/>
              <a:t> </a:t>
            </a:r>
            <a:r>
              <a:rPr lang="ru-RU" dirty="0" err="1"/>
              <a:t>порушуються</a:t>
            </a:r>
            <a:r>
              <a:rPr lang="ru-RU" dirty="0"/>
              <a:t> окисно-</a:t>
            </a:r>
            <a:r>
              <a:rPr lang="ru-RU" dirty="0" err="1"/>
              <a:t>відновні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накопичуються</a:t>
            </a:r>
            <a:r>
              <a:rPr lang="ru-RU" dirty="0"/>
              <a:t> </a:t>
            </a:r>
            <a:r>
              <a:rPr lang="ru-RU" dirty="0" err="1"/>
              <a:t>недоокислені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подразнення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 </a:t>
            </a:r>
            <a:r>
              <a:rPr lang="ru-RU" dirty="0" err="1"/>
              <a:t>адренергічної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підкоркових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і кори і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імпульси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стенокардії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. 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вінцевих</a:t>
            </a:r>
            <a:r>
              <a:rPr lang="ru-RU" dirty="0"/>
              <a:t> </a:t>
            </a:r>
            <a:r>
              <a:rPr lang="ru-RU" dirty="0" err="1"/>
              <a:t>артерій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будь-яке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психоемоційного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привести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стенокардії</a:t>
            </a:r>
            <a:r>
              <a:rPr lang="ru-RU" dirty="0"/>
              <a:t>. 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Разом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холінергічну</a:t>
            </a:r>
            <a:r>
              <a:rPr lang="ru-RU" dirty="0"/>
              <a:t> систему,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звужуються</a:t>
            </a:r>
            <a:r>
              <a:rPr lang="ru-RU" dirty="0"/>
              <a:t> </a:t>
            </a:r>
            <a:r>
              <a:rPr lang="ru-RU" dirty="0" err="1"/>
              <a:t>вінцеві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 і </a:t>
            </a:r>
            <a:r>
              <a:rPr lang="ru-RU" dirty="0" err="1"/>
              <a:t>наступає</a:t>
            </a:r>
            <a:r>
              <a:rPr lang="ru-RU" dirty="0"/>
              <a:t> приступ </a:t>
            </a:r>
            <a:r>
              <a:rPr lang="ru-RU" dirty="0" err="1"/>
              <a:t>стенокардії</a:t>
            </a:r>
            <a:r>
              <a:rPr lang="ru-RU" dirty="0"/>
              <a:t>. З </a:t>
            </a:r>
            <a:r>
              <a:rPr lang="ru-RU" dirty="0" err="1"/>
              <a:t>підвищенням</a:t>
            </a:r>
            <a:r>
              <a:rPr lang="ru-RU" dirty="0"/>
              <a:t> тонусу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звязано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приступів</a:t>
            </a:r>
            <a:r>
              <a:rPr lang="ru-RU" dirty="0"/>
              <a:t> </a:t>
            </a:r>
            <a:r>
              <a:rPr lang="ru-RU" dirty="0" err="1"/>
              <a:t>стенокардії</a:t>
            </a:r>
            <a:r>
              <a:rPr lang="ru-RU" dirty="0"/>
              <a:t>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 і </a:t>
            </a:r>
            <a:r>
              <a:rPr lang="ru-RU" dirty="0" err="1"/>
              <a:t>вночі</a:t>
            </a:r>
            <a:r>
              <a:rPr lang="ru-RU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597" y="4415790"/>
            <a:ext cx="2442210" cy="24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cs typeface="Arial" charset="0"/>
              </a:rPr>
              <a:t>Клінічна класифікація болю у грудній </a:t>
            </a:r>
            <a:r>
              <a:rPr lang="uk-UA" dirty="0" smtClean="0">
                <a:cs typeface="Arial" charset="0"/>
              </a:rPr>
              <a:t>клітці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05933"/>
              </p:ext>
            </p:extLst>
          </p:nvPr>
        </p:nvGraphicFramePr>
        <p:xfrm>
          <a:off x="581024" y="2335213"/>
          <a:ext cx="11029783" cy="3876675"/>
        </p:xfrm>
        <a:graphic>
          <a:graphicData uri="http://schemas.openxmlformats.org/drawingml/2006/table">
            <a:tbl>
              <a:tblPr/>
              <a:tblGrid>
                <a:gridCol w="4510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9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Типова стенокардія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Загрудинний біль типового характеру і тривалості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Провокується фізичним навантаженням і стресом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Знімається при відпочинку або нітрогліцерином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Атипова (можлива)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Дві із вищенаведених ознак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Некардіальний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грудний біль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Зустрічається одна або жодної із вищенаведених ознак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9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none" dirty="0">
                <a:latin typeface="Arial" panose="020B0604020202020204" pitchFamily="34" charset="0"/>
              </a:rPr>
              <a:t>ВИДИ СТЕНОКАРДІЇ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29486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I. </a:t>
            </a:r>
            <a:r>
              <a:rPr lang="en-US" sz="7200" dirty="0" err="1">
                <a:latin typeface="Corbel" panose="020B0503020204020204" pitchFamily="34" charset="0"/>
                <a:cs typeface="Arial" panose="020B0604020202020204" pitchFamily="34" charset="0"/>
              </a:rPr>
              <a:t>Стенокардія</a:t>
            </a: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  <a:cs typeface="Arial" panose="020B0604020202020204" pitchFamily="34" charset="0"/>
              </a:rPr>
              <a:t>напруги</a:t>
            </a: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1. </a:t>
            </a:r>
            <a:r>
              <a:rPr lang="en-US" sz="7200" u="sng" dirty="0" err="1">
                <a:latin typeface="Corbel" panose="020B0503020204020204" pitchFamily="34" charset="0"/>
                <a:cs typeface="Arial" panose="020B0604020202020204" pitchFamily="34" charset="0"/>
              </a:rPr>
              <a:t>Вперше</a:t>
            </a:r>
            <a:r>
              <a:rPr lang="en-US" sz="7200" u="sng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7200" u="sng" dirty="0" err="1">
                <a:latin typeface="Corbel" panose="020B0503020204020204" pitchFamily="34" charset="0"/>
                <a:cs typeface="Arial" panose="020B0604020202020204" pitchFamily="34" charset="0"/>
              </a:rPr>
              <a:t>виникла</a:t>
            </a:r>
            <a:r>
              <a:rPr lang="en-US" sz="7200" u="sng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7200" u="sng" dirty="0" err="1">
                <a:latin typeface="Corbel" panose="020B0503020204020204" pitchFamily="34" charset="0"/>
                <a:cs typeface="Arial" panose="020B0604020202020204" pitchFamily="34" charset="0"/>
              </a:rPr>
              <a:t>стенокардія</a:t>
            </a:r>
            <a:r>
              <a:rPr lang="en-US" sz="7200" u="sng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7200" u="sng" dirty="0" err="1">
                <a:latin typeface="Corbel" panose="020B0503020204020204" pitchFamily="34" charset="0"/>
                <a:cs typeface="Arial" panose="020B0604020202020204" pitchFamily="34" charset="0"/>
              </a:rPr>
              <a:t>напруги</a:t>
            </a:r>
            <a:r>
              <a:rPr lang="en-US" sz="7200" u="sng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2. </a:t>
            </a:r>
            <a:r>
              <a:rPr lang="en-US" sz="7200" dirty="0" err="1">
                <a:latin typeface="Corbel" panose="020B0503020204020204" pitchFamily="34" charset="0"/>
                <a:cs typeface="Arial" panose="020B0604020202020204" pitchFamily="34" charset="0"/>
              </a:rPr>
              <a:t>Стабільна</a:t>
            </a: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  <a:cs typeface="Arial" panose="020B0604020202020204" pitchFamily="34" charset="0"/>
              </a:rPr>
              <a:t>стенокардія</a:t>
            </a: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  <a:cs typeface="Arial" panose="020B0604020202020204" pitchFamily="34" charset="0"/>
              </a:rPr>
              <a:t>напруги</a:t>
            </a: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uk-UA" sz="7200" dirty="0">
                <a:latin typeface="Corbel" panose="020B0503020204020204" pitchFamily="34" charset="0"/>
                <a:cs typeface="Arial" panose="020B0604020202020204" pitchFamily="34" charset="0"/>
              </a:rPr>
              <a:t>з ФК</a:t>
            </a:r>
          </a:p>
          <a:p>
            <a:pPr>
              <a:lnSpc>
                <a:spcPct val="80000"/>
              </a:lnSpc>
              <a:buNone/>
            </a:pP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3. </a:t>
            </a:r>
            <a:r>
              <a:rPr lang="en-US" sz="7200" u="sng" dirty="0" err="1">
                <a:latin typeface="Corbel" panose="020B0503020204020204" pitchFamily="34" charset="0"/>
                <a:cs typeface="Arial" panose="020B0604020202020204" pitchFamily="34" charset="0"/>
              </a:rPr>
              <a:t>Прогресуюча</a:t>
            </a:r>
            <a:r>
              <a:rPr lang="en-US" sz="7200" u="sng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7200" u="sng" dirty="0" err="1">
                <a:latin typeface="Corbel" panose="020B0503020204020204" pitchFamily="34" charset="0"/>
                <a:cs typeface="Arial" panose="020B0604020202020204" pitchFamily="34" charset="0"/>
              </a:rPr>
              <a:t>стенокардія</a:t>
            </a:r>
            <a:r>
              <a:rPr lang="en-US" sz="7200" u="sng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7200" u="sng" dirty="0" err="1">
                <a:latin typeface="Corbel" panose="020B0503020204020204" pitchFamily="34" charset="0"/>
                <a:cs typeface="Arial" panose="020B0604020202020204" pitchFamily="34" charset="0"/>
              </a:rPr>
              <a:t>напруги</a:t>
            </a: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II. </a:t>
            </a:r>
            <a:r>
              <a:rPr lang="en-US" sz="7200" u="sng" dirty="0" err="1">
                <a:latin typeface="Corbel" panose="020B0503020204020204" pitchFamily="34" charset="0"/>
                <a:cs typeface="Arial" panose="020B0604020202020204" pitchFamily="34" charset="0"/>
              </a:rPr>
              <a:t>Спонтанна</a:t>
            </a:r>
            <a:r>
              <a:rPr lang="uk-UA" sz="7200" u="sng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7200" u="sng" dirty="0">
                <a:latin typeface="Corbel" panose="020B0503020204020204" pitchFamily="34" charset="0"/>
                <a:cs typeface="Arial" panose="020B0604020202020204" pitchFamily="34" charset="0"/>
              </a:rPr>
              <a:t>(</a:t>
            </a:r>
            <a:r>
              <a:rPr lang="en-US" sz="7200" u="sng" dirty="0" err="1">
                <a:latin typeface="Corbel" panose="020B0503020204020204" pitchFamily="34" charset="0"/>
                <a:cs typeface="Arial" panose="020B0604020202020204" pitchFamily="34" charset="0"/>
              </a:rPr>
              <a:t>особлива</a:t>
            </a:r>
            <a:r>
              <a:rPr lang="en-US" sz="7200" u="sng" dirty="0">
                <a:latin typeface="Corbel" panose="020B0503020204020204" pitchFamily="34" charset="0"/>
                <a:cs typeface="Arial" panose="020B0604020202020204" pitchFamily="34" charset="0"/>
              </a:rPr>
              <a:t>)</a:t>
            </a:r>
            <a:r>
              <a:rPr lang="uk-UA" sz="7200" u="sng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7200" u="sng" dirty="0" err="1">
                <a:latin typeface="Corbel" panose="020B0503020204020204" pitchFamily="34" charset="0"/>
                <a:cs typeface="Arial" panose="020B0604020202020204" pitchFamily="34" charset="0"/>
              </a:rPr>
              <a:t>стенокардія</a:t>
            </a:r>
            <a:r>
              <a:rPr lang="en-US" sz="7200" dirty="0">
                <a:latin typeface="Corbel" panose="020B0503020204020204" pitchFamily="34" charset="0"/>
                <a:cs typeface="Arial" panose="020B0604020202020204" pitchFamily="34" charset="0"/>
              </a:rPr>
              <a:t>. </a:t>
            </a:r>
            <a:endParaRPr lang="uk-UA" sz="72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sz="7200" dirty="0">
                <a:latin typeface="Corbel" panose="020B0503020204020204" pitchFamily="34" charset="0"/>
                <a:cs typeface="Arial" panose="020B0604020202020204" pitchFamily="34" charset="0"/>
              </a:rPr>
              <a:t>А – Стабільна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7200" dirty="0">
                <a:latin typeface="Corbel" panose="020B0503020204020204" pitchFamily="34" charset="0"/>
                <a:cs typeface="Arial" panose="020B0604020202020204" pitchFamily="34" charset="0"/>
              </a:rPr>
              <a:t>Б – </a:t>
            </a:r>
            <a:r>
              <a:rPr lang="uk-UA" sz="7200" dirty="0" smtClean="0">
                <a:latin typeface="Corbel" panose="020B0503020204020204" pitchFamily="34" charset="0"/>
                <a:cs typeface="Arial" panose="020B0604020202020204" pitchFamily="34" charset="0"/>
              </a:rPr>
              <a:t>нестабільна</a:t>
            </a:r>
            <a:endParaRPr lang="uk-UA" sz="7200" b="1" dirty="0">
              <a:latin typeface="Corbel" panose="020B050302020402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4500" b="1" dirty="0" smtClean="0">
              <a:latin typeface="Corbel" panose="020B050302020402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4500" b="1" dirty="0">
              <a:latin typeface="Corbel" panose="020B050302020402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b="1" dirty="0" smtClean="0">
              <a:latin typeface="Corbel" panose="020B050302020402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b="1" dirty="0">
              <a:latin typeface="Corbel" panose="020B050302020402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300" b="1" dirty="0" smtClean="0">
              <a:latin typeface="Corbel" panose="020B050302020402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300" b="1" dirty="0">
              <a:latin typeface="Corbel" panose="020B050302020402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300" b="1" dirty="0" smtClean="0">
              <a:latin typeface="Corbel" panose="020B050302020402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300" b="1" dirty="0">
              <a:latin typeface="Corbel" panose="020B050302020402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4300" b="1" dirty="0">
              <a:latin typeface="Corbel" panose="020B0503020204020204" pitchFamily="34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5600" b="1" dirty="0" smtClean="0">
                <a:latin typeface="Corbel" panose="020B0503020204020204" pitchFamily="34" charset="0"/>
                <a:cs typeface="Arial" charset="0"/>
              </a:rPr>
              <a:t>Клінічна </a:t>
            </a:r>
            <a:r>
              <a:rPr lang="uk-UA" sz="5600" b="1" dirty="0">
                <a:latin typeface="Corbel" panose="020B0503020204020204" pitchFamily="34" charset="0"/>
                <a:cs typeface="Arial" charset="0"/>
              </a:rPr>
              <a:t>класифікація стенокардії </a:t>
            </a:r>
            <a:br>
              <a:rPr lang="uk-UA" sz="5600" b="1" dirty="0">
                <a:latin typeface="Corbel" panose="020B0503020204020204" pitchFamily="34" charset="0"/>
                <a:cs typeface="Arial" charset="0"/>
              </a:rPr>
            </a:br>
            <a:r>
              <a:rPr lang="uk-UA" sz="5600" b="1" dirty="0">
                <a:latin typeface="Corbel" panose="020B0503020204020204" pitchFamily="34" charset="0"/>
                <a:cs typeface="Arial" charset="0"/>
              </a:rPr>
              <a:t>за </a:t>
            </a:r>
            <a:r>
              <a:rPr lang="uk-UA" sz="5600" b="1" dirty="0" err="1">
                <a:latin typeface="Corbel" panose="020B0503020204020204" pitchFamily="34" charset="0"/>
                <a:cs typeface="Arial" charset="0"/>
              </a:rPr>
              <a:t>Тетельбаумом</a:t>
            </a:r>
            <a:r>
              <a:rPr lang="uk-UA" sz="5600" b="1" dirty="0">
                <a:latin typeface="Corbel" panose="020B0503020204020204" pitchFamily="34" charset="0"/>
                <a:cs typeface="Arial" charset="0"/>
              </a:rPr>
              <a:t>:</a:t>
            </a:r>
            <a:endParaRPr lang="uk-UA" sz="56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5600" dirty="0" err="1">
                <a:latin typeface="Corbel" panose="020B0503020204020204" pitchFamily="34" charset="0"/>
                <a:cs typeface="Arial" panose="020B0604020202020204" pitchFamily="34" charset="0"/>
              </a:rPr>
              <a:t>Загрудинно</a:t>
            </a:r>
            <a:r>
              <a:rPr lang="uk-UA" sz="5600" dirty="0">
                <a:latin typeface="Corbel" panose="020B0503020204020204" pitchFamily="34" charset="0"/>
                <a:cs typeface="Arial" panose="020B0604020202020204" pitchFamily="34" charset="0"/>
              </a:rPr>
              <a:t>-больова</a:t>
            </a:r>
          </a:p>
          <a:p>
            <a:pPr>
              <a:lnSpc>
                <a:spcPct val="150000"/>
              </a:lnSpc>
            </a:pPr>
            <a:r>
              <a:rPr lang="uk-UA" sz="5600" dirty="0" err="1">
                <a:latin typeface="Corbel" panose="020B0503020204020204" pitchFamily="34" charset="0"/>
                <a:cs typeface="Arial" panose="020B0604020202020204" pitchFamily="34" charset="0"/>
              </a:rPr>
              <a:t>Прекордіальна</a:t>
            </a:r>
            <a:endParaRPr lang="uk-UA" sz="56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5600" dirty="0" err="1">
                <a:latin typeface="Corbel" panose="020B0503020204020204" pitchFamily="34" charset="0"/>
                <a:cs typeface="Arial" panose="020B0604020202020204" pitchFamily="34" charset="0"/>
              </a:rPr>
              <a:t>Ліволопаткова</a:t>
            </a:r>
            <a:endParaRPr lang="uk-UA" sz="56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5600" dirty="0" err="1">
                <a:latin typeface="Corbel" panose="020B0503020204020204" pitchFamily="34" charset="0"/>
                <a:cs typeface="Arial" panose="020B0604020202020204" pitchFamily="34" charset="0"/>
              </a:rPr>
              <a:t>Ліворучна</a:t>
            </a:r>
            <a:endParaRPr lang="uk-UA" sz="56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5600" dirty="0" err="1">
                <a:latin typeface="Corbel" panose="020B0503020204020204" pitchFamily="34" charset="0"/>
                <a:cs typeface="Arial" panose="020B0604020202020204" pitchFamily="34" charset="0"/>
              </a:rPr>
              <a:t>Верхньохребцева</a:t>
            </a:r>
            <a:endParaRPr lang="uk-UA" sz="56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5600" dirty="0">
                <a:latin typeface="Corbel" panose="020B0503020204020204" pitchFamily="34" charset="0"/>
                <a:cs typeface="Arial" panose="020B0604020202020204" pitchFamily="34" charset="0"/>
              </a:rPr>
              <a:t>Нижньощелепна</a:t>
            </a:r>
          </a:p>
          <a:p>
            <a:pPr>
              <a:lnSpc>
                <a:spcPct val="150000"/>
              </a:lnSpc>
            </a:pPr>
            <a:r>
              <a:rPr lang="uk-UA" sz="5600" dirty="0">
                <a:latin typeface="Corbel" panose="020B0503020204020204" pitchFamily="34" charset="0"/>
                <a:cs typeface="Arial" panose="020B0604020202020204" pitchFamily="34" charset="0"/>
              </a:rPr>
              <a:t>Вушна</a:t>
            </a:r>
          </a:p>
          <a:p>
            <a:pPr>
              <a:lnSpc>
                <a:spcPct val="150000"/>
              </a:lnSpc>
            </a:pPr>
            <a:r>
              <a:rPr lang="uk-UA" sz="56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Гортано</a:t>
            </a:r>
            <a:r>
              <a:rPr lang="uk-UA" sz="5600" dirty="0" smtClean="0">
                <a:latin typeface="Corbel" panose="020B0503020204020204" pitchFamily="34" charset="0"/>
                <a:cs typeface="Arial" panose="020B0604020202020204" pitchFamily="34" charset="0"/>
              </a:rPr>
              <a:t>-глоткова</a:t>
            </a:r>
          </a:p>
          <a:p>
            <a:pPr>
              <a:lnSpc>
                <a:spcPct val="150000"/>
              </a:lnSpc>
            </a:pPr>
            <a:r>
              <a:rPr lang="uk-UA" sz="5600" dirty="0" smtClean="0">
                <a:latin typeface="Corbel" panose="020B0503020204020204" pitchFamily="34" charset="0"/>
                <a:cs typeface="Arial" panose="020B0604020202020204" pitchFamily="34" charset="0"/>
              </a:rPr>
              <a:t>Абдомінальна</a:t>
            </a:r>
            <a:endParaRPr lang="uk-UA" sz="56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Нестабільна</a:t>
            </a:r>
            <a:r>
              <a:rPr lang="ru-RU" dirty="0"/>
              <a:t> </a:t>
            </a:r>
            <a:r>
              <a:rPr lang="ru-RU" dirty="0" err="1"/>
              <a:t>стенокардія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37982"/>
            <a:ext cx="11029615" cy="431269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нестабільна</a:t>
            </a:r>
            <a:r>
              <a:rPr lang="ru-RU" dirty="0"/>
              <a:t> </a:t>
            </a:r>
            <a:r>
              <a:rPr lang="ru-RU" dirty="0" err="1"/>
              <a:t>стенокардія</a:t>
            </a:r>
            <a:r>
              <a:rPr lang="ru-RU" dirty="0"/>
              <a:t>».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ішемічної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коли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/>
              <a:t>розвитку</a:t>
            </a:r>
            <a:r>
              <a:rPr lang="ru-RU" dirty="0"/>
              <a:t> таких </a:t>
            </a:r>
            <a:r>
              <a:rPr lang="ru-RU" dirty="0" err="1"/>
              <a:t>ускладнень</a:t>
            </a:r>
            <a:r>
              <a:rPr lang="ru-RU" dirty="0"/>
              <a:t>, як </a:t>
            </a:r>
            <a:r>
              <a:rPr lang="ru-RU" dirty="0" err="1"/>
              <a:t>інфаркт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раптова</a:t>
            </a:r>
            <a:r>
              <a:rPr lang="ru-RU" dirty="0"/>
              <a:t> смерть.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dirty="0"/>
              <a:t>        У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включені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, як </a:t>
            </a:r>
          </a:p>
          <a:p>
            <a:pPr algn="just">
              <a:lnSpc>
                <a:spcPct val="80000"/>
              </a:lnSpc>
            </a:pP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стенокардія</a:t>
            </a:r>
            <a:r>
              <a:rPr lang="ru-RU" dirty="0"/>
              <a:t> (коли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тенденцію</a:t>
            </a:r>
            <a:r>
              <a:rPr lang="ru-RU" dirty="0"/>
              <a:t> до </a:t>
            </a:r>
            <a:r>
              <a:rPr lang="ru-RU" dirty="0" err="1"/>
              <a:t>прогресуванню</a:t>
            </a:r>
            <a:r>
              <a:rPr lang="ru-RU" dirty="0"/>
              <a:t>), </a:t>
            </a:r>
          </a:p>
          <a:p>
            <a:pPr algn="just">
              <a:lnSpc>
                <a:spcPct val="80000"/>
              </a:lnSpc>
            </a:pPr>
            <a:r>
              <a:rPr lang="ru-RU" dirty="0" err="1"/>
              <a:t>прогресуюча</a:t>
            </a:r>
            <a:r>
              <a:rPr lang="ru-RU" dirty="0"/>
              <a:t> </a:t>
            </a:r>
            <a:r>
              <a:rPr lang="ru-RU" dirty="0" err="1"/>
              <a:t>стенокардія</a:t>
            </a:r>
            <a:r>
              <a:rPr lang="ru-RU" dirty="0"/>
              <a:t>(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і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нападів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стенокардії</a:t>
            </a:r>
            <a:r>
              <a:rPr lang="ru-RU" dirty="0"/>
              <a:t> у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),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спонтанна </a:t>
            </a:r>
            <a:r>
              <a:rPr lang="ru-RU" dirty="0" err="1"/>
              <a:t>стенокардія,стан</a:t>
            </a:r>
            <a:r>
              <a:rPr lang="ru-RU" dirty="0"/>
              <a:t> </a:t>
            </a:r>
            <a:r>
              <a:rPr lang="ru-RU" dirty="0" err="1"/>
              <a:t>загрозливого</a:t>
            </a:r>
            <a:r>
              <a:rPr lang="ru-RU" dirty="0"/>
              <a:t> </a:t>
            </a:r>
            <a:r>
              <a:rPr lang="ru-RU" dirty="0" err="1"/>
              <a:t>інфаркту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 (один </a:t>
            </a:r>
            <a:r>
              <a:rPr lang="ru-RU" dirty="0" err="1"/>
              <a:t>тривалий</a:t>
            </a:r>
            <a:r>
              <a:rPr lang="ru-RU" dirty="0"/>
              <a:t> </a:t>
            </a:r>
            <a:r>
              <a:rPr lang="ru-RU" dirty="0" err="1"/>
              <a:t>напад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таких </a:t>
            </a:r>
            <a:r>
              <a:rPr lang="ru-RU" dirty="0" err="1"/>
              <a:t>поспіль,у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нітрогліцерину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), </a:t>
            </a:r>
          </a:p>
          <a:p>
            <a:pPr algn="just">
              <a:lnSpc>
                <a:spcPct val="80000"/>
              </a:lnSpc>
            </a:pPr>
            <a:r>
              <a:rPr lang="ru-RU" dirty="0" err="1"/>
              <a:t>постінфарктна</a:t>
            </a:r>
            <a:r>
              <a:rPr lang="ru-RU" dirty="0"/>
              <a:t> </a:t>
            </a:r>
            <a:r>
              <a:rPr lang="ru-RU" dirty="0" err="1"/>
              <a:t>поворотна</a:t>
            </a:r>
            <a:r>
              <a:rPr lang="ru-RU" dirty="0"/>
              <a:t> </a:t>
            </a:r>
            <a:r>
              <a:rPr lang="ru-RU" dirty="0" err="1"/>
              <a:t>стенокардія</a:t>
            </a:r>
            <a:r>
              <a:rPr lang="ru-RU" dirty="0"/>
              <a:t> (</a:t>
            </a:r>
            <a:r>
              <a:rPr lang="ru-RU" dirty="0" err="1"/>
              <a:t>стенокардія</a:t>
            </a:r>
            <a:r>
              <a:rPr lang="ru-RU" dirty="0"/>
              <a:t> у перших 10—14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інфаркту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)</a:t>
            </a:r>
          </a:p>
          <a:p>
            <a:pPr algn="just">
              <a:lnSpc>
                <a:spcPct val="80000"/>
              </a:lnSpc>
            </a:pPr>
            <a:r>
              <a:rPr lang="uk-UA" dirty="0"/>
              <a:t>стенокардія </a:t>
            </a:r>
            <a:r>
              <a:rPr lang="en-US" dirty="0"/>
              <a:t>de </a:t>
            </a:r>
            <a:r>
              <a:rPr lang="en-US" dirty="0" err="1"/>
              <a:t>cubitas</a:t>
            </a:r>
            <a:r>
              <a:rPr lang="uk-UA" dirty="0"/>
              <a:t> – приступ </a:t>
            </a:r>
            <a:r>
              <a:rPr lang="uk-UA" dirty="0" err="1"/>
              <a:t>зявляється</a:t>
            </a:r>
            <a:r>
              <a:rPr lang="uk-UA" dirty="0"/>
              <a:t> при зміні положення тіла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dirty="0" smtClean="0"/>
              <a:t>При </a:t>
            </a:r>
            <a:r>
              <a:rPr lang="ru-RU" dirty="0" err="1"/>
              <a:t>нестабільній</a:t>
            </a:r>
            <a:r>
              <a:rPr lang="ru-RU" dirty="0"/>
              <a:t> </a:t>
            </a:r>
            <a:r>
              <a:rPr lang="ru-RU" dirty="0" err="1"/>
              <a:t>стенокардії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,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і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больового</a:t>
            </a:r>
            <a:r>
              <a:rPr lang="ru-RU" dirty="0"/>
              <a:t> нападу при </a:t>
            </a:r>
            <a:r>
              <a:rPr lang="ru-RU" dirty="0" err="1"/>
              <a:t>напрузі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спокої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без явного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фізичними</a:t>
            </a:r>
            <a:r>
              <a:rPr lang="ru-RU" dirty="0"/>
              <a:t>, </a:t>
            </a:r>
            <a:r>
              <a:rPr lang="ru-RU" dirty="0" err="1"/>
              <a:t>психоемоційними</a:t>
            </a:r>
            <a:r>
              <a:rPr lang="ru-RU" dirty="0"/>
              <a:t> </a:t>
            </a:r>
            <a:r>
              <a:rPr lang="ru-RU" dirty="0" err="1"/>
              <a:t>перевантаженнями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. Аналогом </a:t>
            </a:r>
            <a:r>
              <a:rPr lang="ru-RU" dirty="0" err="1"/>
              <a:t>больового</a:t>
            </a:r>
            <a:r>
              <a:rPr lang="ru-RU" dirty="0"/>
              <a:t> нападу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раптової</a:t>
            </a:r>
            <a:r>
              <a:rPr lang="ru-RU" dirty="0"/>
              <a:t> </a:t>
            </a:r>
            <a:r>
              <a:rPr lang="ru-RU" dirty="0" err="1"/>
              <a:t>різкої</a:t>
            </a:r>
            <a:r>
              <a:rPr lang="ru-RU" dirty="0"/>
              <a:t> </a:t>
            </a:r>
            <a:r>
              <a:rPr lang="ru-RU" dirty="0" err="1"/>
              <a:t>слабкості</a:t>
            </a:r>
            <a:r>
              <a:rPr lang="ru-RU" dirty="0"/>
              <a:t>,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серцевого</a:t>
            </a:r>
            <a:r>
              <a:rPr lang="ru-RU" dirty="0"/>
              <a:t> ритму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ядухи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dirty="0" err="1" smtClean="0"/>
              <a:t>Можливий</a:t>
            </a:r>
            <a:r>
              <a:rPr lang="ru-RU" dirty="0" smtClean="0"/>
              <a:t> </a:t>
            </a:r>
            <a:r>
              <a:rPr lang="ru-RU" dirty="0" err="1"/>
              <a:t>варіант</a:t>
            </a:r>
            <a:r>
              <a:rPr lang="ru-RU" dirty="0"/>
              <a:t>, коли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нападів</a:t>
            </a:r>
            <a:r>
              <a:rPr lang="ru-RU" dirty="0"/>
              <a:t> </a:t>
            </a:r>
            <a:r>
              <a:rPr lang="ru-RU" dirty="0" err="1"/>
              <a:t>стенокардії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серцевий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і у </a:t>
            </a:r>
            <a:r>
              <a:rPr lang="ru-RU" dirty="0" err="1" smtClean="0"/>
              <a:t>спокої</a:t>
            </a:r>
            <a:r>
              <a:rPr lang="ru-RU" dirty="0" smtClean="0"/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переносимості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(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толерантності</a:t>
            </a:r>
            <a:r>
              <a:rPr lang="ru-RU" dirty="0"/>
              <a:t> до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навантаженні</a:t>
            </a:r>
            <a:r>
              <a:rPr lang="ru-RU" dirty="0"/>
              <a:t>),і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нітрогліцерину</a:t>
            </a:r>
            <a:r>
              <a:rPr lang="ru-RU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orbel" panose="020B0503020204020204" pitchFamily="34" charset="0"/>
              </a:rPr>
              <a:t>СТЕНОКАРДІЯ </a:t>
            </a:r>
            <a:r>
              <a:rPr lang="en-US" cap="none" dirty="0" smtClean="0">
                <a:latin typeface="Corbel" panose="020B0503020204020204" pitchFamily="34" charset="0"/>
              </a:rPr>
              <a:t>НАПРУГИ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224585"/>
            <a:ext cx="8562808" cy="402609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u="sng" dirty="0" err="1">
                <a:latin typeface="Corbel" panose="020B0503020204020204" pitchFamily="34" charset="0"/>
              </a:rPr>
              <a:t>Стабільна</a:t>
            </a:r>
            <a:r>
              <a:rPr lang="en-US" u="sng" dirty="0">
                <a:latin typeface="Corbel" panose="020B0503020204020204" pitchFamily="34" charset="0"/>
              </a:rPr>
              <a:t> </a:t>
            </a:r>
            <a:r>
              <a:rPr lang="en-US" u="sng" dirty="0" err="1">
                <a:latin typeface="Corbel" panose="020B0503020204020204" pitchFamily="34" charset="0"/>
              </a:rPr>
              <a:t>стенокардія</a:t>
            </a:r>
            <a:r>
              <a:rPr lang="en-US" u="sng" dirty="0">
                <a:latin typeface="Corbel" panose="020B0503020204020204" pitchFamily="34" charset="0"/>
              </a:rPr>
              <a:t> </a:t>
            </a:r>
            <a:r>
              <a:rPr lang="en-US" u="sng" dirty="0" err="1">
                <a:latin typeface="Corbel" panose="020B0503020204020204" pitchFamily="34" charset="0"/>
              </a:rPr>
              <a:t>напруги</a:t>
            </a:r>
            <a:r>
              <a:rPr lang="en-US" dirty="0">
                <a:latin typeface="Corbel" panose="020B0503020204020204" pitchFamily="34" charset="0"/>
              </a:rPr>
              <a:t> — </a:t>
            </a:r>
            <a:r>
              <a:rPr lang="en-US" dirty="0" err="1">
                <a:latin typeface="Corbel" panose="020B0503020204020204" pitchFamily="34" charset="0"/>
              </a:rPr>
              <a:t>при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тривалості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захворювання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більше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одн</a:t>
            </a:r>
            <a:r>
              <a:rPr lang="uk-UA" dirty="0">
                <a:latin typeface="Corbel" panose="020B0503020204020204" pitchFamily="34" charset="0"/>
              </a:rPr>
              <a:t>ого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місяц</a:t>
            </a:r>
            <a:r>
              <a:rPr lang="uk-UA" dirty="0">
                <a:latin typeface="Corbel" panose="020B0503020204020204" pitchFamily="34" charset="0"/>
              </a:rPr>
              <a:t>я</a:t>
            </a:r>
            <a:r>
              <a:rPr lang="en-US" dirty="0">
                <a:latin typeface="Corbel" panose="020B0503020204020204" pitchFamily="34" charset="0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err="1">
                <a:latin typeface="Corbel" panose="020B0503020204020204" pitchFamily="34" charset="0"/>
              </a:rPr>
              <a:t>Провідним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симптомом</a:t>
            </a:r>
            <a:r>
              <a:rPr lang="en-US" dirty="0">
                <a:latin typeface="Corbel" panose="020B0503020204020204" pitchFamily="34" charset="0"/>
              </a:rPr>
              <a:t> є </a:t>
            </a:r>
            <a:r>
              <a:rPr lang="en-US" dirty="0" err="1">
                <a:latin typeface="Corbel" panose="020B0503020204020204" pitchFamily="34" charset="0"/>
              </a:rPr>
              <a:t>напад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загрудинно</a:t>
            </a:r>
            <a:r>
              <a:rPr lang="uk-UA" dirty="0">
                <a:latin typeface="Corbel" panose="020B0503020204020204" pitchFamily="34" charset="0"/>
              </a:rPr>
              <a:t>го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бол</a:t>
            </a:r>
            <a:r>
              <a:rPr lang="uk-UA" dirty="0">
                <a:latin typeface="Corbel" panose="020B0503020204020204" pitchFamily="34" charset="0"/>
              </a:rPr>
              <a:t>ю</a:t>
            </a:r>
            <a:r>
              <a:rPr lang="en-US" dirty="0">
                <a:latin typeface="Corbel" panose="020B0503020204020204" pitchFamily="34" charset="0"/>
              </a:rPr>
              <a:t> у </a:t>
            </a:r>
            <a:r>
              <a:rPr lang="en-US" dirty="0" err="1">
                <a:latin typeface="Corbel" panose="020B0503020204020204" pitchFamily="34" charset="0"/>
              </a:rPr>
              <a:t>відповідь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на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фізичне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навантаження</a:t>
            </a:r>
            <a:r>
              <a:rPr lang="en-US" dirty="0">
                <a:latin typeface="Corbel" panose="020B0503020204020204" pitchFamily="34" charset="0"/>
              </a:rPr>
              <a:t>. </a:t>
            </a:r>
            <a:r>
              <a:rPr lang="en-US" dirty="0" err="1">
                <a:latin typeface="Corbel" panose="020B0503020204020204" pitchFamily="34" charset="0"/>
              </a:rPr>
              <a:t>Біль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припиняється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приблизно</a:t>
            </a:r>
            <a:r>
              <a:rPr lang="en-US" dirty="0">
                <a:latin typeface="Corbel" panose="020B0503020204020204" pitchFamily="34" charset="0"/>
              </a:rPr>
              <a:t> 1—2 </a:t>
            </a:r>
            <a:r>
              <a:rPr lang="en-US" dirty="0" err="1">
                <a:latin typeface="Corbel" panose="020B0503020204020204" pitchFamily="34" charset="0"/>
              </a:rPr>
              <a:t>хв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після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припинення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фізичної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активності</a:t>
            </a:r>
            <a:r>
              <a:rPr lang="en-US" dirty="0">
                <a:latin typeface="Corbel" panose="020B0503020204020204" pitchFamily="34" charset="0"/>
              </a:rPr>
              <a:t>,</a:t>
            </a:r>
            <a:r>
              <a:rPr lang="uk-UA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може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відчуватися</a:t>
            </a:r>
            <a:r>
              <a:rPr lang="en-US" dirty="0">
                <a:latin typeface="Corbel" panose="020B0503020204020204" pitchFamily="34" charset="0"/>
              </a:rPr>
              <a:t> у </a:t>
            </a:r>
            <a:r>
              <a:rPr lang="uk-UA" dirty="0">
                <a:latin typeface="Corbel" panose="020B0503020204020204" pitchFamily="34" charset="0"/>
              </a:rPr>
              <a:t>ділянці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серця</a:t>
            </a:r>
            <a:r>
              <a:rPr lang="en-US" dirty="0">
                <a:latin typeface="Corbel" panose="020B0503020204020204" pitchFamily="34" charset="0"/>
              </a:rPr>
              <a:t>,</a:t>
            </a:r>
            <a:r>
              <a:rPr lang="uk-UA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лів</a:t>
            </a:r>
            <a:r>
              <a:rPr lang="uk-UA" dirty="0" err="1">
                <a:latin typeface="Corbel" panose="020B0503020204020204" pitchFamily="34" charset="0"/>
              </a:rPr>
              <a:t>ій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половині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грудної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клітини</a:t>
            </a:r>
            <a:r>
              <a:rPr lang="en-US" dirty="0">
                <a:latin typeface="Corbel" panose="020B0503020204020204" pitchFamily="34" charset="0"/>
              </a:rPr>
              <a:t>,</a:t>
            </a:r>
            <a:r>
              <a:rPr lang="uk-UA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області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шлунка</a:t>
            </a:r>
            <a:r>
              <a:rPr lang="en-US" dirty="0">
                <a:latin typeface="Corbel" panose="020B0503020204020204" pitchFamily="34" charset="0"/>
              </a:rPr>
              <a:t>,</a:t>
            </a:r>
            <a:r>
              <a:rPr lang="uk-UA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лівої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руки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чи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лівого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плеча</a:t>
            </a:r>
            <a:r>
              <a:rPr lang="en-US" dirty="0">
                <a:latin typeface="Corbel" panose="020B0503020204020204" pitchFamily="34" charset="0"/>
              </a:rPr>
              <a:t>. </a:t>
            </a:r>
            <a:r>
              <a:rPr lang="en-US" dirty="0" err="1">
                <a:latin typeface="Corbel" panose="020B0503020204020204" pitchFamily="34" charset="0"/>
              </a:rPr>
              <a:t>Можлива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іррадіація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болю</a:t>
            </a:r>
            <a:r>
              <a:rPr lang="uk-UA" dirty="0">
                <a:latin typeface="Corbel" panose="020B0503020204020204" pitchFamily="34" charset="0"/>
              </a:rPr>
              <a:t> -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біль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віддає</a:t>
            </a:r>
            <a:r>
              <a:rPr lang="en-US" dirty="0">
                <a:latin typeface="Corbel" panose="020B0503020204020204" pitchFamily="34" charset="0"/>
              </a:rPr>
              <a:t> в </a:t>
            </a:r>
            <a:r>
              <a:rPr lang="en-US" dirty="0" err="1">
                <a:latin typeface="Corbel" panose="020B0503020204020204" pitchFamily="34" charset="0"/>
              </a:rPr>
              <a:t>зуби,нижню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щелепу,ліву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лопатку,іноді</a:t>
            </a:r>
            <a:r>
              <a:rPr lang="en-US" dirty="0">
                <a:latin typeface="Corbel" panose="020B0503020204020204" pitchFamily="34" charset="0"/>
              </a:rPr>
              <a:t> у </a:t>
            </a:r>
            <a:r>
              <a:rPr lang="en-US" dirty="0" err="1">
                <a:latin typeface="Corbel" panose="020B0503020204020204" pitchFamily="34" charset="0"/>
              </a:rPr>
              <a:t>живіт</a:t>
            </a:r>
            <a:r>
              <a:rPr lang="en-US" dirty="0">
                <a:latin typeface="Corbel" panose="020B0503020204020204" pitchFamily="34" charset="0"/>
              </a:rPr>
              <a:t>. </a:t>
            </a:r>
            <a:r>
              <a:rPr lang="en-US" dirty="0" err="1">
                <a:latin typeface="Corbel" panose="020B0503020204020204" pitchFamily="34" charset="0"/>
              </a:rPr>
              <a:t>За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характером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біль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uk-UA" dirty="0">
                <a:latin typeface="Corbel" panose="020B0503020204020204" pitchFamily="34" charset="0"/>
              </a:rPr>
              <a:t>буває </a:t>
            </a:r>
            <a:r>
              <a:rPr lang="en-US" dirty="0" err="1">
                <a:latin typeface="Corbel" panose="020B0503020204020204" pitchFamily="34" charset="0"/>
              </a:rPr>
              <a:t>стискаюч</a:t>
            </a:r>
            <a:r>
              <a:rPr lang="uk-UA" dirty="0" err="1">
                <a:latin typeface="Corbel" panose="020B0503020204020204" pitchFamily="34" charset="0"/>
              </a:rPr>
              <a:t>им</a:t>
            </a:r>
            <a:r>
              <a:rPr lang="en-US" dirty="0">
                <a:latin typeface="Corbel" panose="020B0503020204020204" pitchFamily="34" charset="0"/>
              </a:rPr>
              <a:t>,</a:t>
            </a:r>
            <a:r>
              <a:rPr lang="uk-UA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колюч</a:t>
            </a:r>
            <a:r>
              <a:rPr lang="uk-UA" dirty="0" err="1">
                <a:latin typeface="Corbel" panose="020B0503020204020204" pitchFamily="34" charset="0"/>
              </a:rPr>
              <a:t>им</a:t>
            </a:r>
            <a:r>
              <a:rPr lang="en-US" dirty="0">
                <a:latin typeface="Corbel" panose="020B0503020204020204" pitchFamily="34" charset="0"/>
              </a:rPr>
              <a:t>,</a:t>
            </a:r>
            <a:r>
              <a:rPr lang="uk-UA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деякі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пацієнти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описують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uk-UA" dirty="0">
                <a:latin typeface="Corbel" panose="020B0503020204020204" pitchFamily="34" charset="0"/>
              </a:rPr>
              <a:t>його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як</a:t>
            </a:r>
            <a:r>
              <a:rPr lang="en-US" dirty="0">
                <a:latin typeface="Corbel" panose="020B0503020204020204" pitchFamily="34" charset="0"/>
              </a:rPr>
              <a:t> «</a:t>
            </a:r>
            <a:r>
              <a:rPr lang="en-US" dirty="0" err="1">
                <a:latin typeface="Corbel" panose="020B0503020204020204" pitchFamily="34" charset="0"/>
              </a:rPr>
              <a:t>свер</a:t>
            </a:r>
            <a:r>
              <a:rPr lang="uk-UA" dirty="0">
                <a:latin typeface="Corbel" panose="020B0503020204020204" pitchFamily="34" charset="0"/>
              </a:rPr>
              <a:t>д</a:t>
            </a:r>
            <a:r>
              <a:rPr lang="en-US" dirty="0" err="1">
                <a:latin typeface="Corbel" panose="020B0503020204020204" pitchFamily="34" charset="0"/>
              </a:rPr>
              <a:t>ля</a:t>
            </a:r>
            <a:r>
              <a:rPr lang="uk-UA" dirty="0">
                <a:latin typeface="Corbel" panose="020B0503020204020204" pitchFamily="34" charset="0"/>
              </a:rPr>
              <a:t>чий</a:t>
            </a:r>
            <a:r>
              <a:rPr lang="en-US" dirty="0">
                <a:latin typeface="Corbel" panose="020B0503020204020204" pitchFamily="34" charset="0"/>
              </a:rPr>
              <a:t>»,«</a:t>
            </a:r>
            <a:r>
              <a:rPr lang="uk-UA" dirty="0">
                <a:latin typeface="Corbel" panose="020B0503020204020204" pitchFamily="34" charset="0"/>
              </a:rPr>
              <a:t>ниючий</a:t>
            </a:r>
            <a:r>
              <a:rPr lang="en-US" dirty="0">
                <a:latin typeface="Corbel" panose="020B0503020204020204" pitchFamily="34" charset="0"/>
              </a:rPr>
              <a:t>». </a:t>
            </a:r>
            <a:r>
              <a:rPr lang="en-US" dirty="0" err="1">
                <a:latin typeface="Corbel" panose="020B0503020204020204" pitchFamily="34" charset="0"/>
              </a:rPr>
              <a:t>Приступ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може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тривати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від</a:t>
            </a:r>
            <a:r>
              <a:rPr lang="en-US" dirty="0">
                <a:latin typeface="Corbel" panose="020B0503020204020204" pitchFamily="34" charset="0"/>
              </a:rPr>
              <a:t> 2—5 </a:t>
            </a:r>
            <a:r>
              <a:rPr lang="en-US" dirty="0" err="1">
                <a:latin typeface="Corbel" panose="020B0503020204020204" pitchFamily="34" charset="0"/>
              </a:rPr>
              <a:t>хв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до</a:t>
            </a:r>
            <a:r>
              <a:rPr lang="en-US" dirty="0">
                <a:latin typeface="Corbel" panose="020B0503020204020204" pitchFamily="34" charset="0"/>
              </a:rPr>
              <a:t> 10 </a:t>
            </a:r>
            <a:r>
              <a:rPr lang="en-US" dirty="0" err="1">
                <a:latin typeface="Corbel" panose="020B0503020204020204" pitchFamily="34" charset="0"/>
              </a:rPr>
              <a:t>хв</a:t>
            </a:r>
            <a:r>
              <a:rPr lang="en-US" dirty="0">
                <a:latin typeface="Corbel" panose="020B0503020204020204" pitchFamily="34" charset="0"/>
              </a:rPr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Corbel" panose="020B0503020204020204" pitchFamily="34" charset="0"/>
              </a:rPr>
              <a:t>У </a:t>
            </a:r>
            <a:r>
              <a:rPr lang="en-US" dirty="0" err="1">
                <a:latin typeface="Corbel" panose="020B0503020204020204" pitchFamily="34" charset="0"/>
              </a:rPr>
              <a:t>разі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подібного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нападу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пацієнт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завмирає</a:t>
            </a:r>
            <a:r>
              <a:rPr lang="en-US" dirty="0">
                <a:latin typeface="Corbel" panose="020B0503020204020204" pitchFamily="34" charset="0"/>
              </a:rPr>
              <a:t>, </a:t>
            </a:r>
            <a:r>
              <a:rPr lang="en-US" dirty="0" err="1">
                <a:latin typeface="Corbel" panose="020B0503020204020204" pitchFamily="34" charset="0"/>
              </a:rPr>
              <a:t>відчуває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страх</a:t>
            </a:r>
            <a:r>
              <a:rPr lang="en-US" dirty="0">
                <a:latin typeface="Corbel" panose="020B0503020204020204" pitchFamily="34" charset="0"/>
              </a:rPr>
              <a:t>.  </a:t>
            </a:r>
            <a:r>
              <a:rPr lang="uk-UA" dirty="0">
                <a:latin typeface="Corbel" panose="020B0503020204020204" pitchFamily="34" charset="0"/>
              </a:rPr>
              <a:t>З</a:t>
            </a:r>
            <a:r>
              <a:rPr lang="en-US" dirty="0">
                <a:latin typeface="Corbel" panose="020B0503020204020204" pitchFamily="34" charset="0"/>
              </a:rPr>
              <a:t>'</a:t>
            </a:r>
            <a:r>
              <a:rPr lang="en-US" dirty="0" err="1">
                <a:latin typeface="Corbel" panose="020B0503020204020204" pitchFamily="34" charset="0"/>
              </a:rPr>
              <a:t>являється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страдницьк</a:t>
            </a:r>
            <a:r>
              <a:rPr lang="uk-UA" dirty="0" err="1">
                <a:latin typeface="Corbel" panose="020B0503020204020204" pitchFamily="34" charset="0"/>
              </a:rPr>
              <a:t>ий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вираз</a:t>
            </a:r>
            <a:r>
              <a:rPr lang="uk-UA" dirty="0">
                <a:latin typeface="Corbel" panose="020B0503020204020204" pitchFamily="34" charset="0"/>
              </a:rPr>
              <a:t> </a:t>
            </a:r>
            <a:r>
              <a:rPr lang="uk-UA" dirty="0" smtClean="0">
                <a:latin typeface="Corbel" panose="020B0503020204020204" pitchFamily="34" charset="0"/>
              </a:rPr>
              <a:t>на обличчі</a:t>
            </a:r>
            <a:r>
              <a:rPr lang="en-US" dirty="0">
                <a:latin typeface="Corbel" panose="020B0503020204020204" pitchFamily="34" charset="0"/>
              </a:rPr>
              <a:t>. </a:t>
            </a:r>
            <a:r>
              <a:rPr lang="en-US" dirty="0" err="1">
                <a:latin typeface="Corbel" panose="020B0503020204020204" pitchFamily="34" charset="0"/>
              </a:rPr>
              <a:t>Шкіра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бліда</a:t>
            </a:r>
            <a:r>
              <a:rPr lang="en-US" dirty="0">
                <a:latin typeface="Corbel" panose="020B0503020204020204" pitchFamily="34" charset="0"/>
              </a:rPr>
              <a:t>,</a:t>
            </a:r>
            <a:r>
              <a:rPr lang="uk-UA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кінцівки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стають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холодними</a:t>
            </a:r>
            <a:r>
              <a:rPr lang="en-US" dirty="0">
                <a:latin typeface="Corbel" panose="020B0503020204020204" pitchFamily="34" charset="0"/>
              </a:rPr>
              <a:t>. </a:t>
            </a:r>
            <a:endParaRPr lang="uk-UA" dirty="0" smtClean="0">
              <a:latin typeface="Corbel" panose="020B0503020204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uk-UA" dirty="0" smtClean="0">
                <a:latin typeface="Corbel" panose="020B0503020204020204" pitchFamily="34" charset="0"/>
              </a:rPr>
              <a:t>При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цьому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частота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серцевих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скорочень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спочатку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збільшується</a:t>
            </a:r>
            <a:r>
              <a:rPr lang="en-US" dirty="0">
                <a:latin typeface="Corbel" panose="020B0503020204020204" pitchFamily="34" charset="0"/>
              </a:rPr>
              <a:t>,</a:t>
            </a:r>
            <a:r>
              <a:rPr lang="uk-UA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потім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може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uk-UA" dirty="0">
                <a:latin typeface="Corbel" panose="020B0503020204020204" pitchFamily="34" charset="0"/>
              </a:rPr>
              <a:t>знижуватись</a:t>
            </a:r>
            <a:r>
              <a:rPr lang="en-US" dirty="0">
                <a:latin typeface="Corbel" panose="020B0503020204020204" pitchFamily="34" charset="0"/>
              </a:rPr>
              <a:t>. </a:t>
            </a:r>
            <a:r>
              <a:rPr lang="en-US" dirty="0" err="1" smtClean="0">
                <a:latin typeface="Corbel" panose="020B0503020204020204" pitchFamily="34" charset="0"/>
              </a:rPr>
              <a:t>Нерідко</a:t>
            </a:r>
            <a:r>
              <a:rPr lang="uk-UA" dirty="0" smtClean="0">
                <a:latin typeface="Corbel" panose="020B0503020204020204" pitchFamily="34" charset="0"/>
              </a:rPr>
              <a:t> </a:t>
            </a:r>
            <a:r>
              <a:rPr lang="en-US" dirty="0" err="1" smtClean="0">
                <a:latin typeface="Corbel" panose="020B0503020204020204" pitchFamily="34" charset="0"/>
              </a:rPr>
              <a:t>з'являються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аритмії</a:t>
            </a:r>
            <a:r>
              <a:rPr lang="en-US" dirty="0">
                <a:latin typeface="Corbel" panose="020B0503020204020204" pitchFamily="34" charset="0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err="1">
                <a:latin typeface="Corbel" panose="020B0503020204020204" pitchFamily="34" charset="0"/>
              </a:rPr>
              <a:t>Стан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полегшується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після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прийому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нітрогліцерину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протягом</a:t>
            </a:r>
            <a:r>
              <a:rPr lang="en-US" dirty="0">
                <a:latin typeface="Corbel" panose="020B0503020204020204" pitchFamily="34" charset="0"/>
              </a:rPr>
              <a:t> 1—3 </a:t>
            </a:r>
            <a:r>
              <a:rPr lang="en-US" dirty="0" err="1">
                <a:latin typeface="Corbel" panose="020B0503020204020204" pitchFamily="34" charset="0"/>
              </a:rPr>
              <a:t>хв</a:t>
            </a:r>
            <a:r>
              <a:rPr lang="en-US" dirty="0">
                <a:latin typeface="Corbel" panose="020B0503020204020204" pitchFamily="34" charset="0"/>
              </a:rPr>
              <a:t>. </a:t>
            </a:r>
            <a:r>
              <a:rPr lang="en-US" dirty="0" err="1">
                <a:latin typeface="Corbel" panose="020B0503020204020204" pitchFamily="34" charset="0"/>
              </a:rPr>
              <a:t>Зменшення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чи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зникнення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болю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може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відбутися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після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uk-UA" dirty="0">
                <a:latin typeface="Corbel" panose="020B0503020204020204" pitchFamily="34" charset="0"/>
              </a:rPr>
              <a:t>зміни положення тіла.</a:t>
            </a:r>
            <a:endParaRPr lang="en-US" dirty="0">
              <a:latin typeface="Corbel" panose="020B0503020204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4" name="Рисунок 3" descr="загруженное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830" y="2224585"/>
            <a:ext cx="2176081" cy="36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>
                <a:latin typeface="Arial" panose="020B0604020202020204" pitchFamily="34" charset="0"/>
              </a:rPr>
              <a:t>СПОНТАННА (ОСОБЛИВА, ВАРІАНТНА, ПРИНЦМЕТАЛА)СТЕНОКАРДІЯ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224585"/>
            <a:ext cx="11029615" cy="170597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dirty="0"/>
              <a:t>При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нападів</a:t>
            </a:r>
            <a:r>
              <a:rPr lang="ru-RU" dirty="0"/>
              <a:t> не </a:t>
            </a:r>
            <a:r>
              <a:rPr lang="ru-RU" dirty="0" err="1"/>
              <a:t>передують</a:t>
            </a:r>
            <a:r>
              <a:rPr lang="ru-RU" dirty="0"/>
              <a:t> </a:t>
            </a:r>
            <a:r>
              <a:rPr lang="ru-RU" dirty="0" err="1"/>
              <a:t>видимі</a:t>
            </a:r>
            <a:r>
              <a:rPr lang="ru-RU" dirty="0"/>
              <a:t> причини,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до </a:t>
            </a:r>
            <a:r>
              <a:rPr lang="ru-RU" dirty="0" err="1"/>
              <a:t>підвищення</a:t>
            </a:r>
            <a:r>
              <a:rPr lang="ru-RU" dirty="0"/>
              <a:t> потреби </a:t>
            </a:r>
            <a:r>
              <a:rPr lang="ru-RU" dirty="0" err="1"/>
              <a:t>серцевого</a:t>
            </a:r>
            <a:r>
              <a:rPr lang="ru-RU" dirty="0"/>
              <a:t> </a:t>
            </a:r>
            <a:r>
              <a:rPr lang="ru-RU" dirty="0" err="1"/>
              <a:t>м'яза</a:t>
            </a:r>
            <a:r>
              <a:rPr lang="ru-RU" dirty="0"/>
              <a:t> в </a:t>
            </a:r>
            <a:r>
              <a:rPr lang="ru-RU" dirty="0" err="1"/>
              <a:t>кисні</a:t>
            </a:r>
            <a:r>
              <a:rPr lang="ru-RU" dirty="0"/>
              <a:t>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dirty="0"/>
              <a:t>Приступ болю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тривати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5-15 </a:t>
            </a:r>
            <a:r>
              <a:rPr lang="ru-RU" dirty="0" err="1"/>
              <a:t>хв</a:t>
            </a:r>
            <a:r>
              <a:rPr lang="ru-RU" dirty="0"/>
              <a:t> до 30 </a:t>
            </a:r>
            <a:r>
              <a:rPr lang="ru-RU" dirty="0" err="1"/>
              <a:t>хв</a:t>
            </a:r>
            <a:r>
              <a:rPr lang="ru-RU" dirty="0"/>
              <a:t> (в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).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dirty="0"/>
              <a:t>Напади болю, 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виникають</a:t>
            </a:r>
            <a:r>
              <a:rPr lang="ru-RU" dirty="0"/>
              <a:t> у один і той час </a:t>
            </a:r>
            <a:r>
              <a:rPr lang="ru-RU" dirty="0" err="1"/>
              <a:t>доби</a:t>
            </a:r>
            <a:r>
              <a:rPr lang="ru-RU" dirty="0"/>
              <a:t>,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вранці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. Напади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/>
              <a:t>серій</a:t>
            </a:r>
            <a:r>
              <a:rPr lang="ru-RU" dirty="0"/>
              <a:t>, але </a:t>
            </a:r>
            <a:r>
              <a:rPr lang="ru-RU" dirty="0" err="1"/>
              <a:t>можуть</a:t>
            </a:r>
            <a:r>
              <a:rPr lang="ru-RU" dirty="0"/>
              <a:t> бути і </a:t>
            </a:r>
            <a:r>
              <a:rPr lang="ru-RU" dirty="0" err="1"/>
              <a:t>поодинокими</a:t>
            </a:r>
            <a:r>
              <a:rPr lang="ru-RU" dirty="0"/>
              <a:t>.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ритму.</a:t>
            </a:r>
          </a:p>
          <a:p>
            <a:pPr marL="0" indent="0">
              <a:lnSpc>
                <a:spcPct val="80000"/>
              </a:lnSpc>
              <a:buNone/>
            </a:pP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52" y="3742094"/>
            <a:ext cx="4869188" cy="311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Гострий інфаркт міокарда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715956"/>
            <a:ext cx="8207966" cy="467119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500" b="1" dirty="0"/>
              <a:t> ГКС без </a:t>
            </a:r>
            <a:r>
              <a:rPr lang="ru-RU" sz="3500" b="1" dirty="0" err="1"/>
              <a:t>елевації</a:t>
            </a:r>
            <a:r>
              <a:rPr lang="ru-RU" sz="3500" b="1" dirty="0"/>
              <a:t> сегмента </a:t>
            </a:r>
            <a:r>
              <a:rPr lang="en-US" sz="3500" b="1" dirty="0"/>
              <a:t>ST (UA/NSTEMI):</a:t>
            </a:r>
            <a:r>
              <a:rPr lang="en-US" sz="3500" dirty="0"/>
              <a:t> </a:t>
            </a:r>
            <a:r>
              <a:rPr lang="ru-RU" sz="3500" dirty="0" err="1"/>
              <a:t>клінічний</a:t>
            </a:r>
            <a:r>
              <a:rPr lang="ru-RU" sz="3500" dirty="0"/>
              <a:t> синдром, </a:t>
            </a:r>
            <a:r>
              <a:rPr lang="ru-RU" sz="3500" dirty="0" err="1"/>
              <a:t>спричинений</a:t>
            </a:r>
            <a:r>
              <a:rPr lang="ru-RU" sz="3500" dirty="0"/>
              <a:t> </a:t>
            </a:r>
            <a:r>
              <a:rPr lang="ru-RU" sz="3500" dirty="0" err="1"/>
              <a:t>гострим</a:t>
            </a:r>
            <a:r>
              <a:rPr lang="ru-RU" sz="3500" dirty="0"/>
              <a:t>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прогресуючим</a:t>
            </a:r>
            <a:r>
              <a:rPr lang="ru-RU" sz="3500" dirty="0"/>
              <a:t> </a:t>
            </a:r>
            <a:r>
              <a:rPr lang="ru-RU" sz="3500" dirty="0" err="1"/>
              <a:t>обмеженням</a:t>
            </a:r>
            <a:r>
              <a:rPr lang="ru-RU" sz="3500" dirty="0"/>
              <a:t> потоку </a:t>
            </a:r>
            <a:r>
              <a:rPr lang="ru-RU" sz="3500" dirty="0" err="1"/>
              <a:t>крові</a:t>
            </a:r>
            <a:r>
              <a:rPr lang="ru-RU" sz="3500" dirty="0"/>
              <a:t> через </a:t>
            </a:r>
            <a:r>
              <a:rPr lang="ru-RU" sz="3500" dirty="0" err="1"/>
              <a:t>коронарну</a:t>
            </a:r>
            <a:r>
              <a:rPr lang="ru-RU" sz="3500" dirty="0"/>
              <a:t> </a:t>
            </a:r>
            <a:r>
              <a:rPr lang="ru-RU" sz="3500" dirty="0" err="1"/>
              <a:t>артерію</a:t>
            </a:r>
            <a:r>
              <a:rPr lang="ru-RU" sz="3500" dirty="0"/>
              <a:t> (</a:t>
            </a:r>
            <a:r>
              <a:rPr lang="ru-RU" sz="3500" b="1" dirty="0" err="1"/>
              <a:t>нестабільна</a:t>
            </a:r>
            <a:r>
              <a:rPr lang="ru-RU" sz="3500" b="1" dirty="0"/>
              <a:t> </a:t>
            </a:r>
            <a:r>
              <a:rPr lang="ru-RU" sz="3500" b="1" dirty="0" err="1"/>
              <a:t>стенокардія</a:t>
            </a:r>
            <a:r>
              <a:rPr lang="ru-RU" sz="3500" dirty="0"/>
              <a:t> — НС [</a:t>
            </a:r>
            <a:r>
              <a:rPr lang="en-US" sz="3500" dirty="0"/>
              <a:t>UA]), </a:t>
            </a:r>
            <a:r>
              <a:rPr lang="ru-RU" sz="3500" dirty="0" err="1"/>
              <a:t>що</a:t>
            </a:r>
            <a:r>
              <a:rPr lang="ru-RU" sz="3500" dirty="0"/>
              <a:t> у </a:t>
            </a:r>
            <a:r>
              <a:rPr lang="ru-RU" sz="3500" dirty="0" err="1"/>
              <a:t>частини</a:t>
            </a:r>
            <a:r>
              <a:rPr lang="ru-RU" sz="3500" dirty="0"/>
              <a:t> </a:t>
            </a:r>
            <a:r>
              <a:rPr lang="ru-RU" sz="3500" dirty="0" err="1"/>
              <a:t>пацієнтів</a:t>
            </a:r>
            <a:r>
              <a:rPr lang="ru-RU" sz="3500" dirty="0"/>
              <a:t> </a:t>
            </a:r>
            <a:r>
              <a:rPr lang="ru-RU" sz="3500" dirty="0" err="1"/>
              <a:t>призводить</a:t>
            </a:r>
            <a:r>
              <a:rPr lang="ru-RU" sz="3500" dirty="0"/>
              <a:t> до некрозу </a:t>
            </a:r>
            <a:r>
              <a:rPr lang="ru-RU" sz="3500" dirty="0" err="1"/>
              <a:t>серцевого</a:t>
            </a:r>
            <a:r>
              <a:rPr lang="ru-RU" sz="3500" dirty="0"/>
              <a:t> </a:t>
            </a:r>
            <a:r>
              <a:rPr lang="ru-RU" sz="3500" dirty="0" err="1"/>
              <a:t>м'яза</a:t>
            </a:r>
            <a:r>
              <a:rPr lang="ru-RU" sz="3500" dirty="0"/>
              <a:t> і </a:t>
            </a:r>
            <a:r>
              <a:rPr lang="ru-RU" sz="3500" dirty="0" err="1"/>
              <a:t>проявляється</a:t>
            </a:r>
            <a:r>
              <a:rPr lang="ru-RU" sz="3500" dirty="0"/>
              <a:t> </a:t>
            </a:r>
            <a:r>
              <a:rPr lang="ru-RU" sz="3500" dirty="0" err="1"/>
              <a:t>зростанням</a:t>
            </a:r>
            <a:r>
              <a:rPr lang="ru-RU" sz="3500" dirty="0"/>
              <a:t> </a:t>
            </a:r>
            <a:r>
              <a:rPr lang="ru-RU" sz="3500" dirty="0" err="1"/>
              <a:t>рівня</a:t>
            </a:r>
            <a:r>
              <a:rPr lang="ru-RU" sz="3500" dirty="0"/>
              <a:t> </a:t>
            </a:r>
            <a:r>
              <a:rPr lang="ru-RU" sz="3500" dirty="0" err="1"/>
              <a:t>маркерів</a:t>
            </a:r>
            <a:r>
              <a:rPr lang="ru-RU" sz="3500" dirty="0"/>
              <a:t> некрозу в </a:t>
            </a:r>
            <a:r>
              <a:rPr lang="ru-RU" sz="3500" dirty="0" err="1"/>
              <a:t>крові</a:t>
            </a:r>
            <a:r>
              <a:rPr lang="ru-RU" sz="3500" dirty="0"/>
              <a:t> без «</a:t>
            </a:r>
            <a:r>
              <a:rPr lang="ru-RU" sz="3500" dirty="0" err="1"/>
              <a:t>нової</a:t>
            </a:r>
            <a:r>
              <a:rPr lang="ru-RU" sz="3500" dirty="0"/>
              <a:t>» </a:t>
            </a:r>
            <a:r>
              <a:rPr lang="ru-RU" sz="3500" dirty="0" err="1"/>
              <a:t>елевації</a:t>
            </a:r>
            <a:r>
              <a:rPr lang="ru-RU" sz="3500" dirty="0"/>
              <a:t> сегмента </a:t>
            </a:r>
            <a:r>
              <a:rPr lang="en-US" sz="3500" dirty="0"/>
              <a:t>ST </a:t>
            </a:r>
            <a:r>
              <a:rPr lang="ru-RU" sz="3500" dirty="0"/>
              <a:t>на ЕКГ (</a:t>
            </a:r>
            <a:r>
              <a:rPr lang="ru-RU" sz="3500" b="1" dirty="0" err="1"/>
              <a:t>інфаркт</a:t>
            </a:r>
            <a:r>
              <a:rPr lang="ru-RU" sz="3500" b="1" dirty="0"/>
              <a:t> </a:t>
            </a:r>
            <a:r>
              <a:rPr lang="ru-RU" sz="3500" b="1" dirty="0" err="1"/>
              <a:t>міокарда</a:t>
            </a:r>
            <a:r>
              <a:rPr lang="ru-RU" sz="3500" b="1" dirty="0"/>
              <a:t> без </a:t>
            </a:r>
            <a:r>
              <a:rPr lang="ru-RU" sz="3500" b="1" dirty="0" err="1"/>
              <a:t>елевації</a:t>
            </a:r>
            <a:r>
              <a:rPr lang="ru-RU" sz="3500" b="1" dirty="0"/>
              <a:t> сегмента </a:t>
            </a:r>
            <a:r>
              <a:rPr lang="en-US" sz="3500" b="1" dirty="0"/>
              <a:t>ST</a:t>
            </a:r>
            <a:r>
              <a:rPr lang="en-US" sz="3500" dirty="0"/>
              <a:t> — NSTEMI). </a:t>
            </a:r>
            <a:r>
              <a:rPr lang="ru-RU" sz="3500" dirty="0" err="1"/>
              <a:t>Хворі</a:t>
            </a:r>
            <a:r>
              <a:rPr lang="ru-RU" sz="3500" dirty="0"/>
              <a:t> з </a:t>
            </a:r>
            <a:r>
              <a:rPr lang="en-US" sz="3500" dirty="0"/>
              <a:t>UA/NSTEMI </a:t>
            </a:r>
            <a:r>
              <a:rPr lang="ru-RU" sz="3500" dirty="0" err="1"/>
              <a:t>становлять</a:t>
            </a:r>
            <a:r>
              <a:rPr lang="ru-RU" sz="3500" dirty="0"/>
              <a:t> </a:t>
            </a:r>
            <a:r>
              <a:rPr lang="ru-RU" sz="3500" dirty="0" err="1"/>
              <a:t>неоднорідну</a:t>
            </a:r>
            <a:r>
              <a:rPr lang="ru-RU" sz="3500" dirty="0"/>
              <a:t> </a:t>
            </a:r>
            <a:r>
              <a:rPr lang="ru-RU" sz="3500" dirty="0" err="1"/>
              <a:t>групу</a:t>
            </a:r>
            <a:r>
              <a:rPr lang="ru-RU" sz="3500" dirty="0"/>
              <a:t>, </a:t>
            </a:r>
            <a:r>
              <a:rPr lang="ru-RU" sz="3500" dirty="0" err="1"/>
              <a:t>що</a:t>
            </a:r>
            <a:r>
              <a:rPr lang="ru-RU" sz="3500" dirty="0"/>
              <a:t> </a:t>
            </a:r>
            <a:r>
              <a:rPr lang="ru-RU" sz="3500" dirty="0" err="1"/>
              <a:t>зумовлено</a:t>
            </a:r>
            <a:r>
              <a:rPr lang="ru-RU" sz="3500" dirty="0"/>
              <a:t> </a:t>
            </a:r>
            <a:r>
              <a:rPr lang="ru-RU" sz="3500" dirty="0" err="1"/>
              <a:t>поєднанням</a:t>
            </a:r>
            <a:r>
              <a:rPr lang="ru-RU" sz="3500" dirty="0"/>
              <a:t> </a:t>
            </a:r>
            <a:r>
              <a:rPr lang="ru-RU" sz="3500" dirty="0" err="1"/>
              <a:t>патомеханізмів</a:t>
            </a:r>
            <a:r>
              <a:rPr lang="ru-RU" sz="3500" dirty="0"/>
              <a:t> </a:t>
            </a:r>
            <a:r>
              <a:rPr lang="ru-RU" sz="3500" dirty="0" err="1"/>
              <a:t>захворювання</a:t>
            </a:r>
            <a:r>
              <a:rPr lang="ru-RU" sz="3500" dirty="0"/>
              <a:t>, </a:t>
            </a:r>
            <a:r>
              <a:rPr lang="ru-RU" sz="3500" dirty="0" err="1"/>
              <a:t>що</a:t>
            </a:r>
            <a:r>
              <a:rPr lang="ru-RU" sz="3500" dirty="0"/>
              <a:t> </a:t>
            </a:r>
            <a:r>
              <a:rPr lang="ru-RU" sz="3500" dirty="0" err="1"/>
              <a:t>включають</a:t>
            </a:r>
            <a:r>
              <a:rPr lang="ru-RU" sz="3500" dirty="0"/>
              <a:t> тромбоз на </a:t>
            </a:r>
            <a:r>
              <a:rPr lang="ru-RU" sz="3500" dirty="0" err="1"/>
              <a:t>раніше</a:t>
            </a:r>
            <a:r>
              <a:rPr lang="ru-RU" sz="3500" dirty="0"/>
              <a:t> </a:t>
            </a:r>
            <a:r>
              <a:rPr lang="ru-RU" sz="3500" dirty="0" err="1"/>
              <a:t>існуючій</a:t>
            </a:r>
            <a:r>
              <a:rPr lang="ru-RU" sz="3500" dirty="0"/>
              <a:t> </a:t>
            </a:r>
            <a:r>
              <a:rPr lang="ru-RU" sz="3500" dirty="0" err="1"/>
              <a:t>атеросклеротичній</a:t>
            </a:r>
            <a:r>
              <a:rPr lang="ru-RU" sz="3500" dirty="0"/>
              <a:t> </a:t>
            </a:r>
            <a:r>
              <a:rPr lang="ru-RU" sz="3500" dirty="0" err="1"/>
              <a:t>бляшці</a:t>
            </a:r>
            <a:r>
              <a:rPr lang="ru-RU" sz="3500" dirty="0"/>
              <a:t>, яка </a:t>
            </a:r>
            <a:r>
              <a:rPr lang="ru-RU" sz="3500" dirty="0" err="1"/>
              <a:t>тріскає</a:t>
            </a:r>
            <a:r>
              <a:rPr lang="ru-RU" sz="3500" dirty="0"/>
              <a:t>, </a:t>
            </a:r>
            <a:r>
              <a:rPr lang="ru-RU" sz="3500" dirty="0" err="1"/>
              <a:t>прогресуюче</a:t>
            </a:r>
            <a:r>
              <a:rPr lang="ru-RU" sz="3500" dirty="0"/>
              <a:t> </a:t>
            </a:r>
            <a:r>
              <a:rPr lang="ru-RU" sz="3500" dirty="0" err="1"/>
              <a:t>звуження</a:t>
            </a:r>
            <a:r>
              <a:rPr lang="ru-RU" sz="3500" dirty="0"/>
              <a:t> </a:t>
            </a:r>
            <a:r>
              <a:rPr lang="ru-RU" sz="3500" dirty="0" err="1"/>
              <a:t>артерії</a:t>
            </a:r>
            <a:r>
              <a:rPr lang="ru-RU" sz="3500" dirty="0"/>
              <a:t>, </a:t>
            </a:r>
            <a:r>
              <a:rPr lang="ru-RU" sz="3500" dirty="0" err="1"/>
              <a:t>артеріоспазм</a:t>
            </a:r>
            <a:r>
              <a:rPr lang="ru-RU" sz="3500" dirty="0"/>
              <a:t>, </a:t>
            </a:r>
            <a:r>
              <a:rPr lang="ru-RU" sz="3500" dirty="0" err="1"/>
              <a:t>недостатнє</a:t>
            </a:r>
            <a:r>
              <a:rPr lang="ru-RU" sz="3500" dirty="0"/>
              <a:t> </a:t>
            </a:r>
            <a:r>
              <a:rPr lang="ru-RU" sz="3500" dirty="0" err="1"/>
              <a:t>відносно</a:t>
            </a:r>
            <a:r>
              <a:rPr lang="ru-RU" sz="3500" dirty="0"/>
              <a:t> до потреби </a:t>
            </a:r>
            <a:r>
              <a:rPr lang="ru-RU" sz="3500" dirty="0" err="1"/>
              <a:t>постачання</a:t>
            </a:r>
            <a:r>
              <a:rPr lang="ru-RU" sz="3500" dirty="0"/>
              <a:t> киснем </a:t>
            </a:r>
            <a:r>
              <a:rPr lang="ru-RU" sz="3500" dirty="0" err="1"/>
              <a:t>серцевого</a:t>
            </a:r>
            <a:r>
              <a:rPr lang="ru-RU" sz="3500" dirty="0"/>
              <a:t> </a:t>
            </a:r>
            <a:r>
              <a:rPr lang="ru-RU" sz="3500" dirty="0" err="1"/>
              <a:t>м'яза</a:t>
            </a:r>
            <a:r>
              <a:rPr lang="ru-RU" sz="3500" dirty="0"/>
              <a:t>.</a:t>
            </a:r>
          </a:p>
          <a:p>
            <a:pPr marL="0" indent="0">
              <a:buNone/>
            </a:pPr>
            <a:r>
              <a:rPr lang="ru-RU" sz="3500" b="1" dirty="0"/>
              <a:t> </a:t>
            </a:r>
            <a:r>
              <a:rPr lang="ru-RU" sz="3500" b="1" dirty="0" err="1"/>
              <a:t>Інфаркт</a:t>
            </a:r>
            <a:r>
              <a:rPr lang="ru-RU" sz="3500" b="1" dirty="0"/>
              <a:t> </a:t>
            </a:r>
            <a:r>
              <a:rPr lang="ru-RU" sz="3500" b="1" dirty="0" err="1"/>
              <a:t>міокарда</a:t>
            </a:r>
            <a:r>
              <a:rPr lang="ru-RU" sz="3500" b="1" dirty="0"/>
              <a:t> з </a:t>
            </a:r>
            <a:r>
              <a:rPr lang="ru-RU" sz="3500" b="1" dirty="0" err="1"/>
              <a:t>елевацією</a:t>
            </a:r>
            <a:r>
              <a:rPr lang="ru-RU" sz="3500" b="1" dirty="0"/>
              <a:t> сегмента </a:t>
            </a:r>
            <a:r>
              <a:rPr lang="en-US" sz="3500" b="1" dirty="0"/>
              <a:t>ST (STEMI):</a:t>
            </a:r>
            <a:r>
              <a:rPr lang="en-US" sz="3500" dirty="0"/>
              <a:t> </a:t>
            </a:r>
            <a:r>
              <a:rPr lang="ru-RU" sz="3500" dirty="0" err="1"/>
              <a:t>клінічний</a:t>
            </a:r>
            <a:r>
              <a:rPr lang="ru-RU" sz="3500" dirty="0"/>
              <a:t> синдром, </a:t>
            </a:r>
            <a:r>
              <a:rPr lang="ru-RU" sz="3500" dirty="0" err="1"/>
              <a:t>переважно</a:t>
            </a:r>
            <a:r>
              <a:rPr lang="ru-RU" sz="3500" dirty="0"/>
              <a:t> </a:t>
            </a:r>
            <a:r>
              <a:rPr lang="ru-RU" sz="3500" dirty="0" err="1"/>
              <a:t>спричинений</a:t>
            </a:r>
            <a:r>
              <a:rPr lang="ru-RU" sz="3500" dirty="0"/>
              <a:t> </a:t>
            </a:r>
            <a:r>
              <a:rPr lang="ru-RU" sz="3500" dirty="0" err="1"/>
              <a:t>припиненням</a:t>
            </a:r>
            <a:r>
              <a:rPr lang="ru-RU" sz="3500" dirty="0"/>
              <a:t> потоку </a:t>
            </a:r>
            <a:r>
              <a:rPr lang="ru-RU" sz="3500" dirty="0" err="1"/>
              <a:t>крові</a:t>
            </a:r>
            <a:r>
              <a:rPr lang="ru-RU" sz="3500" dirty="0"/>
              <a:t> через </a:t>
            </a:r>
            <a:r>
              <a:rPr lang="ru-RU" sz="3500" dirty="0" err="1"/>
              <a:t>коронарну</a:t>
            </a:r>
            <a:r>
              <a:rPr lang="ru-RU" sz="3500" dirty="0"/>
              <a:t> </a:t>
            </a:r>
            <a:r>
              <a:rPr lang="ru-RU" sz="3500" dirty="0" err="1"/>
              <a:t>артерію</a:t>
            </a:r>
            <a:r>
              <a:rPr lang="ru-RU" sz="3500" dirty="0"/>
              <a:t> </a:t>
            </a:r>
            <a:r>
              <a:rPr lang="ru-RU" sz="3500" dirty="0" err="1"/>
              <a:t>внаслідок</a:t>
            </a:r>
            <a:r>
              <a:rPr lang="ru-RU" sz="3500" dirty="0"/>
              <a:t> </a:t>
            </a:r>
            <a:r>
              <a:rPr lang="ru-RU" sz="3500" dirty="0" err="1"/>
              <a:t>її</a:t>
            </a:r>
            <a:r>
              <a:rPr lang="ru-RU" sz="3500" dirty="0"/>
              <a:t> </a:t>
            </a:r>
            <a:r>
              <a:rPr lang="ru-RU" sz="3500" dirty="0" err="1"/>
              <a:t>оклюзії</a:t>
            </a:r>
            <a:r>
              <a:rPr lang="ru-RU" sz="3500" dirty="0"/>
              <a:t>, </a:t>
            </a:r>
            <a:r>
              <a:rPr lang="ru-RU" sz="3500" dirty="0" err="1"/>
              <a:t>що</a:t>
            </a:r>
            <a:r>
              <a:rPr lang="ru-RU" sz="3500" dirty="0"/>
              <a:t> </a:t>
            </a:r>
            <a:r>
              <a:rPr lang="ru-RU" sz="3500" dirty="0" err="1"/>
              <a:t>призводить</a:t>
            </a:r>
            <a:r>
              <a:rPr lang="ru-RU" sz="3500" dirty="0"/>
              <a:t> до некрозу </a:t>
            </a:r>
            <a:r>
              <a:rPr lang="ru-RU" sz="3500" dirty="0" err="1"/>
              <a:t>серцевого</a:t>
            </a:r>
            <a:r>
              <a:rPr lang="ru-RU" sz="3500" dirty="0"/>
              <a:t> </a:t>
            </a:r>
            <a:r>
              <a:rPr lang="ru-RU" sz="3500" dirty="0" err="1"/>
              <a:t>м'яза</a:t>
            </a:r>
            <a:r>
              <a:rPr lang="ru-RU" sz="3500" dirty="0"/>
              <a:t>, </a:t>
            </a:r>
            <a:r>
              <a:rPr lang="ru-RU" sz="3500" dirty="0" err="1"/>
              <a:t>проявляється</a:t>
            </a:r>
            <a:r>
              <a:rPr lang="ru-RU" sz="3500" dirty="0"/>
              <a:t> </a:t>
            </a:r>
            <a:r>
              <a:rPr lang="ru-RU" sz="3500" dirty="0" err="1"/>
              <a:t>зростанням</a:t>
            </a:r>
            <a:r>
              <a:rPr lang="ru-RU" sz="3500" dirty="0"/>
              <a:t> </a:t>
            </a:r>
            <a:r>
              <a:rPr lang="ru-RU" sz="3500" dirty="0" err="1"/>
              <a:t>рівня</a:t>
            </a:r>
            <a:r>
              <a:rPr lang="ru-RU" sz="3500" dirty="0"/>
              <a:t> </a:t>
            </a:r>
            <a:r>
              <a:rPr lang="ru-RU" sz="3500" dirty="0" err="1"/>
              <a:t>маркерів</a:t>
            </a:r>
            <a:r>
              <a:rPr lang="ru-RU" sz="3500" dirty="0"/>
              <a:t> некрозу </a:t>
            </a:r>
            <a:r>
              <a:rPr lang="ru-RU" sz="3500" dirty="0" err="1"/>
              <a:t>міокарда</a:t>
            </a:r>
            <a:r>
              <a:rPr lang="ru-RU" sz="3500" dirty="0"/>
              <a:t> в </a:t>
            </a:r>
            <a:r>
              <a:rPr lang="ru-RU" sz="3500" dirty="0" err="1"/>
              <a:t>крові</a:t>
            </a:r>
            <a:r>
              <a:rPr lang="ru-RU" sz="3500" dirty="0"/>
              <a:t> та </a:t>
            </a:r>
            <a:r>
              <a:rPr lang="ru-RU" sz="3500" dirty="0" err="1"/>
              <a:t>стійкою</a:t>
            </a:r>
            <a:r>
              <a:rPr lang="ru-RU" sz="3500" dirty="0"/>
              <a:t> </a:t>
            </a:r>
            <a:r>
              <a:rPr lang="ru-RU" sz="3500" dirty="0" err="1"/>
              <a:t>елевацією</a:t>
            </a:r>
            <a:r>
              <a:rPr lang="ru-RU" sz="3500" dirty="0"/>
              <a:t> сегмента </a:t>
            </a:r>
            <a:r>
              <a:rPr lang="en-US" sz="3500" dirty="0"/>
              <a:t>ST </a:t>
            </a:r>
            <a:r>
              <a:rPr lang="ru-RU" sz="3500" dirty="0"/>
              <a:t>на ЕКГ.</a:t>
            </a:r>
          </a:p>
          <a:p>
            <a:pPr marL="0" indent="0">
              <a:buNone/>
            </a:pPr>
            <a:r>
              <a:rPr lang="en-US" sz="3500" b="1" dirty="0" smtClean="0"/>
              <a:t>STEMI</a:t>
            </a:r>
            <a:r>
              <a:rPr lang="en-US" sz="3500" b="1" dirty="0"/>
              <a:t> </a:t>
            </a:r>
            <a:r>
              <a:rPr lang="ru-RU" sz="3500" b="1" dirty="0"/>
              <a:t>без </a:t>
            </a:r>
            <a:r>
              <a:rPr lang="ru-RU" sz="3500" b="1" dirty="0" err="1"/>
              <a:t>обструктивного</a:t>
            </a:r>
            <a:r>
              <a:rPr lang="ru-RU" sz="3500" b="1" dirty="0"/>
              <a:t> </a:t>
            </a:r>
            <a:r>
              <a:rPr lang="ru-RU" sz="3500" b="1" dirty="0" err="1"/>
              <a:t>атеросклеротичного</a:t>
            </a:r>
            <a:r>
              <a:rPr lang="ru-RU" sz="3500" b="1" dirty="0"/>
              <a:t> </a:t>
            </a:r>
            <a:r>
              <a:rPr lang="ru-RU" sz="3500" b="1" dirty="0" err="1"/>
              <a:t>ураження</a:t>
            </a:r>
            <a:r>
              <a:rPr lang="ru-RU" sz="3500" b="1" dirty="0"/>
              <a:t> </a:t>
            </a:r>
            <a:r>
              <a:rPr lang="ru-RU" sz="3500" b="1" dirty="0" err="1"/>
              <a:t>коронарних</a:t>
            </a:r>
            <a:r>
              <a:rPr lang="ru-RU" sz="3500" b="1" dirty="0"/>
              <a:t> </a:t>
            </a:r>
            <a:r>
              <a:rPr lang="ru-RU" sz="3500" b="1" dirty="0" err="1"/>
              <a:t>артерій</a:t>
            </a:r>
            <a:r>
              <a:rPr lang="ru-RU" sz="3500" b="1" dirty="0"/>
              <a:t> (</a:t>
            </a:r>
            <a:r>
              <a:rPr lang="en-US" sz="3500" b="1" dirty="0"/>
              <a:t>MINOCA):</a:t>
            </a:r>
            <a:r>
              <a:rPr lang="en-US" sz="3500" dirty="0"/>
              <a:t> </a:t>
            </a:r>
            <a:r>
              <a:rPr lang="ru-RU" sz="3500" dirty="0" err="1"/>
              <a:t>інфаркт</a:t>
            </a:r>
            <a:r>
              <a:rPr lang="ru-RU" sz="3500" dirty="0"/>
              <a:t> </a:t>
            </a:r>
            <a:r>
              <a:rPr lang="ru-RU" sz="3500" dirty="0" err="1"/>
              <a:t>міокарда</a:t>
            </a:r>
            <a:r>
              <a:rPr lang="ru-RU" sz="3500" dirty="0"/>
              <a:t> в особи без </a:t>
            </a:r>
            <a:r>
              <a:rPr lang="ru-RU" sz="3500" dirty="0" err="1"/>
              <a:t>суттєвого</a:t>
            </a:r>
            <a:r>
              <a:rPr lang="ru-RU" sz="3500" dirty="0"/>
              <a:t> </a:t>
            </a:r>
            <a:r>
              <a:rPr lang="ru-RU" sz="3500" dirty="0" err="1"/>
              <a:t>ураження</a:t>
            </a:r>
            <a:r>
              <a:rPr lang="ru-RU" sz="3500" dirty="0"/>
              <a:t> </a:t>
            </a:r>
            <a:r>
              <a:rPr lang="ru-RU" sz="3500" dirty="0" err="1"/>
              <a:t>коронарних</a:t>
            </a:r>
            <a:r>
              <a:rPr lang="ru-RU" sz="3500" dirty="0"/>
              <a:t> </a:t>
            </a:r>
            <a:r>
              <a:rPr lang="ru-RU" sz="3500" dirty="0" err="1"/>
              <a:t>артерій</a:t>
            </a:r>
            <a:r>
              <a:rPr lang="ru-RU" sz="3500" dirty="0"/>
              <a:t> (яке </a:t>
            </a:r>
            <a:r>
              <a:rPr lang="ru-RU" sz="3500" dirty="0" err="1"/>
              <a:t>звужує</a:t>
            </a:r>
            <a:r>
              <a:rPr lang="ru-RU" sz="3500" dirty="0"/>
              <a:t> </a:t>
            </a:r>
            <a:r>
              <a:rPr lang="ru-RU" sz="3500" dirty="0" err="1"/>
              <a:t>просвіт</a:t>
            </a:r>
            <a:r>
              <a:rPr lang="ru-RU" sz="3500" dirty="0"/>
              <a:t> </a:t>
            </a:r>
            <a:r>
              <a:rPr lang="ru-RU" sz="3500" dirty="0" err="1"/>
              <a:t>артерії</a:t>
            </a:r>
            <a:r>
              <a:rPr lang="ru-RU" sz="3500" dirty="0"/>
              <a:t> на ≥50 %). Причини: </a:t>
            </a:r>
            <a:r>
              <a:rPr lang="ru-RU" sz="3500" dirty="0" err="1"/>
              <a:t>транзиторне</a:t>
            </a:r>
            <a:r>
              <a:rPr lang="ru-RU" sz="3500" dirty="0"/>
              <a:t> </a:t>
            </a:r>
            <a:r>
              <a:rPr lang="ru-RU" sz="3500" dirty="0" err="1"/>
              <a:t>тромботичне</a:t>
            </a:r>
            <a:r>
              <a:rPr lang="ru-RU" sz="3500" dirty="0"/>
              <a:t> </a:t>
            </a:r>
            <a:r>
              <a:rPr lang="ru-RU" sz="3500" dirty="0" err="1"/>
              <a:t>ураження</a:t>
            </a:r>
            <a:r>
              <a:rPr lang="ru-RU" sz="3500" dirty="0"/>
              <a:t> </a:t>
            </a:r>
            <a:r>
              <a:rPr lang="ru-RU" sz="3500" dirty="0" err="1"/>
              <a:t>артерії</a:t>
            </a:r>
            <a:r>
              <a:rPr lang="ru-RU" sz="3500" dirty="0"/>
              <a:t>, яке </a:t>
            </a:r>
            <a:r>
              <a:rPr lang="ru-RU" sz="3500" dirty="0" err="1"/>
              <a:t>виникає</a:t>
            </a:r>
            <a:r>
              <a:rPr lang="ru-RU" sz="3500" dirty="0"/>
              <a:t> в </a:t>
            </a:r>
            <a:r>
              <a:rPr lang="ru-RU" sz="3500" dirty="0" err="1"/>
              <a:t>результаті</a:t>
            </a:r>
            <a:r>
              <a:rPr lang="ru-RU" sz="3500" dirty="0"/>
              <a:t> </a:t>
            </a:r>
            <a:r>
              <a:rPr lang="ru-RU" sz="3500" dirty="0" err="1"/>
              <a:t>тріщин</a:t>
            </a:r>
            <a:r>
              <a:rPr lang="ru-RU" sz="3500" dirty="0"/>
              <a:t>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виразкування</a:t>
            </a:r>
            <a:r>
              <a:rPr lang="ru-RU" sz="3500" dirty="0"/>
              <a:t> </a:t>
            </a:r>
            <a:r>
              <a:rPr lang="ru-RU" sz="3500" dirty="0" err="1"/>
              <a:t>атеросклеротичної</a:t>
            </a:r>
            <a:r>
              <a:rPr lang="ru-RU" sz="3500" dirty="0"/>
              <a:t> бляшки, яка </a:t>
            </a:r>
            <a:r>
              <a:rPr lang="ru-RU" sz="3500" dirty="0" err="1"/>
              <a:t>несуттєво</a:t>
            </a:r>
            <a:r>
              <a:rPr lang="ru-RU" sz="3500" dirty="0"/>
              <a:t> </a:t>
            </a:r>
            <a:r>
              <a:rPr lang="ru-RU" sz="3500" dirty="0" err="1"/>
              <a:t>звужує</a:t>
            </a:r>
            <a:r>
              <a:rPr lang="ru-RU" sz="3500" dirty="0"/>
              <a:t> </a:t>
            </a:r>
            <a:r>
              <a:rPr lang="ru-RU" sz="3500" dirty="0" err="1"/>
              <a:t>просвіт</a:t>
            </a:r>
            <a:r>
              <a:rPr lang="ru-RU" sz="3500" dirty="0"/>
              <a:t> </a:t>
            </a:r>
            <a:r>
              <a:rPr lang="ru-RU" sz="3500" dirty="0" err="1"/>
              <a:t>артерії</a:t>
            </a:r>
            <a:r>
              <a:rPr lang="ru-RU" sz="3500" dirty="0"/>
              <a:t>, спазм </a:t>
            </a:r>
            <a:r>
              <a:rPr lang="ru-RU" sz="3500" dirty="0" err="1"/>
              <a:t>коронарної</a:t>
            </a:r>
            <a:r>
              <a:rPr lang="ru-RU" sz="3500" dirty="0"/>
              <a:t> </a:t>
            </a:r>
            <a:r>
              <a:rPr lang="ru-RU" sz="3500" dirty="0" err="1"/>
              <a:t>артерії</a:t>
            </a:r>
            <a:r>
              <a:rPr lang="ru-RU" sz="3500" dirty="0"/>
              <a:t>, </a:t>
            </a:r>
            <a:r>
              <a:rPr lang="ru-RU" sz="3500" dirty="0" err="1"/>
              <a:t>розшарування</a:t>
            </a:r>
            <a:r>
              <a:rPr lang="ru-RU" sz="3500" dirty="0"/>
              <a:t> </a:t>
            </a:r>
            <a:r>
              <a:rPr lang="ru-RU" sz="3500" dirty="0" err="1"/>
              <a:t>стінки</a:t>
            </a:r>
            <a:r>
              <a:rPr lang="ru-RU" sz="3500" dirty="0"/>
              <a:t> </a:t>
            </a:r>
            <a:r>
              <a:rPr lang="ru-RU" sz="3500" dirty="0" err="1"/>
              <a:t>артерії</a:t>
            </a:r>
            <a:r>
              <a:rPr lang="ru-RU" sz="3500" dirty="0"/>
              <a:t>, </a:t>
            </a:r>
            <a:r>
              <a:rPr lang="ru-RU" sz="3500" dirty="0" err="1"/>
              <a:t>коронарна</a:t>
            </a:r>
            <a:r>
              <a:rPr lang="ru-RU" sz="3500" dirty="0"/>
              <a:t> </a:t>
            </a:r>
            <a:r>
              <a:rPr lang="ru-RU" sz="3500" dirty="0" err="1"/>
              <a:t>емболія</a:t>
            </a:r>
            <a:r>
              <a:rPr lang="ru-RU" sz="3500" dirty="0"/>
              <a:t>, </a:t>
            </a:r>
            <a:r>
              <a:rPr lang="ru-RU" sz="3500" dirty="0" err="1"/>
              <a:t>порушення</a:t>
            </a:r>
            <a:r>
              <a:rPr lang="ru-RU" sz="3500" dirty="0"/>
              <a:t> </a:t>
            </a:r>
            <a:r>
              <a:rPr lang="ru-RU" sz="3500" dirty="0" err="1"/>
              <a:t>коронарної</a:t>
            </a:r>
            <a:r>
              <a:rPr lang="ru-RU" sz="3500" dirty="0"/>
              <a:t> </a:t>
            </a:r>
            <a:r>
              <a:rPr lang="ru-RU" sz="3500" dirty="0" err="1"/>
              <a:t>мікроциркуляції</a:t>
            </a:r>
            <a:r>
              <a:rPr lang="ru-RU" sz="3500" dirty="0"/>
              <a:t>, </a:t>
            </a:r>
            <a:r>
              <a:rPr lang="ru-RU" sz="3500" dirty="0" err="1"/>
              <a:t>хвороби</a:t>
            </a:r>
            <a:r>
              <a:rPr lang="ru-RU" sz="3500" dirty="0"/>
              <a:t> </a:t>
            </a:r>
            <a:r>
              <a:rPr lang="ru-RU" sz="3500" dirty="0" err="1"/>
              <a:t>міокарда</a:t>
            </a:r>
            <a:r>
              <a:rPr lang="ru-RU" sz="3500" dirty="0"/>
              <a:t> (</a:t>
            </a:r>
            <a:r>
              <a:rPr lang="ru-RU" sz="3500" dirty="0" err="1"/>
              <a:t>міокардит</a:t>
            </a:r>
            <a:r>
              <a:rPr lang="ru-RU" sz="3500" dirty="0"/>
              <a:t>, </a:t>
            </a:r>
            <a:r>
              <a:rPr lang="ru-RU" sz="3500" dirty="0" err="1"/>
              <a:t>кардіоміопатія</a:t>
            </a:r>
            <a:r>
              <a:rPr lang="ru-RU" sz="3500" dirty="0"/>
              <a:t> </a:t>
            </a:r>
            <a:r>
              <a:rPr lang="ru-RU" sz="3500" dirty="0" err="1"/>
              <a:t>тако-тсубо</a:t>
            </a:r>
            <a:r>
              <a:rPr lang="ru-RU" sz="3500" dirty="0"/>
              <a:t>); дисбаланс </a:t>
            </a:r>
            <a:r>
              <a:rPr lang="ru-RU" sz="3500" dirty="0" err="1"/>
              <a:t>між</a:t>
            </a:r>
            <a:r>
              <a:rPr lang="ru-RU" sz="3500" dirty="0"/>
              <a:t> потребою </a:t>
            </a:r>
            <a:r>
              <a:rPr lang="ru-RU" sz="3500" dirty="0" err="1"/>
              <a:t>міокарда</a:t>
            </a:r>
            <a:r>
              <a:rPr lang="ru-RU" sz="3500" dirty="0"/>
              <a:t> в </a:t>
            </a:r>
            <a:r>
              <a:rPr lang="ru-RU" sz="3500" dirty="0" err="1"/>
              <a:t>кисні</a:t>
            </a:r>
            <a:r>
              <a:rPr lang="ru-RU" sz="3500" dirty="0"/>
              <a:t> і </a:t>
            </a:r>
            <a:r>
              <a:rPr lang="ru-RU" sz="3500" dirty="0" err="1"/>
              <a:t>його</a:t>
            </a:r>
            <a:r>
              <a:rPr lang="ru-RU" sz="3500" dirty="0"/>
              <a:t> </a:t>
            </a:r>
            <a:r>
              <a:rPr lang="ru-RU" sz="3500" dirty="0" err="1"/>
              <a:t>забезпеченні</a:t>
            </a:r>
            <a:r>
              <a:rPr lang="ru-RU" sz="3500" dirty="0"/>
              <a:t> киснем (</a:t>
            </a:r>
            <a:r>
              <a:rPr lang="ru-RU" sz="3500" dirty="0" err="1"/>
              <a:t>інфаркт</a:t>
            </a:r>
            <a:r>
              <a:rPr lang="ru-RU" sz="3500" dirty="0"/>
              <a:t> типу 2) в </a:t>
            </a:r>
            <a:r>
              <a:rPr lang="ru-RU" sz="3500" dirty="0" err="1"/>
              <a:t>результаті</a:t>
            </a:r>
            <a:r>
              <a:rPr lang="ru-RU" sz="3500" dirty="0"/>
              <a:t> </a:t>
            </a:r>
            <a:r>
              <a:rPr lang="ru-RU" sz="3500" dirty="0" err="1"/>
              <a:t>тахіаритмії</a:t>
            </a:r>
            <a:r>
              <a:rPr lang="ru-RU" sz="3500" dirty="0"/>
              <a:t>, </a:t>
            </a:r>
            <a:r>
              <a:rPr lang="ru-RU" sz="3500" dirty="0" err="1"/>
              <a:t>кровотечі</a:t>
            </a:r>
            <a:r>
              <a:rPr lang="ru-RU" sz="3500" dirty="0"/>
              <a:t>, сепсису, </a:t>
            </a:r>
            <a:r>
              <a:rPr lang="ru-RU" sz="3500" dirty="0" err="1"/>
              <a:t>гіпертонічного</a:t>
            </a:r>
            <a:r>
              <a:rPr lang="ru-RU" sz="3500" dirty="0"/>
              <a:t> кризу, </a:t>
            </a:r>
            <a:r>
              <a:rPr lang="ru-RU" sz="3500" dirty="0" err="1"/>
              <a:t>гіпотензії</a:t>
            </a:r>
            <a:r>
              <a:rPr lang="ru-RU" sz="3500" dirty="0"/>
              <a:t>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гострої</a:t>
            </a:r>
            <a:r>
              <a:rPr lang="ru-RU" sz="3500" dirty="0"/>
              <a:t> </a:t>
            </a:r>
            <a:r>
              <a:rPr lang="ru-RU" sz="3500" dirty="0" err="1"/>
              <a:t>серцевої</a:t>
            </a:r>
            <a:r>
              <a:rPr lang="ru-RU" sz="3500" dirty="0"/>
              <a:t> </a:t>
            </a:r>
            <a:r>
              <a:rPr lang="ru-RU" sz="3500" dirty="0" err="1"/>
              <a:t>недостатності</a:t>
            </a:r>
            <a:r>
              <a:rPr lang="ru-RU" sz="35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4" name="Рисунок 3" descr="загруженное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30" y="3404326"/>
            <a:ext cx="3645507" cy="29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787858"/>
            <a:ext cx="11029615" cy="40709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За </a:t>
            </a:r>
            <a:r>
              <a:rPr lang="ru-RU" sz="2400" i="1" dirty="0" err="1">
                <a:solidFill>
                  <a:srgbClr val="660033"/>
                </a:solidFill>
                <a:latin typeface="Tahoma" panose="020B0604030504040204" pitchFamily="34" charset="0"/>
              </a:rPr>
              <a:t>даними</a:t>
            </a: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660033"/>
                </a:solidFill>
                <a:latin typeface="Tahoma" panose="020B0604030504040204" pitchFamily="34" charset="0"/>
              </a:rPr>
              <a:t>офіційної</a:t>
            </a: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 статистики </a:t>
            </a:r>
          </a:p>
          <a:p>
            <a:pPr marL="0" indent="0" algn="ctr">
              <a:buNone/>
            </a:pP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в </a:t>
            </a:r>
            <a:r>
              <a:rPr lang="ru-RU" sz="2400" i="1" dirty="0" err="1">
                <a:solidFill>
                  <a:srgbClr val="660033"/>
                </a:solidFill>
                <a:latin typeface="Tahoma" panose="020B0604030504040204" pitchFamily="34" charset="0"/>
              </a:rPr>
              <a:t>Україні</a:t>
            </a: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660033"/>
                </a:solidFill>
                <a:latin typeface="Tahoma" panose="020B0604030504040204" pitchFamily="34" charset="0"/>
              </a:rPr>
              <a:t>зареєстровано</a:t>
            </a: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660033"/>
                </a:solidFill>
                <a:latin typeface="Tahoma" panose="020B0604030504040204" pitchFamily="34" charset="0"/>
              </a:rPr>
              <a:t>більше</a:t>
            </a: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 20 млн. </a:t>
            </a:r>
            <a:r>
              <a:rPr lang="ru-RU" sz="2400" i="1" dirty="0" err="1">
                <a:solidFill>
                  <a:srgbClr val="660033"/>
                </a:solidFill>
                <a:latin typeface="Tahoma" panose="020B0604030504040204" pitchFamily="34" charset="0"/>
              </a:rPr>
              <a:t>пацієнтів</a:t>
            </a: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 з </a:t>
            </a:r>
            <a:r>
              <a:rPr lang="ru-RU" sz="2400" i="1" dirty="0" err="1">
                <a:solidFill>
                  <a:srgbClr val="660033"/>
                </a:solidFill>
                <a:latin typeface="Tahoma" panose="020B0604030504040204" pitchFamily="34" charset="0"/>
              </a:rPr>
              <a:t>серцево-судинною</a:t>
            </a: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660033"/>
                </a:solidFill>
                <a:latin typeface="Tahoma" panose="020B0604030504040204" pitchFamily="34" charset="0"/>
              </a:rPr>
              <a:t>патологією</a:t>
            </a: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ru-RU" sz="2400" i="1" dirty="0" err="1">
                <a:solidFill>
                  <a:srgbClr val="660033"/>
                </a:solidFill>
                <a:latin typeface="Tahoma" panose="020B0604030504040204" pitchFamily="34" charset="0"/>
              </a:rPr>
              <a:t>що</a:t>
            </a: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660033"/>
                </a:solidFill>
                <a:latin typeface="Tahoma" panose="020B0604030504040204" pitchFamily="34" charset="0"/>
              </a:rPr>
              <a:t>складає</a:t>
            </a: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660033"/>
                </a:solidFill>
                <a:latin typeface="Tahoma" panose="020B0604030504040204" pitchFamily="34" charset="0"/>
              </a:rPr>
              <a:t>більше</a:t>
            </a:r>
            <a:r>
              <a:rPr lang="ru-RU" sz="2400" i="1" dirty="0">
                <a:solidFill>
                  <a:srgbClr val="660033"/>
                </a:solidFill>
                <a:latin typeface="Tahoma" panose="020B0604030504040204" pitchFamily="34" charset="0"/>
              </a:rPr>
              <a:t> </a:t>
            </a:r>
            <a:r>
              <a:rPr lang="ru-RU" sz="2400" b="1" i="1" dirty="0">
                <a:solidFill>
                  <a:srgbClr val="CC0000"/>
                </a:solidFill>
                <a:latin typeface="Tahoma" panose="020B0604030504040204" pitchFamily="34" charset="0"/>
              </a:rPr>
              <a:t>50% </a:t>
            </a:r>
            <a:r>
              <a:rPr lang="ru-RU" sz="2400" b="1" i="1" dirty="0" err="1" smtClean="0">
                <a:solidFill>
                  <a:srgbClr val="CC0000"/>
                </a:solidFill>
                <a:latin typeface="Tahoma" panose="020B0604030504040204" pitchFamily="34" charset="0"/>
              </a:rPr>
              <a:t>працездатного</a:t>
            </a:r>
            <a:r>
              <a:rPr lang="ru-RU" sz="2400" b="1" i="1" dirty="0" smtClean="0">
                <a:solidFill>
                  <a:srgbClr val="CC0000"/>
                </a:solidFill>
                <a:latin typeface="Tahoma" panose="020B0604030504040204" pitchFamily="34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Tahoma" panose="020B0604030504040204" pitchFamily="34" charset="0"/>
              </a:rPr>
              <a:t>населення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04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Кардіосклероз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715957"/>
            <a:ext cx="11169530" cy="2487554"/>
          </a:xfrm>
        </p:spPr>
        <p:txBody>
          <a:bodyPr>
            <a:normAutofit/>
          </a:bodyPr>
          <a:lstStyle/>
          <a:p>
            <a:r>
              <a:rPr lang="ru-RU" sz="1600" dirty="0" err="1"/>
              <a:t>ураження</a:t>
            </a:r>
            <a:r>
              <a:rPr lang="ru-RU" sz="1600" dirty="0"/>
              <a:t> </a:t>
            </a:r>
            <a:r>
              <a:rPr lang="ru-RU" sz="1600" dirty="0" err="1"/>
              <a:t>м'язу</a:t>
            </a:r>
            <a:r>
              <a:rPr lang="ru-RU" sz="1600" dirty="0"/>
              <a:t> (</a:t>
            </a:r>
            <a:r>
              <a:rPr lang="ru-RU" sz="1600" dirty="0" err="1"/>
              <a:t>міокардіосклероз</a:t>
            </a:r>
            <a:r>
              <a:rPr lang="ru-RU" sz="1600" dirty="0"/>
              <a:t>) та </a:t>
            </a:r>
            <a:r>
              <a:rPr lang="ru-RU" sz="1600" dirty="0" err="1"/>
              <a:t>клапанів</a:t>
            </a:r>
            <a:r>
              <a:rPr lang="ru-RU" sz="1600" dirty="0"/>
              <a:t> </a:t>
            </a:r>
            <a:r>
              <a:rPr lang="ru-RU" sz="1600" dirty="0" err="1"/>
              <a:t>серця</a:t>
            </a:r>
            <a:r>
              <a:rPr lang="ru-RU" sz="1600" dirty="0"/>
              <a:t> 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в них </a:t>
            </a:r>
            <a:r>
              <a:rPr lang="ru-RU" sz="1600" dirty="0" err="1"/>
              <a:t>рубцевої</a:t>
            </a:r>
            <a:r>
              <a:rPr lang="ru-RU" sz="1600" dirty="0"/>
              <a:t> </a:t>
            </a:r>
            <a:r>
              <a:rPr lang="ru-RU" sz="1600" dirty="0" err="1"/>
              <a:t>тканини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</a:t>
            </a:r>
            <a:r>
              <a:rPr lang="ru-RU" sz="1600" dirty="0" err="1"/>
              <a:t>гнізд</a:t>
            </a:r>
            <a:r>
              <a:rPr lang="ru-RU" sz="1600" dirty="0"/>
              <a:t> </a:t>
            </a:r>
            <a:r>
              <a:rPr lang="ru-RU" sz="1600" dirty="0" err="1"/>
              <a:t>різного</a:t>
            </a:r>
            <a:r>
              <a:rPr lang="ru-RU" sz="1600" dirty="0"/>
              <a:t> </a:t>
            </a:r>
            <a:r>
              <a:rPr lang="ru-RU" sz="1600" dirty="0" err="1"/>
              <a:t>розміру</a:t>
            </a:r>
            <a:r>
              <a:rPr lang="ru-RU" sz="1600" dirty="0"/>
              <a:t> (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мікроскопічних</a:t>
            </a:r>
            <a:r>
              <a:rPr lang="ru-RU" sz="1600" dirty="0"/>
              <a:t> до великих </a:t>
            </a:r>
            <a:r>
              <a:rPr lang="ru-RU" sz="1600" dirty="0" err="1"/>
              <a:t>рубцевих</a:t>
            </a:r>
            <a:r>
              <a:rPr lang="ru-RU" sz="1600" dirty="0"/>
              <a:t> </a:t>
            </a:r>
            <a:r>
              <a:rPr lang="ru-RU" sz="1600" dirty="0" err="1"/>
              <a:t>вогнищ</a:t>
            </a:r>
            <a:r>
              <a:rPr lang="ru-RU" sz="1600" dirty="0"/>
              <a:t>) та </a:t>
            </a:r>
            <a:r>
              <a:rPr lang="ru-RU" sz="1600" dirty="0" err="1"/>
              <a:t>поширеності</a:t>
            </a:r>
            <a:r>
              <a:rPr lang="ru-RU" sz="1600" dirty="0"/>
              <a:t>, </a:t>
            </a:r>
            <a:r>
              <a:rPr lang="ru-RU" sz="1600" dirty="0" err="1"/>
              <a:t>заміщуючих</a:t>
            </a:r>
            <a:r>
              <a:rPr lang="ru-RU" sz="1600" dirty="0"/>
              <a:t> </a:t>
            </a:r>
            <a:r>
              <a:rPr lang="ru-RU" sz="1600" dirty="0" err="1"/>
              <a:t>міокард</a:t>
            </a:r>
            <a:r>
              <a:rPr lang="ru-RU" sz="1600" dirty="0"/>
              <a:t> та (</a:t>
            </a:r>
            <a:r>
              <a:rPr lang="ru-RU" sz="1600" dirty="0" err="1"/>
              <a:t>або</a:t>
            </a:r>
            <a:r>
              <a:rPr lang="ru-RU" sz="1600" dirty="0"/>
              <a:t>) </a:t>
            </a:r>
            <a:r>
              <a:rPr lang="ru-RU" sz="1600" dirty="0" err="1"/>
              <a:t>деформуючих</a:t>
            </a:r>
            <a:r>
              <a:rPr lang="ru-RU" sz="1600" dirty="0"/>
              <a:t> </a:t>
            </a:r>
            <a:r>
              <a:rPr lang="ru-RU" sz="1600" dirty="0" err="1"/>
              <a:t>клапанів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Може</a:t>
            </a:r>
            <a:r>
              <a:rPr lang="ru-RU" sz="1600" dirty="0"/>
              <a:t> бути результатом ревматизму та </a:t>
            </a:r>
            <a:r>
              <a:rPr lang="ru-RU" sz="1600" dirty="0" err="1"/>
              <a:t>міокардитів</a:t>
            </a:r>
            <a:r>
              <a:rPr lang="ru-RU" sz="1600" dirty="0"/>
              <a:t> </a:t>
            </a:r>
            <a:r>
              <a:rPr lang="ru-RU" sz="1600" dirty="0" err="1"/>
              <a:t>іншої</a:t>
            </a:r>
            <a:r>
              <a:rPr lang="ru-RU" sz="1600" dirty="0"/>
              <a:t> </a:t>
            </a:r>
            <a:r>
              <a:rPr lang="ru-RU" sz="1600" dirty="0" err="1"/>
              <a:t>етіології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 атеросклерозу </a:t>
            </a:r>
            <a:r>
              <a:rPr lang="ru-RU" sz="1600" dirty="0" err="1"/>
              <a:t>вінцевих</a:t>
            </a:r>
            <a:r>
              <a:rPr lang="ru-RU" sz="1600" dirty="0"/>
              <a:t> </a:t>
            </a:r>
            <a:r>
              <a:rPr lang="ru-RU" sz="1600" dirty="0" err="1"/>
              <a:t>артерій</a:t>
            </a:r>
            <a:r>
              <a:rPr lang="ru-RU" sz="1600" dirty="0"/>
              <a:t> </a:t>
            </a:r>
            <a:r>
              <a:rPr lang="ru-RU" sz="1600" dirty="0" err="1"/>
              <a:t>серця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розвивається</a:t>
            </a:r>
            <a:r>
              <a:rPr lang="ru-RU" sz="1600" dirty="0"/>
              <a:t> 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прогресування</a:t>
            </a:r>
            <a:r>
              <a:rPr lang="ru-RU" sz="1600" dirty="0"/>
              <a:t> </a:t>
            </a:r>
            <a:r>
              <a:rPr lang="ru-RU" sz="1600" dirty="0" err="1"/>
              <a:t>хронічної</a:t>
            </a:r>
            <a:r>
              <a:rPr lang="ru-RU" sz="1600" dirty="0"/>
              <a:t> </a:t>
            </a:r>
            <a:r>
              <a:rPr lang="ru-RU" sz="1600" dirty="0" err="1"/>
              <a:t>ішемічної</a:t>
            </a:r>
            <a:r>
              <a:rPr lang="ru-RU" sz="1600" dirty="0"/>
              <a:t> </a:t>
            </a:r>
            <a:r>
              <a:rPr lang="ru-RU" sz="1600" dirty="0" err="1"/>
              <a:t>хвороби</a:t>
            </a:r>
            <a:r>
              <a:rPr lang="ru-RU" sz="1600" dirty="0"/>
              <a:t> </a:t>
            </a:r>
            <a:r>
              <a:rPr lang="ru-RU" sz="1600" dirty="0" err="1"/>
              <a:t>серця</a:t>
            </a:r>
            <a:r>
              <a:rPr lang="ru-RU" sz="1600" dirty="0"/>
              <a:t> з </a:t>
            </a:r>
            <a:r>
              <a:rPr lang="ru-RU" sz="1600" dirty="0" err="1"/>
              <a:t>можливим</a:t>
            </a:r>
            <a:r>
              <a:rPr lang="ru-RU" sz="1600" dirty="0"/>
              <a:t> переходом у </a:t>
            </a:r>
            <a:r>
              <a:rPr lang="ru-RU" sz="1600" dirty="0" err="1"/>
              <a:t>інфаркт</a:t>
            </a:r>
            <a:r>
              <a:rPr lang="ru-RU" sz="1600" dirty="0"/>
              <a:t> </a:t>
            </a:r>
            <a:r>
              <a:rPr lang="ru-RU" sz="1600" dirty="0" err="1"/>
              <a:t>міокарда</a:t>
            </a:r>
            <a:r>
              <a:rPr lang="ru-RU" sz="1600" dirty="0"/>
              <a:t>.</a:t>
            </a:r>
          </a:p>
          <a:p>
            <a:r>
              <a:rPr lang="ru-RU" sz="1600" b="1" dirty="0" err="1"/>
              <a:t>Р</a:t>
            </a:r>
            <a:r>
              <a:rPr lang="ru-RU" sz="1600" b="1" dirty="0" err="1" smtClean="0"/>
              <a:t>озвивається</a:t>
            </a:r>
            <a:r>
              <a:rPr lang="ru-RU" sz="1600" b="1" dirty="0" smtClean="0"/>
              <a:t> </a:t>
            </a:r>
            <a:r>
              <a:rPr lang="ru-RU" sz="1600" b="1" dirty="0" err="1"/>
              <a:t>найчастіше</a:t>
            </a:r>
            <a:r>
              <a:rPr lang="ru-RU" sz="1600" b="1" dirty="0"/>
              <a:t> </a:t>
            </a:r>
            <a:r>
              <a:rPr lang="ru-RU" sz="1600" b="1" dirty="0" err="1"/>
              <a:t>безсимптомно</a:t>
            </a:r>
            <a:r>
              <a:rPr lang="ru-RU" sz="1600" b="1" dirty="0" smtClean="0"/>
              <a:t>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57" y="3835021"/>
            <a:ext cx="5943600" cy="30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Безбольова</a:t>
            </a:r>
            <a:r>
              <a:rPr lang="uk-UA" dirty="0" smtClean="0"/>
              <a:t> форма </a:t>
            </a:r>
            <a:r>
              <a:rPr lang="uk-UA" dirty="0" err="1" smtClean="0"/>
              <a:t>іхс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715957"/>
            <a:ext cx="11169530" cy="3920568"/>
          </a:xfrm>
        </p:spPr>
        <p:txBody>
          <a:bodyPr>
            <a:normAutofit/>
          </a:bodyPr>
          <a:lstStyle/>
          <a:p>
            <a:r>
              <a:rPr lang="ru-RU" dirty="0" err="1"/>
              <a:t>Безбольова</a:t>
            </a:r>
            <a:r>
              <a:rPr lang="ru-RU" dirty="0"/>
              <a:t> («</a:t>
            </a:r>
            <a:r>
              <a:rPr lang="ru-RU" dirty="0" err="1"/>
              <a:t>німа</a:t>
            </a:r>
            <a:r>
              <a:rPr lang="ru-RU" dirty="0"/>
              <a:t>», </a:t>
            </a:r>
            <a:r>
              <a:rPr lang="ru-RU" dirty="0" err="1"/>
              <a:t>сілентная</a:t>
            </a:r>
            <a:r>
              <a:rPr lang="ru-RU" dirty="0"/>
              <a:t>) </a:t>
            </a:r>
            <a:r>
              <a:rPr lang="ru-RU" dirty="0" err="1"/>
              <a:t>ішемія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 – </a:t>
            </a:r>
            <a:r>
              <a:rPr lang="ru-RU" dirty="0" err="1"/>
              <a:t>клінічна</a:t>
            </a:r>
            <a:r>
              <a:rPr lang="ru-RU" dirty="0"/>
              <a:t> форма </a:t>
            </a:r>
            <a:r>
              <a:rPr lang="ru-RU" dirty="0" err="1"/>
              <a:t>ішемічної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при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минуще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кровопостачання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 не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нападом</a:t>
            </a:r>
            <a:r>
              <a:rPr lang="ru-RU" dirty="0"/>
              <a:t> </a:t>
            </a:r>
            <a:r>
              <a:rPr lang="ru-RU" dirty="0" err="1"/>
              <a:t>стенокардії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еквівалентами</a:t>
            </a:r>
            <a:r>
              <a:rPr lang="ru-RU" dirty="0"/>
              <a:t> і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інструментальних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</a:p>
          <a:p>
            <a:r>
              <a:rPr lang="ru-RU" dirty="0" err="1"/>
              <a:t>Етіологія</a:t>
            </a:r>
            <a:r>
              <a:rPr lang="ru-RU" dirty="0"/>
              <a:t> і патогенез </a:t>
            </a:r>
            <a:r>
              <a:rPr lang="ru-RU" dirty="0" err="1"/>
              <a:t>безбольової</a:t>
            </a:r>
            <a:r>
              <a:rPr lang="ru-RU" dirty="0"/>
              <a:t> </a:t>
            </a:r>
            <a:r>
              <a:rPr lang="ru-RU" dirty="0" err="1"/>
              <a:t>ішемії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 і </a:t>
            </a:r>
            <a:r>
              <a:rPr lang="ru-RU" dirty="0" err="1"/>
              <a:t>стенокардії</a:t>
            </a:r>
            <a:r>
              <a:rPr lang="ru-RU" dirty="0"/>
              <a:t>, в основному, </a:t>
            </a:r>
            <a:r>
              <a:rPr lang="ru-RU" dirty="0" err="1"/>
              <a:t>однакові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безбольової</a:t>
            </a:r>
            <a:r>
              <a:rPr lang="ru-RU" dirty="0"/>
              <a:t> </a:t>
            </a:r>
            <a:r>
              <a:rPr lang="ru-RU" dirty="0" err="1"/>
              <a:t>ішемії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, як і </a:t>
            </a:r>
            <a:r>
              <a:rPr lang="ru-RU" dirty="0" err="1"/>
              <a:t>стенокардії</a:t>
            </a:r>
            <a:r>
              <a:rPr lang="ru-RU" dirty="0"/>
              <a:t>,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атеросклеротичне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коронарних</a:t>
            </a:r>
            <a:r>
              <a:rPr lang="ru-RU" dirty="0"/>
              <a:t> </a:t>
            </a:r>
            <a:r>
              <a:rPr lang="ru-RU" dirty="0" err="1"/>
              <a:t>артерій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6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559558"/>
            <a:ext cx="11029615" cy="529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/>
              <a:t>Ішемічна</a:t>
            </a:r>
            <a:r>
              <a:rPr lang="ru-RU" sz="3600" dirty="0"/>
              <a:t> хвороба </a:t>
            </a:r>
            <a:r>
              <a:rPr lang="ru-RU" sz="3600" dirty="0" err="1"/>
              <a:t>серця</a:t>
            </a:r>
            <a:r>
              <a:rPr lang="ru-RU" sz="3600" dirty="0"/>
              <a:t> (ІХС) – </a:t>
            </a:r>
            <a:r>
              <a:rPr lang="ru-RU" sz="3600" dirty="0" err="1"/>
              <a:t>патологічний</a:t>
            </a:r>
            <a:r>
              <a:rPr lang="ru-RU" sz="3600" dirty="0"/>
              <a:t> стан,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характеризується</a:t>
            </a:r>
            <a:r>
              <a:rPr lang="ru-RU" sz="3600" dirty="0"/>
              <a:t> </a:t>
            </a:r>
            <a:r>
              <a:rPr lang="ru-RU" sz="3600" dirty="0" err="1"/>
              <a:t>абсолютним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відносним</a:t>
            </a:r>
            <a:r>
              <a:rPr lang="ru-RU" sz="3600" dirty="0"/>
              <a:t> </a:t>
            </a:r>
            <a:r>
              <a:rPr lang="ru-RU" sz="3600" dirty="0" err="1"/>
              <a:t>порушенням</a:t>
            </a:r>
            <a:r>
              <a:rPr lang="ru-RU" sz="3600" dirty="0"/>
              <a:t> </a:t>
            </a:r>
            <a:r>
              <a:rPr lang="ru-RU" sz="3600" dirty="0" err="1"/>
              <a:t>кровопостачання</a:t>
            </a:r>
            <a:r>
              <a:rPr lang="ru-RU" sz="3600" dirty="0"/>
              <a:t> </a:t>
            </a:r>
            <a:r>
              <a:rPr lang="ru-RU" sz="3600" dirty="0" err="1"/>
              <a:t>міокарда</a:t>
            </a:r>
            <a:r>
              <a:rPr lang="ru-RU" sz="3600" dirty="0"/>
              <a:t> </a:t>
            </a:r>
            <a:r>
              <a:rPr lang="ru-RU" sz="3600" dirty="0" err="1"/>
              <a:t>внаслідок</a:t>
            </a:r>
            <a:r>
              <a:rPr lang="ru-RU" sz="3600" dirty="0"/>
              <a:t> </a:t>
            </a:r>
            <a:r>
              <a:rPr lang="ru-RU" sz="3600" dirty="0" err="1"/>
              <a:t>уражения</a:t>
            </a:r>
            <a:r>
              <a:rPr lang="ru-RU" sz="3600" dirty="0"/>
              <a:t> </a:t>
            </a:r>
            <a:r>
              <a:rPr lang="ru-RU" sz="3600" dirty="0" err="1"/>
              <a:t>коронарних</a:t>
            </a:r>
            <a:r>
              <a:rPr lang="ru-RU" sz="3600" dirty="0"/>
              <a:t> </a:t>
            </a:r>
            <a:r>
              <a:rPr lang="ru-RU" sz="3600" dirty="0" err="1"/>
              <a:t>артерій</a:t>
            </a:r>
            <a:r>
              <a:rPr lang="ru-RU" sz="3600" dirty="0"/>
              <a:t> </a:t>
            </a:r>
            <a:r>
              <a:rPr lang="ru-RU" sz="3600" dirty="0" err="1" smtClean="0"/>
              <a:t>серця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  <p:pic>
        <p:nvPicPr>
          <p:cNvPr id="5" name="Picture 6" descr="angiopl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86" y="3890221"/>
            <a:ext cx="3504323" cy="258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27227"/>
            <a:ext cx="11029616" cy="1013800"/>
          </a:xfrm>
        </p:spPr>
        <p:txBody>
          <a:bodyPr/>
          <a:lstStyle/>
          <a:p>
            <a:r>
              <a:rPr lang="uk-UA" dirty="0" smtClean="0"/>
              <a:t>Основні фактори ризику розвитку ІХС: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чоловіча </a:t>
            </a:r>
            <a:r>
              <a:rPr lang="uk-UA" sz="2000" dirty="0">
                <a:solidFill>
                  <a:schemeClr val="tx1"/>
                </a:solidFill>
              </a:rPr>
              <a:t>стать (чоловіки захворюють на ІХС раніше і частіше ніж жінки</a:t>
            </a:r>
            <a:r>
              <a:rPr lang="uk-UA" sz="20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вік </a:t>
            </a:r>
            <a:r>
              <a:rPr lang="uk-UA" sz="2000" dirty="0">
                <a:solidFill>
                  <a:schemeClr val="tx1"/>
                </a:solidFill>
              </a:rPr>
              <a:t>(ризик захворіти на ІХС зростає після 40 років</a:t>
            </a:r>
            <a:r>
              <a:rPr lang="uk-UA" sz="20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спадкова </a:t>
            </a:r>
            <a:r>
              <a:rPr lang="uk-UA" sz="2000" dirty="0">
                <a:solidFill>
                  <a:schemeClr val="tx1"/>
                </a:solidFill>
              </a:rPr>
              <a:t>схильність (наявність у батьків ІХС, ГХ та їх ускладнень у віці до 55 років); </a:t>
            </a:r>
            <a:endParaRPr lang="uk-UA" sz="2000" dirty="0" smtClean="0">
              <a:solidFill>
                <a:schemeClr val="tx1"/>
              </a:solidFill>
            </a:endParaRPr>
          </a:p>
          <a:p>
            <a:r>
              <a:rPr lang="uk-UA" sz="2000" dirty="0" err="1" smtClean="0">
                <a:solidFill>
                  <a:schemeClr val="tx1"/>
                </a:solidFill>
              </a:rPr>
              <a:t>дисліпопротеїдемія</a:t>
            </a:r>
            <a:r>
              <a:rPr lang="uk-UA" sz="2000" dirty="0">
                <a:solidFill>
                  <a:schemeClr val="tx1"/>
                </a:solidFill>
              </a:rPr>
              <a:t>: </a:t>
            </a:r>
            <a:r>
              <a:rPr lang="uk-UA" sz="2000" dirty="0" err="1">
                <a:solidFill>
                  <a:schemeClr val="tx1"/>
                </a:solidFill>
              </a:rPr>
              <a:t>гіперхолестеринемія</a:t>
            </a:r>
            <a:r>
              <a:rPr lang="uk-UA" sz="2000" dirty="0">
                <a:solidFill>
                  <a:schemeClr val="tx1"/>
                </a:solidFill>
              </a:rPr>
              <a:t> (рівень загального холестерину більше 5,2 ммоль/л), </a:t>
            </a:r>
            <a:r>
              <a:rPr lang="uk-UA" sz="2000" dirty="0" err="1">
                <a:solidFill>
                  <a:schemeClr val="tx1"/>
                </a:solidFill>
              </a:rPr>
              <a:t>гіпертригліцеридемія</a:t>
            </a:r>
            <a:r>
              <a:rPr lang="uk-UA" sz="2000" dirty="0">
                <a:solidFill>
                  <a:schemeClr val="tx1"/>
                </a:solidFill>
              </a:rPr>
              <a:t> (рівень </a:t>
            </a:r>
            <a:r>
              <a:rPr lang="uk-UA" sz="2000" dirty="0" err="1">
                <a:solidFill>
                  <a:schemeClr val="tx1"/>
                </a:solidFill>
              </a:rPr>
              <a:t>тригліцеридів</a:t>
            </a:r>
            <a:r>
              <a:rPr lang="uk-UA" sz="2000" dirty="0">
                <a:solidFill>
                  <a:schemeClr val="tx1"/>
                </a:solidFill>
              </a:rPr>
              <a:t> в крові 2,0 ммоль/л і більше), </a:t>
            </a:r>
            <a:r>
              <a:rPr lang="uk-UA" sz="2000" dirty="0" err="1">
                <a:solidFill>
                  <a:schemeClr val="tx1"/>
                </a:solidFill>
              </a:rPr>
              <a:t>гіпоальфахолестеринемія</a:t>
            </a:r>
            <a:r>
              <a:rPr lang="uk-UA" sz="2000" dirty="0">
                <a:solidFill>
                  <a:schemeClr val="tx1"/>
                </a:solidFill>
              </a:rPr>
              <a:t> (0,9 ммоль/л і менше</a:t>
            </a:r>
            <a:r>
              <a:rPr lang="uk-UA" sz="20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надлишкова </a:t>
            </a:r>
            <a:r>
              <a:rPr lang="uk-UA" sz="2000" dirty="0">
                <a:solidFill>
                  <a:schemeClr val="tx1"/>
                </a:solidFill>
              </a:rPr>
              <a:t>вага тіла; </a:t>
            </a:r>
          </a:p>
        </p:txBody>
      </p:sp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27227"/>
            <a:ext cx="11029616" cy="1013800"/>
          </a:xfrm>
        </p:spPr>
        <p:txBody>
          <a:bodyPr/>
          <a:lstStyle/>
          <a:p>
            <a:r>
              <a:rPr lang="uk-UA" dirty="0"/>
              <a:t>Основні фактори ризику розвитку ІХС: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катехоламінів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бронходилататорів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трициклічних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антидепресантів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куріння </a:t>
            </a:r>
            <a:r>
              <a:rPr lang="uk-UA" sz="2800" dirty="0">
                <a:solidFill>
                  <a:schemeClr val="tx1"/>
                </a:solidFill>
              </a:rPr>
              <a:t>(регулярне куріння хоча б однієї сигарети в день</a:t>
            </a:r>
            <a:r>
              <a:rPr lang="uk-UA" sz="28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гіподинамія </a:t>
            </a:r>
            <a:r>
              <a:rPr lang="uk-UA" sz="2800" dirty="0">
                <a:solidFill>
                  <a:schemeClr val="tx1"/>
                </a:solidFill>
              </a:rPr>
              <a:t>(низька фізична активність) - робота сидячи більше половини робочого часу і неактивне дозвілля (ходьба, заняття спортом, робота на присадибній ділянці і </a:t>
            </a:r>
            <a:r>
              <a:rPr lang="uk-UA" sz="2800" dirty="0" err="1">
                <a:solidFill>
                  <a:schemeClr val="tx1"/>
                </a:solidFill>
              </a:rPr>
              <a:t>т.д</a:t>
            </a:r>
            <a:r>
              <a:rPr lang="uk-UA" sz="2800" dirty="0">
                <a:solidFill>
                  <a:schemeClr val="tx1"/>
                </a:solidFill>
              </a:rPr>
              <a:t>. менше 10 годин на тиждень); </a:t>
            </a:r>
            <a:endParaRPr lang="uk-UA" sz="2800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підвищений </a:t>
            </a:r>
            <a:r>
              <a:rPr lang="uk-UA" sz="2800" dirty="0">
                <a:solidFill>
                  <a:schemeClr val="tx1"/>
                </a:solidFill>
              </a:rPr>
              <a:t>рівень психоемоційної напруги (</a:t>
            </a:r>
            <a:r>
              <a:rPr lang="uk-UA" sz="2800" dirty="0" err="1">
                <a:solidFill>
                  <a:schemeClr val="tx1"/>
                </a:solidFill>
              </a:rPr>
              <a:t>стрескоронарний</a:t>
            </a:r>
            <a:r>
              <a:rPr lang="uk-UA" sz="2800" dirty="0">
                <a:solidFill>
                  <a:schemeClr val="tx1"/>
                </a:solidFill>
              </a:rPr>
              <a:t> профіль); </a:t>
            </a:r>
            <a:endParaRPr lang="uk-UA" sz="2800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цукровий діабет;</a:t>
            </a:r>
          </a:p>
          <a:p>
            <a:r>
              <a:rPr lang="uk-UA" sz="2800" dirty="0" err="1" smtClean="0">
                <a:solidFill>
                  <a:schemeClr val="tx1"/>
                </a:solidFill>
              </a:rPr>
              <a:t>гіперурикемія</a:t>
            </a:r>
            <a:r>
              <a:rPr lang="uk-UA" sz="2800" dirty="0" smtClean="0">
                <a:solidFill>
                  <a:schemeClr val="tx1"/>
                </a:solidFill>
              </a:rPr>
              <a:t>,</a:t>
            </a:r>
          </a:p>
          <a:p>
            <a:r>
              <a:rPr lang="uk-UA" sz="2800" dirty="0" err="1" smtClean="0">
                <a:solidFill>
                  <a:schemeClr val="tx1"/>
                </a:solidFill>
              </a:rPr>
              <a:t>гіпергомоцистеїнемія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ts val="2000"/>
              </a:lnSpc>
              <a:spcBef>
                <a:spcPts val="200"/>
              </a:spcBef>
              <a:buNone/>
              <a:defRPr/>
            </a:pPr>
            <a:endParaRPr lang="uk-UA" sz="2800" b="1" dirty="0" smtClean="0">
              <a:solidFill>
                <a:srgbClr val="FFFF00"/>
              </a:solidFill>
            </a:endParaRPr>
          </a:p>
          <a:p>
            <a:pPr>
              <a:lnSpc>
                <a:spcPts val="2000"/>
              </a:lnSpc>
              <a:spcBef>
                <a:spcPts val="200"/>
              </a:spcBef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NB! </a:t>
            </a:r>
            <a:r>
              <a:rPr lang="uk-UA" sz="2800" b="1" dirty="0" smtClean="0">
                <a:solidFill>
                  <a:schemeClr val="tx1"/>
                </a:solidFill>
              </a:rPr>
              <a:t>Основні </a:t>
            </a:r>
            <a:r>
              <a:rPr lang="uk-UA" sz="2800" b="1" dirty="0">
                <a:solidFill>
                  <a:schemeClr val="tx1"/>
                </a:solidFill>
              </a:rPr>
              <a:t>фактори ризику: артеріальна гіпертензія, </a:t>
            </a:r>
            <a:r>
              <a:rPr lang="uk-UA" sz="2800" b="1" dirty="0" err="1">
                <a:solidFill>
                  <a:schemeClr val="tx1"/>
                </a:solidFill>
              </a:rPr>
              <a:t>гіперхолестеринемія</a:t>
            </a:r>
            <a:r>
              <a:rPr lang="uk-UA" sz="2800" b="1" dirty="0">
                <a:solidFill>
                  <a:schemeClr val="tx1"/>
                </a:solidFill>
              </a:rPr>
              <a:t>, </a:t>
            </a:r>
            <a:r>
              <a:rPr lang="uk-UA" sz="2800" b="1" dirty="0" smtClean="0">
                <a:solidFill>
                  <a:schemeClr val="tx1"/>
                </a:solidFill>
              </a:rPr>
              <a:t>куріння. </a:t>
            </a:r>
            <a:endParaRPr lang="uk-UA" sz="2800" b="1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  <p:pic>
        <p:nvPicPr>
          <p:cNvPr id="7" name="Picture 4" descr="16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74" y="1842448"/>
            <a:ext cx="6318819" cy="41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7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27227"/>
            <a:ext cx="11029616" cy="1013800"/>
          </a:xfrm>
        </p:spPr>
        <p:txBody>
          <a:bodyPr/>
          <a:lstStyle/>
          <a:p>
            <a:r>
              <a:rPr lang="uk-UA" dirty="0" smtClean="0"/>
              <a:t>Клінічна класифікація </a:t>
            </a:r>
            <a:r>
              <a:rPr lang="uk-UA" dirty="0" err="1" smtClean="0"/>
              <a:t>іхс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  <a:hlinkClick r:id="rId2" tooltip="Раптова коронарна смерть (ще не написана)"/>
              </a:rPr>
              <a:t>Раптова</a:t>
            </a:r>
            <a:r>
              <a:rPr lang="ru-RU" dirty="0" smtClean="0">
                <a:solidFill>
                  <a:schemeClr val="tx1"/>
                </a:solidFill>
                <a:hlinkClick r:id="rId2" tooltip="Раптова коронарна смерть (ще не написана)"/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2" tooltip="Раптова коронарна смерть (ще не написана)"/>
              </a:rPr>
              <a:t>коронарна</a:t>
            </a:r>
            <a:r>
              <a:rPr lang="ru-RU" dirty="0">
                <a:solidFill>
                  <a:schemeClr val="tx1"/>
                </a:solidFill>
                <a:hlinkClick r:id="rId2" tooltip="Раптова коронарна смерть (ще не написана)"/>
              </a:rPr>
              <a:t> смерть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Раптова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клінічна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коронарна</a:t>
            </a:r>
            <a:r>
              <a:rPr lang="ru-RU" dirty="0">
                <a:solidFill>
                  <a:schemeClr val="tx1"/>
                </a:solidFill>
              </a:rPr>
              <a:t> смерть з </a:t>
            </a:r>
            <a:r>
              <a:rPr lang="ru-RU" dirty="0" err="1">
                <a:solidFill>
                  <a:schemeClr val="tx1"/>
                </a:solidFill>
              </a:rPr>
              <a:t>успішною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реанімацією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Раптова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коронарна</a:t>
            </a:r>
            <a:r>
              <a:rPr lang="ru-RU" dirty="0">
                <a:solidFill>
                  <a:schemeClr val="tx1"/>
                </a:solidFill>
              </a:rPr>
              <a:t> смерть (</a:t>
            </a:r>
            <a:r>
              <a:rPr lang="ru-RU" dirty="0" err="1">
                <a:solidFill>
                  <a:schemeClr val="tx1"/>
                </a:solidFill>
              </a:rPr>
              <a:t>летальний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випадок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r>
              <a:rPr lang="ru-RU" dirty="0" err="1">
                <a:solidFill>
                  <a:schemeClr val="tx1"/>
                </a:solidFill>
                <a:hlinkClick r:id="rId3" tooltip="Стенокардія"/>
              </a:rPr>
              <a:t>Стенокардія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Стабільна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стенокардія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напруги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зазначенням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функціональних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класів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Стабільна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стенокардія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напруги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ангіографічно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інтактних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судинах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коронарний</a:t>
            </a:r>
            <a:r>
              <a:rPr lang="ru-RU" dirty="0">
                <a:solidFill>
                  <a:schemeClr val="tx1"/>
                </a:solidFill>
              </a:rPr>
              <a:t> синдром Х)</a:t>
            </a: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Вазоспастична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стенокардія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ангіоспатична</a:t>
            </a:r>
            <a:r>
              <a:rPr lang="ru-RU" dirty="0">
                <a:solidFill>
                  <a:schemeClr val="tx1"/>
                </a:solidFill>
              </a:rPr>
              <a:t>, спонтанна, </a:t>
            </a:r>
            <a:r>
              <a:rPr lang="ru-RU" dirty="0" err="1">
                <a:solidFill>
                  <a:schemeClr val="tx1"/>
                </a:solidFill>
              </a:rPr>
              <a:t>варіантна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Принцметала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Нестабільна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стенокардія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Стенокардія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виникла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вперше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 smtClean="0">
                <a:solidFill>
                  <a:schemeClr val="tx1"/>
                </a:solidFill>
              </a:rPr>
              <a:t>Прогресуюча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стенокардія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Рання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післяінфарктна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стенокардія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3 до 28 </a:t>
            </a:r>
            <a:r>
              <a:rPr lang="ru-RU" dirty="0" err="1">
                <a:solidFill>
                  <a:schemeClr val="tx1"/>
                </a:solidFill>
              </a:rPr>
              <a:t>діб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828800"/>
            <a:ext cx="11029615" cy="402999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  <a:hlinkClick r:id="rId2" tooltip="Гострий інфаркт міокарда"/>
              </a:rPr>
              <a:t>Гострий</a:t>
            </a:r>
            <a:r>
              <a:rPr lang="ru-RU" dirty="0">
                <a:solidFill>
                  <a:schemeClr val="tx1"/>
                </a:solidFill>
                <a:hlinkClick r:id="rId2" tooltip="Гострий інфаркт міокарда"/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2" tooltip="Гострий інфаркт міокарда"/>
              </a:rPr>
              <a:t>інфаркт</a:t>
            </a:r>
            <a:r>
              <a:rPr lang="ru-RU" dirty="0">
                <a:solidFill>
                  <a:schemeClr val="tx1"/>
                </a:solidFill>
                <a:hlinkClick r:id="rId2" tooltip="Гострий інфаркт міокарда"/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2" tooltip="Гострий інфаркт міокарда"/>
              </a:rPr>
              <a:t>міокарда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Гострий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інфаркт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міокарда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наявністю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патологічного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зубця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Q (</a:t>
            </a:r>
            <a:r>
              <a:rPr lang="ru-RU" dirty="0" err="1">
                <a:solidFill>
                  <a:schemeClr val="tx1"/>
                </a:solidFill>
              </a:rPr>
              <a:t>трансмуральний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великовогнищевий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Гострий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інфаркт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міокарда</a:t>
            </a:r>
            <a:r>
              <a:rPr lang="ru-RU" dirty="0">
                <a:solidFill>
                  <a:schemeClr val="tx1"/>
                </a:solidFill>
              </a:rPr>
              <a:t> без </a:t>
            </a:r>
            <a:r>
              <a:rPr lang="ru-RU" dirty="0" err="1">
                <a:solidFill>
                  <a:schemeClr val="tx1"/>
                </a:solidFill>
              </a:rPr>
              <a:t>патологічного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зубця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Q (</a:t>
            </a:r>
            <a:r>
              <a:rPr lang="ru-RU" dirty="0" err="1">
                <a:solidFill>
                  <a:schemeClr val="tx1"/>
                </a:solidFill>
              </a:rPr>
              <a:t>дрібновогнищевий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Гострий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субендокардіальний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інфаркт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міокарда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Гострий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інфаркт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міокарда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невизначений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ru-RU" dirty="0" err="1" smtClean="0">
                <a:solidFill>
                  <a:schemeClr val="tx1"/>
                </a:solidFill>
              </a:rPr>
              <a:t>Рецидивуючий</a:t>
            </a:r>
            <a:r>
              <a:rPr lang="ru-RU" baseline="30000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інфаркт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міокарда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3 до 28 </a:t>
            </a:r>
            <a:r>
              <a:rPr lang="ru-RU" dirty="0" err="1">
                <a:solidFill>
                  <a:schemeClr val="tx1"/>
                </a:solidFill>
              </a:rPr>
              <a:t>діб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Повторний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інфаркт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міокарда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28 </a:t>
            </a:r>
            <a:r>
              <a:rPr lang="ru-RU" dirty="0" err="1">
                <a:solidFill>
                  <a:schemeClr val="tx1"/>
                </a:solidFill>
              </a:rPr>
              <a:t>діб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Гостра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коронарна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недостатність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  <a:hlinkClick r:id="rId3" tooltip="Кардіосклероз"/>
              </a:rPr>
              <a:t>Кардіосклероз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Вогнищевий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кардіосклероз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Післяінфарктний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кардіосклероз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>
                <a:solidFill>
                  <a:schemeClr val="tx1"/>
                </a:solidFill>
              </a:rPr>
              <a:t>Аневризма </a:t>
            </a:r>
            <a:r>
              <a:rPr lang="ru-RU" dirty="0" err="1">
                <a:solidFill>
                  <a:schemeClr val="tx1"/>
                </a:solidFill>
              </a:rPr>
              <a:t>серця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хронічна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Вогнищевий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кардіосклероз</a:t>
            </a:r>
            <a:r>
              <a:rPr lang="ru-RU" dirty="0">
                <a:solidFill>
                  <a:schemeClr val="tx1"/>
                </a:solidFill>
              </a:rPr>
              <a:t> без </a:t>
            </a:r>
            <a:r>
              <a:rPr lang="ru-RU" dirty="0" err="1">
                <a:solidFill>
                  <a:schemeClr val="tx1"/>
                </a:solidFill>
              </a:rPr>
              <a:t>вказівки</a:t>
            </a:r>
            <a:r>
              <a:rPr lang="ru-RU" dirty="0">
                <a:solidFill>
                  <a:schemeClr val="tx1"/>
                </a:solidFill>
              </a:rPr>
              <a:t> на перенесений </a:t>
            </a:r>
            <a:r>
              <a:rPr lang="ru-RU" dirty="0" err="1">
                <a:solidFill>
                  <a:schemeClr val="tx1"/>
                </a:solidFill>
              </a:rPr>
              <a:t>інфаркт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міокарда</a:t>
            </a:r>
            <a:endParaRPr lang="ru-RU" dirty="0">
              <a:solidFill>
                <a:schemeClr val="tx1"/>
              </a:solidFill>
            </a:endParaRPr>
          </a:p>
          <a:p>
            <a:pPr lvl="1"/>
            <a:r>
              <a:rPr lang="ru-RU" dirty="0" err="1">
                <a:solidFill>
                  <a:schemeClr val="tx1"/>
                </a:solidFill>
              </a:rPr>
              <a:t>Дифузний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кардіосклероз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Безбольова</a:t>
            </a:r>
            <a:r>
              <a:rPr lang="ru-RU" dirty="0" smtClean="0">
                <a:solidFill>
                  <a:schemeClr val="tx1"/>
                </a:solidFill>
              </a:rPr>
              <a:t> форма ІХС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541116" y="5995471"/>
            <a:ext cx="377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ВАКУ</a:t>
            </a:r>
            <a:r>
              <a:rPr lang="ru-RU" dirty="0"/>
              <a:t>, </a:t>
            </a:r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1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Раптова коронарна смерть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560685"/>
              </p:ext>
            </p:extLst>
          </p:nvPr>
        </p:nvGraphicFramePr>
        <p:xfrm>
          <a:off x="581025" y="2288834"/>
          <a:ext cx="11029784" cy="452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599">
                <a:tc>
                  <a:txBody>
                    <a:bodyPr/>
                    <a:lstStyle/>
                    <a:p>
                      <a:r>
                        <a:rPr lang="ru-RU" sz="16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Термін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Визначення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973">
                <a:tc>
                  <a:txBody>
                    <a:bodyPr/>
                    <a:lstStyle/>
                    <a:p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Раптова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смерть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Нетравматичне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раптове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летальне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явище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яке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сталося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впродовж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години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вияву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симптомів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клінічно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здорового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суб’єкта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fontAlgn="ctr"/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Якщо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смерть не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засвідчена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до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уваги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беруться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свідчення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перебування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померлого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клінічно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здоровому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впродовж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 годин до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смерті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437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СРАС і СРСН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Раптова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смерть без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явних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причин та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летальні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випадки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розтину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дорослих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(СРАС)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немовлят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віком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 року (СРСН)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2007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РСС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Термін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застосовується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таких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випадках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fontAlgn="base"/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спадкове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набуте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ймовірно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смертельне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серцеве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якого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відомо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впродовж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fontAlgn="base"/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розтину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виявлена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патологія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судин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яка,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ймовірно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спричинила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випадок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fontAlgn="base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обов’язково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розтині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визначено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причини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окрім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серцево-судинних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і тому,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ймовірно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смерть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спричинили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явища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аритмії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3467" y="1856096"/>
            <a:ext cx="1126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Таблиця</a:t>
            </a:r>
            <a:r>
              <a:rPr lang="ru-RU" b="1" dirty="0"/>
              <a:t>. </a:t>
            </a:r>
            <a:r>
              <a:rPr lang="ru-RU" b="1" dirty="0" err="1"/>
              <a:t>Визначення</a:t>
            </a:r>
            <a:r>
              <a:rPr lang="ru-RU" b="1" dirty="0"/>
              <a:t> РСС,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зустрічаються</a:t>
            </a:r>
            <a:r>
              <a:rPr lang="ru-RU" b="1" dirty="0"/>
              <a:t> </a:t>
            </a:r>
            <a:r>
              <a:rPr lang="ru-RU" b="1" dirty="0" err="1"/>
              <a:t>найчастіше</a:t>
            </a:r>
            <a:r>
              <a:rPr lang="ru-RU" b="1" dirty="0"/>
              <a:t> (ЄТК-2015)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0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155</TotalTime>
  <Words>1653</Words>
  <Application>Microsoft Office PowerPoint</Application>
  <PresentationFormat>Широкоэкранный</PresentationFormat>
  <Paragraphs>162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Corbel</vt:lpstr>
      <vt:lpstr>Gill Sans MT</vt:lpstr>
      <vt:lpstr>pfdintextcondpro-xx</vt:lpstr>
      <vt:lpstr>Tahoma</vt:lpstr>
      <vt:lpstr>Times New Roman</vt:lpstr>
      <vt:lpstr>Wingdings</vt:lpstr>
      <vt:lpstr>Wingdings 2</vt:lpstr>
      <vt:lpstr>Дивиденд</vt:lpstr>
      <vt:lpstr>«ІХС. Фактори ризику ІХС. Клінічна класифікація ІХС. Фактори, що визначають розлад коронарного кровообігу»</vt:lpstr>
      <vt:lpstr>Презентация PowerPoint</vt:lpstr>
      <vt:lpstr>Презентация PowerPoint</vt:lpstr>
      <vt:lpstr>Основні фактори ризику розвитку ІХС:</vt:lpstr>
      <vt:lpstr>Основні фактори ризику розвитку ІХС:</vt:lpstr>
      <vt:lpstr>Презентация PowerPoint</vt:lpstr>
      <vt:lpstr>Клінічна класифікація іхс:</vt:lpstr>
      <vt:lpstr>Презентация PowerPoint</vt:lpstr>
      <vt:lpstr>Раптова коронарна смерть</vt:lpstr>
      <vt:lpstr>Презентация PowerPoint</vt:lpstr>
      <vt:lpstr>Стенокардія</vt:lpstr>
      <vt:lpstr>КЛІНІЧНА КАРТИНА СТЕНОКАРДІЇ</vt:lpstr>
      <vt:lpstr>ПАТОГЕНЕЗ ПРИСТУПУ</vt:lpstr>
      <vt:lpstr>Клінічна класифікація болю у грудній клітці</vt:lpstr>
      <vt:lpstr>ВИДИ СТЕНОКАРДІЇ</vt:lpstr>
      <vt:lpstr>Нестабільна стенокардія</vt:lpstr>
      <vt:lpstr>СТЕНОКАРДІЯ НАПРУГИ</vt:lpstr>
      <vt:lpstr>СПОНТАННА (ОСОБЛИВА, ВАРІАНТНА, ПРИНЦМЕТАЛА)СТЕНОКАРДІЯ</vt:lpstr>
      <vt:lpstr>Гострий інфаркт міокарда</vt:lpstr>
      <vt:lpstr>Кардіосклероз</vt:lpstr>
      <vt:lpstr>Безбольова форма іхс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«Тема»</dc:title>
  <dc:creator>Пользователь Windows</dc:creator>
  <cp:lastModifiedBy>Олександр Кульбачний</cp:lastModifiedBy>
  <cp:revision>24</cp:revision>
  <dcterms:created xsi:type="dcterms:W3CDTF">2022-04-02T12:26:49Z</dcterms:created>
  <dcterms:modified xsi:type="dcterms:W3CDTF">2022-04-26T05:54:22Z</dcterms:modified>
</cp:coreProperties>
</file>