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258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658"/>
    <a:srgbClr val="ED9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58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5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9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9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55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35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6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3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53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50A4A21-BFC0-4EA0-A398-2206E11FA4B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A5DEA65-ABF2-4A82-8D3F-FD498365BA8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291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journal/00225223" TargetMode="External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hyperlink" Target="https://www.sciencedirect.com/science/journal/00225223/158/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5.emf"/><Relationship Id="rId7" Type="http://schemas.openxmlformats.org/officeDocument/2006/relationships/image" Target="../media/image60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479591" y="1470373"/>
            <a:ext cx="10993549" cy="1475013"/>
          </a:xfrm>
        </p:spPr>
        <p:txBody>
          <a:bodyPr/>
          <a:lstStyle/>
          <a:p>
            <a:r>
              <a:rPr lang="uk-UA" dirty="0" smtClean="0">
                <a:solidFill>
                  <a:srgbClr val="366658"/>
                </a:solidFill>
              </a:rPr>
              <a:t>«</a:t>
            </a:r>
            <a:r>
              <a:rPr lang="ru-RU" dirty="0" err="1"/>
              <a:t>Інфаркт</a:t>
            </a:r>
            <a:r>
              <a:rPr lang="ru-RU" dirty="0"/>
              <a:t> </a:t>
            </a:r>
            <a:r>
              <a:rPr lang="ru-RU" dirty="0" err="1"/>
              <a:t>міокарда</a:t>
            </a:r>
            <a:r>
              <a:rPr lang="ru-RU" dirty="0"/>
              <a:t>. </a:t>
            </a:r>
            <a:r>
              <a:rPr lang="ru-RU" dirty="0" err="1"/>
              <a:t>Ускладнення</a:t>
            </a:r>
            <a:r>
              <a:rPr lang="ru-RU" dirty="0"/>
              <a:t> </a:t>
            </a:r>
            <a:r>
              <a:rPr lang="ru-RU" dirty="0" err="1"/>
              <a:t>гострого</a:t>
            </a:r>
            <a:r>
              <a:rPr lang="ru-RU" dirty="0"/>
              <a:t> інфаркта </a:t>
            </a:r>
            <a:r>
              <a:rPr lang="ru-RU" dirty="0" err="1"/>
              <a:t>міокарда</a:t>
            </a:r>
            <a:r>
              <a:rPr lang="ru-RU" dirty="0"/>
              <a:t> </a:t>
            </a:r>
            <a:r>
              <a:rPr lang="uk-UA" dirty="0" smtClean="0">
                <a:solidFill>
                  <a:srgbClr val="366658"/>
                </a:solidFill>
              </a:rPr>
              <a:t>»</a:t>
            </a:r>
            <a:endParaRPr lang="ru-RU" dirty="0">
              <a:solidFill>
                <a:srgbClr val="366658"/>
              </a:solidFill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682794" y="4871752"/>
            <a:ext cx="10993546" cy="948476"/>
          </a:xfrm>
        </p:spPr>
        <p:txBody>
          <a:bodyPr>
            <a:noAutofit/>
          </a:bodyPr>
          <a:lstStyle/>
          <a:p>
            <a:r>
              <a:rPr lang="uk-UA" sz="1800" dirty="0" err="1" smtClean="0">
                <a:solidFill>
                  <a:schemeClr val="bg1"/>
                </a:solidFill>
              </a:rPr>
              <a:t>д.м.н</a:t>
            </a:r>
            <a:r>
              <a:rPr lang="uk-UA" sz="1800" dirty="0" smtClean="0">
                <a:solidFill>
                  <a:schemeClr val="bg1"/>
                </a:solidFill>
              </a:rPr>
              <a:t>. Руденко С.А.</a:t>
            </a:r>
          </a:p>
          <a:p>
            <a:endParaRPr lang="uk-UA" sz="1800" dirty="0" smtClean="0">
              <a:solidFill>
                <a:schemeClr val="bg1"/>
              </a:solidFill>
            </a:endParaRPr>
          </a:p>
          <a:p>
            <a:r>
              <a:rPr lang="uk-UA" sz="1800" dirty="0" smtClean="0">
                <a:solidFill>
                  <a:schemeClr val="bg1"/>
                </a:solidFill>
              </a:rPr>
              <a:t>Суміжна дисципліна - Кардіологія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5" name="Изображение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86" y="749938"/>
            <a:ext cx="3678454" cy="9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2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46" y="544749"/>
            <a:ext cx="5692146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5574" r="1437" b="30272"/>
          <a:stretch/>
        </p:blipFill>
        <p:spPr>
          <a:xfrm>
            <a:off x="437069" y="4145995"/>
            <a:ext cx="11320822" cy="23204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46" y="3107831"/>
            <a:ext cx="5513973" cy="417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r="1277"/>
          <a:stretch/>
        </p:blipFill>
        <p:spPr>
          <a:xfrm>
            <a:off x="430456" y="4539916"/>
            <a:ext cx="11327435" cy="862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08" y="5564711"/>
            <a:ext cx="11383019" cy="477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5938" y="544749"/>
            <a:ext cx="5865563" cy="29867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5229" y="3737033"/>
            <a:ext cx="6264844" cy="3039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/>
          <a:srcRect l="313" t="681" r="57243" b="90174"/>
          <a:stretch/>
        </p:blipFill>
        <p:spPr>
          <a:xfrm>
            <a:off x="8288740" y="6465393"/>
            <a:ext cx="3762761" cy="24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32" y="193382"/>
            <a:ext cx="6209304" cy="1264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643" y="303361"/>
            <a:ext cx="5313112" cy="79735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93" y="1541273"/>
            <a:ext cx="7998507" cy="12803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029" y="1518052"/>
            <a:ext cx="3300376" cy="2476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732" y="4240435"/>
            <a:ext cx="3471405" cy="23269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2581" y="2756302"/>
            <a:ext cx="4787827" cy="34739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0046" y="6337647"/>
            <a:ext cx="8418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u="none" strike="noStrike" dirty="0" smtClean="0">
                <a:solidFill>
                  <a:srgbClr val="505050"/>
                </a:solidFill>
                <a:effectLst/>
                <a:latin typeface="NexusSans"/>
                <a:hlinkClick r:id="rId8" tooltip="Go to The Journal of Thoracic and Cardiovascular Surgery on ScienceDirect"/>
              </a:rPr>
              <a:t>The Journal of Thoracic and Cardiovascular Surgery</a:t>
            </a:r>
            <a:r>
              <a:rPr lang="en-US" sz="1200" dirty="0">
                <a:solidFill>
                  <a:srgbClr val="505050"/>
                </a:solidFill>
                <a:latin typeface="NexusSans"/>
              </a:rPr>
              <a:t> </a:t>
            </a:r>
            <a:r>
              <a:rPr lang="en-US" sz="1200" b="0" i="0" u="none" strike="noStrike" dirty="0" smtClean="0">
                <a:solidFill>
                  <a:srgbClr val="0C7DBB"/>
                </a:solidFill>
                <a:effectLst/>
                <a:latin typeface="NexusSans"/>
                <a:hlinkClick r:id="rId9" tooltip="Go to table of contents for this volume/issue"/>
              </a:rPr>
              <a:t>Volume 158, Issue 3</a:t>
            </a:r>
            <a:r>
              <a:rPr lang="en-US" sz="1200" b="0" i="0" dirty="0" smtClean="0">
                <a:solidFill>
                  <a:srgbClr val="2E2E2E"/>
                </a:solidFill>
                <a:effectLst/>
                <a:latin typeface="NexusSans"/>
              </a:rPr>
              <a:t>, September 2019, Pages 771-777</a:t>
            </a:r>
            <a:endParaRPr lang="en-US" sz="1200" b="0" i="0" dirty="0">
              <a:solidFill>
                <a:srgbClr val="2E2E2E"/>
              </a:solidFill>
              <a:effectLst/>
              <a:latin typeface="NexusSans"/>
            </a:endParaRPr>
          </a:p>
        </p:txBody>
      </p:sp>
    </p:spTree>
    <p:extLst>
      <p:ext uri="{BB962C8B-B14F-4D97-AF65-F5344CB8AC3E}">
        <p14:creationId xmlns:p14="http://schemas.microsoft.com/office/powerpoint/2010/main" val="3053175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Післяінфарктний розрив міжшлуночкової перегородки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4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270" y="518959"/>
            <a:ext cx="8924147" cy="1891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988" y="189329"/>
            <a:ext cx="2094712" cy="2263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7926" y="2514244"/>
            <a:ext cx="112868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MMOC I+ Adv P 4 D F 60 E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epidemiology of VSR has changed with a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prevalence of 0.2% to 0.3%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comparison with the estimated 3% rates before widespread reperfusion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therapies.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Contemporary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registries show extraordinarily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30-day mortality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rates, between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 and 88%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due to the development of cardiogenic shock and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multiorgan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failure.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392" y="4542813"/>
            <a:ext cx="9585538" cy="490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392" y="5178547"/>
            <a:ext cx="9559617" cy="15396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11889" y="3536044"/>
            <a:ext cx="108989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included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consecutive patients.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designed a comparative analysis, focused on description of in-hospital management and in-hospital and 1-year total mortality as the primary endpoints, dividing the total observation time into 2 equal temporal periods (January 2008 to June2013 and July 2013 to December 2018).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" r="47671"/>
          <a:stretch/>
        </p:blipFill>
        <p:spPr>
          <a:xfrm>
            <a:off x="755407" y="486115"/>
            <a:ext cx="5211284" cy="31440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0615"/>
          <a:stretch/>
        </p:blipFill>
        <p:spPr>
          <a:xfrm>
            <a:off x="755407" y="138545"/>
            <a:ext cx="2396400" cy="2684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407" y="942109"/>
            <a:ext cx="5128157" cy="23090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454" y="372398"/>
            <a:ext cx="5058226" cy="4693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000" y="3751179"/>
            <a:ext cx="5200691" cy="13148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115" y="5187051"/>
            <a:ext cx="4970740" cy="151440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217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90" y="377157"/>
            <a:ext cx="7894801" cy="15778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119" y="465897"/>
            <a:ext cx="3379800" cy="827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21242"/>
          <a:stretch/>
        </p:blipFill>
        <p:spPr>
          <a:xfrm>
            <a:off x="0" y="2309091"/>
            <a:ext cx="6569752" cy="37268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2960" t="1612" r="12489" b="2210"/>
          <a:stretch/>
        </p:blipFill>
        <p:spPr>
          <a:xfrm>
            <a:off x="6742546" y="2934859"/>
            <a:ext cx="5366327" cy="247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36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98" y="0"/>
            <a:ext cx="10491837" cy="2221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483" y="2221994"/>
            <a:ext cx="8102266" cy="434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1" y="243725"/>
            <a:ext cx="5849147" cy="1372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5666"/>
          <a:stretch/>
        </p:blipFill>
        <p:spPr>
          <a:xfrm>
            <a:off x="6309201" y="2252525"/>
            <a:ext cx="5615709" cy="43652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3201" y="2865475"/>
            <a:ext cx="6012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However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incidence of post-repair residual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shunt (13–40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compromised residual LV contraction are disadvantages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LV incision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approaches.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Double-patch repair through the RV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obviates 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LV incision and is associated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low incidence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residual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owing to secure coverage of the VSR;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features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the advantages of this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201" y="194081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Based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Society of Thoracic Surgeons National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Database, the overall operative mortality rate for VSR is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high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42.9%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despite advances in surgical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093" y="260791"/>
            <a:ext cx="2089800" cy="199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99" y="1741406"/>
            <a:ext cx="5727601" cy="39446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08" y="292663"/>
            <a:ext cx="5108401" cy="1377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08" y="1741406"/>
            <a:ext cx="5727601" cy="11769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227" y="292663"/>
            <a:ext cx="2399400" cy="12351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9908" y="2933913"/>
            <a:ext cx="5727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illSansStd"/>
              </a:rPr>
              <a:t>A total of 28 patients were included. Mean age was 69.2 years. Most patients (20/28, 71.4%) underwent </a:t>
            </a:r>
            <a:r>
              <a:rPr lang="en-US" dirty="0" smtClean="0">
                <a:latin typeface="GillSansStd"/>
              </a:rPr>
              <a:t>surgical repair.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hort term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ventricular </a:t>
            </a:r>
            <a:r>
              <a:rPr lang="en-US" dirty="0">
                <a:solidFill>
                  <a:srgbClr val="FF0000"/>
                </a:solidFill>
              </a:rPr>
              <a:t>assist </a:t>
            </a:r>
            <a:r>
              <a:rPr lang="en-US" dirty="0" smtClean="0">
                <a:solidFill>
                  <a:srgbClr val="FF0000"/>
                </a:solidFill>
              </a:rPr>
              <a:t>devices </a:t>
            </a:r>
            <a:r>
              <a:rPr lang="en-US" dirty="0" smtClean="0"/>
              <a:t>(ST-VADs) </a:t>
            </a:r>
            <a:r>
              <a:rPr lang="en-US" dirty="0"/>
              <a:t>were used in 11/28 patients (</a:t>
            </a:r>
            <a:r>
              <a:rPr lang="en-US" dirty="0">
                <a:solidFill>
                  <a:srgbClr val="FF0000"/>
                </a:solidFill>
              </a:rPr>
              <a:t>39.3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r>
              <a:rPr lang="en-US" dirty="0" smtClean="0"/>
              <a:t>). Available </a:t>
            </a:r>
            <a:r>
              <a:rPr lang="en-US" dirty="0"/>
              <a:t>devices at our </a:t>
            </a:r>
            <a:r>
              <a:rPr lang="en-US" dirty="0" err="1" smtClean="0"/>
              <a:t>centre</a:t>
            </a:r>
            <a:r>
              <a:rPr lang="en-US" dirty="0"/>
              <a:t> </a:t>
            </a:r>
            <a:r>
              <a:rPr lang="pt-BR" dirty="0" smtClean="0"/>
              <a:t>are </a:t>
            </a:r>
            <a:r>
              <a:rPr lang="pt-BR" dirty="0"/>
              <a:t>venoarterial extracorporeal membrane </a:t>
            </a:r>
            <a:r>
              <a:rPr lang="pt-BR" dirty="0" smtClean="0"/>
              <a:t>oxygenator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VA-ECMO</a:t>
            </a:r>
            <a:r>
              <a:rPr lang="en-US" dirty="0"/>
              <a:t>) (</a:t>
            </a:r>
            <a:r>
              <a:rPr lang="en-US" dirty="0" err="1"/>
              <a:t>Jostra</a:t>
            </a:r>
            <a:r>
              <a:rPr lang="en-US" dirty="0"/>
              <a:t> </a:t>
            </a:r>
            <a:r>
              <a:rPr lang="en-US" dirty="0" err="1"/>
              <a:t>Rotaflow</a:t>
            </a:r>
            <a:r>
              <a:rPr lang="en-US" dirty="0"/>
              <a:t>® pump until 2013 </a:t>
            </a:r>
            <a:r>
              <a:rPr lang="en-US" dirty="0" smtClean="0"/>
              <a:t>and </a:t>
            </a:r>
            <a:r>
              <a:rPr lang="en-US" dirty="0" err="1" smtClean="0"/>
              <a:t>Cardiohelp</a:t>
            </a:r>
            <a:r>
              <a:rPr lang="en-US" dirty="0"/>
              <a:t>® pump since 2013) and </a:t>
            </a:r>
            <a:r>
              <a:rPr lang="en-US" dirty="0" err="1"/>
              <a:t>Levitronix</a:t>
            </a:r>
            <a:r>
              <a:rPr lang="en-US" dirty="0"/>
              <a:t> </a:t>
            </a:r>
            <a:r>
              <a:rPr lang="en-US" dirty="0" err="1"/>
              <a:t>Centrimag</a:t>
            </a:r>
            <a:r>
              <a:rPr lang="en-US" dirty="0" smtClean="0"/>
              <a:t>®. 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08" y="5757416"/>
            <a:ext cx="9990167" cy="7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72" y="460066"/>
            <a:ext cx="8156233" cy="55620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227" y="292663"/>
            <a:ext cx="2399400" cy="12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2776" cy="1358900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rgbClr val="FF0000"/>
                </a:solidFill>
              </a:rPr>
              <a:t>Інфаркт міокарда(</a:t>
            </a:r>
            <a:r>
              <a:rPr lang="en-US" sz="1800" b="1" dirty="0" smtClean="0">
                <a:solidFill>
                  <a:srgbClr val="FF0000"/>
                </a:solidFill>
              </a:rPr>
              <a:t>Heart attack)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-  </a:t>
            </a:r>
            <a:r>
              <a:rPr lang="uk-UA" sz="1800" b="1" dirty="0" smtClean="0">
                <a:solidFill>
                  <a:schemeClr val="tx1"/>
                </a:solidFill>
              </a:rPr>
              <a:t>ішемічний </a:t>
            </a:r>
            <a:r>
              <a:rPr lang="uk-UA" sz="1800" b="1" dirty="0" err="1" smtClean="0">
                <a:solidFill>
                  <a:schemeClr val="tx1"/>
                </a:solidFill>
              </a:rPr>
              <a:t>коронарогенний</a:t>
            </a:r>
            <a:r>
              <a:rPr lang="uk-UA" sz="1800" b="1" dirty="0" smtClean="0">
                <a:solidFill>
                  <a:schemeClr val="tx1"/>
                </a:solidFill>
              </a:rPr>
              <a:t> некроз ділянки міокарда, що виникає внаслідок гострої невідповідності між потребою міокарда в кисні і його кровопостачанні по системі коронарних артерій</a:t>
            </a:r>
            <a:endParaRPr lang="uk-UA" sz="18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125" y="2680042"/>
            <a:ext cx="5869133" cy="3605795"/>
          </a:xfrm>
          <a:prstGeom prst="rect">
            <a:avLst/>
          </a:prstGeom>
        </p:spPr>
      </p:pic>
      <p:pic>
        <p:nvPicPr>
          <p:cNvPr id="4" name="Изображение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92" y="5698716"/>
            <a:ext cx="3678454" cy="9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18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90" y="101600"/>
            <a:ext cx="9305001" cy="18184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069" y="308866"/>
            <a:ext cx="1976005" cy="4040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809" y="6479281"/>
            <a:ext cx="2605800" cy="291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054" y="1970719"/>
            <a:ext cx="114069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</a:rPr>
              <a:t>	</a:t>
            </a:r>
            <a:r>
              <a:rPr lang="en-US" sz="1600" i="1" dirty="0" smtClean="0">
                <a:latin typeface="Times New Roman" panose="02020603050405020304" pitchFamily="18" charset="0"/>
              </a:rPr>
              <a:t>Operative </a:t>
            </a:r>
            <a:r>
              <a:rPr lang="en-US" sz="1600" i="1" dirty="0">
                <a:latin typeface="Times New Roman" panose="02020603050405020304" pitchFamily="18" charset="0"/>
              </a:rPr>
              <a:t>Characteristics</a:t>
            </a:r>
            <a:r>
              <a:rPr lang="en-US" sz="1600" i="1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multicenter GUSTO-I trial and the SHOCK registry reported mortality rates of 94% and 96%, surgical repair, therefore, is considered the treatment of choice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 smtClean="0">
                <a:latin typeface="Times New Roman" panose="02020603050405020304" pitchFamily="18" charset="0"/>
              </a:rPr>
              <a:t>	Overall</a:t>
            </a:r>
            <a:r>
              <a:rPr lang="en-US" sz="1600" dirty="0">
                <a:latin typeface="Times New Roman" panose="02020603050405020304" pitchFamily="18" charset="0"/>
              </a:rPr>
              <a:t>, the total number of deaths amounted to 2,430, representing an operative mortality rate of </a:t>
            </a: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38.2%</a:t>
            </a:r>
            <a:r>
              <a:rPr lang="uk-UA" sz="1600" dirty="0">
                <a:latin typeface="Times New Roman" panose="02020603050405020304" pitchFamily="18" charset="0"/>
              </a:rPr>
              <a:t>.</a:t>
            </a:r>
            <a:endParaRPr lang="uk-UA" sz="1600" dirty="0"/>
          </a:p>
          <a:p>
            <a:r>
              <a:rPr lang="en-US" sz="1600" dirty="0" smtClean="0">
                <a:latin typeface="Times New Roman" panose="02020603050405020304" pitchFamily="18" charset="0"/>
              </a:rPr>
              <a:t>	Anterior </a:t>
            </a:r>
            <a:r>
              <a:rPr lang="en-US" sz="1600" dirty="0">
                <a:latin typeface="Times New Roman" panose="02020603050405020304" pitchFamily="18" charset="0"/>
              </a:rPr>
              <a:t>VSR was the most common location (60.1%). </a:t>
            </a:r>
            <a:r>
              <a:rPr lang="en-US" sz="1600" dirty="0" smtClean="0">
                <a:latin typeface="Times New Roman" panose="02020603050405020304" pitchFamily="18" charset="0"/>
              </a:rPr>
              <a:t>In almost </a:t>
            </a:r>
            <a:r>
              <a:rPr lang="en-US" sz="1600" dirty="0">
                <a:latin typeface="Times New Roman" panose="02020603050405020304" pitchFamily="18" charset="0"/>
              </a:rPr>
              <a:t>44% of subjects VSR </a:t>
            </a:r>
            <a:r>
              <a:rPr lang="en-US" sz="1600" dirty="0" smtClean="0">
                <a:latin typeface="Times New Roman" panose="02020603050405020304" pitchFamily="18" charset="0"/>
              </a:rPr>
              <a:t>was repaired </a:t>
            </a:r>
            <a:r>
              <a:rPr lang="en-US" sz="1600" dirty="0">
                <a:latin typeface="Times New Roman" panose="02020603050405020304" pitchFamily="18" charset="0"/>
              </a:rPr>
              <a:t>with the concept of “infarct exclusion</a:t>
            </a:r>
            <a:r>
              <a:rPr lang="en-US" sz="1600" dirty="0" smtClean="0">
                <a:latin typeface="Times New Roman" panose="02020603050405020304" pitchFamily="18" charset="0"/>
              </a:rPr>
              <a:t>”. </a:t>
            </a:r>
          </a:p>
          <a:p>
            <a:r>
              <a:rPr lang="en-US" sz="1600" dirty="0">
                <a:latin typeface="Times New Roman" panose="02020603050405020304" pitchFamily="18" charset="0"/>
              </a:rPr>
              <a:t>	</a:t>
            </a:r>
            <a:r>
              <a:rPr lang="en-US" sz="1600" dirty="0" smtClean="0">
                <a:latin typeface="Times New Roman" panose="02020603050405020304" pitchFamily="18" charset="0"/>
              </a:rPr>
              <a:t>A </a:t>
            </a:r>
            <a:r>
              <a:rPr lang="en-US" sz="1600" dirty="0">
                <a:latin typeface="Times New Roman" panose="02020603050405020304" pitchFamily="18" charset="0"/>
              </a:rPr>
              <a:t>longer interval before repair has been reported to be associated with better survival.</a:t>
            </a:r>
            <a:endParaRPr lang="uk-UA" sz="1600" dirty="0"/>
          </a:p>
          <a:p>
            <a:endParaRPr lang="uk-UA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054" y="3813763"/>
            <a:ext cx="11374584" cy="138499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	</a:t>
            </a:r>
            <a:r>
              <a:rPr lang="en-US" sz="1600" dirty="0" smtClean="0">
                <a:latin typeface="Times New Roman" panose="02020603050405020304" pitchFamily="18" charset="0"/>
              </a:rPr>
              <a:t>Odds </a:t>
            </a:r>
            <a:r>
              <a:rPr lang="en-US" sz="1600" dirty="0">
                <a:latin typeface="Times New Roman" panose="02020603050405020304" pitchFamily="18" charset="0"/>
              </a:rPr>
              <a:t>of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operative mortality</a:t>
            </a:r>
            <a:r>
              <a:rPr lang="en-US" sz="1600" dirty="0">
                <a:latin typeface="Times New Roman" panose="02020603050405020304" pitchFamily="18" charset="0"/>
              </a:rPr>
              <a:t> were significantly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increased in patients with pre/perioperative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IABP </a:t>
            </a:r>
            <a:r>
              <a:rPr lang="en-US" sz="1600" dirty="0" smtClean="0">
                <a:latin typeface="Times New Roman" panose="02020603050405020304" pitchFamily="18" charset="0"/>
              </a:rPr>
              <a:t>insertion </a:t>
            </a:r>
            <a:r>
              <a:rPr lang="en-US" sz="1600" dirty="0">
                <a:latin typeface="Times New Roman" panose="02020603050405020304" pitchFamily="18" charset="0"/>
              </a:rPr>
              <a:t>as compared to no </a:t>
            </a:r>
            <a:r>
              <a:rPr lang="en-US" sz="1600" dirty="0" smtClean="0">
                <a:latin typeface="Times New Roman" panose="02020603050405020304" pitchFamily="18" charset="0"/>
              </a:rPr>
              <a:t>IABP, corresponding </a:t>
            </a:r>
            <a:r>
              <a:rPr lang="en-US" sz="1600" dirty="0">
                <a:latin typeface="Times New Roman" panose="02020603050405020304" pitchFamily="18" charset="0"/>
              </a:rPr>
              <a:t>rates of death were 46.5% (1,633/3,515) and 22.4% (352/1,570</a:t>
            </a:r>
            <a:r>
              <a:rPr lang="en-US" sz="1600" dirty="0" smtClean="0">
                <a:latin typeface="Times New Roman" panose="02020603050405020304" pitchFamily="18" charset="0"/>
              </a:rPr>
              <a:t>). </a:t>
            </a:r>
            <a:r>
              <a:rPr lang="en-US" sz="1600" dirty="0">
                <a:latin typeface="Times New Roman" panose="02020603050405020304" pitchFamily="18" charset="0"/>
              </a:rPr>
              <a:t>The current meta-analysis revealed a significant, yet non-direct, link between the pre/perioperative use of IABP and the risk of operative mortality. </a:t>
            </a:r>
            <a:r>
              <a:rPr lang="en-US" sz="1600" i="1" dirty="0">
                <a:latin typeface="Times New Roman" panose="02020603050405020304" pitchFamily="18" charset="0"/>
              </a:rPr>
              <a:t>A possible explanation for this is related to the critical illness status of patients </a:t>
            </a:r>
            <a:r>
              <a:rPr lang="en-US" sz="1600" dirty="0">
                <a:latin typeface="Times New Roman" panose="02020603050405020304" pitchFamily="18" charset="0"/>
              </a:rPr>
              <a:t>in whom decision of IABP insertion was made.</a:t>
            </a:r>
            <a:endParaRPr lang="uk-UA" sz="1600" dirty="0"/>
          </a:p>
          <a:p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054" y="4321595"/>
            <a:ext cx="11333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054" y="5232156"/>
            <a:ext cx="11490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</a:rPr>
              <a:t>	Several </a:t>
            </a:r>
            <a:r>
              <a:rPr lang="en-US" sz="1600" dirty="0">
                <a:latin typeface="Times New Roman" panose="02020603050405020304" pitchFamily="18" charset="0"/>
              </a:rPr>
              <a:t>studies in the literature have documented the </a:t>
            </a:r>
            <a:r>
              <a:rPr lang="en-US" sz="1600" dirty="0" smtClean="0">
                <a:latin typeface="Times New Roman" panose="02020603050405020304" pitchFamily="18" charset="0"/>
              </a:rPr>
              <a:t>use of </a:t>
            </a:r>
            <a:r>
              <a:rPr lang="en-US" sz="1600" dirty="0">
                <a:latin typeface="Times New Roman" panose="02020603050405020304" pitchFamily="18" charset="0"/>
              </a:rPr>
              <a:t>extracorporeal membrane oxygenation (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ECMO</a:t>
            </a:r>
            <a:r>
              <a:rPr lang="en-US" sz="1600" dirty="0">
                <a:latin typeface="Times New Roman" panose="02020603050405020304" pitchFamily="18" charset="0"/>
              </a:rPr>
              <a:t>) to stabilize patients with VSR until surgery </a:t>
            </a:r>
            <a:r>
              <a:rPr lang="en-US" sz="1600" dirty="0" smtClean="0">
                <a:latin typeface="Times New Roman" panose="02020603050405020304" pitchFamily="18" charset="0"/>
              </a:rPr>
              <a:t>can be performed. </a:t>
            </a:r>
            <a:r>
              <a:rPr lang="en-US" sz="1600" dirty="0">
                <a:latin typeface="Times New Roman" panose="02020603050405020304" pitchFamily="18" charset="0"/>
              </a:rPr>
              <a:t>Other option include the placement of a percutaneous left-ventricular assist </a:t>
            </a:r>
            <a:r>
              <a:rPr lang="en-US" sz="1600" dirty="0" smtClean="0">
                <a:latin typeface="Times New Roman" panose="02020603050405020304" pitchFamily="18" charset="0"/>
              </a:rPr>
              <a:t>device, such </a:t>
            </a:r>
            <a:r>
              <a:rPr lang="en-US" sz="1600" dirty="0">
                <a:latin typeface="Times New Roman" panose="02020603050405020304" pitchFamily="18" charset="0"/>
              </a:rPr>
              <a:t>as </a:t>
            </a:r>
            <a:r>
              <a:rPr lang="en-US" sz="1600" dirty="0" err="1">
                <a:latin typeface="Times New Roman" panose="02020603050405020304" pitchFamily="18" charset="0"/>
              </a:rPr>
              <a:t>Impella</a:t>
            </a:r>
            <a:r>
              <a:rPr lang="en-US" sz="1600" dirty="0">
                <a:latin typeface="Times New Roman" panose="02020603050405020304" pitchFamily="18" charset="0"/>
              </a:rPr>
              <a:t> LP 5.0 (</a:t>
            </a:r>
            <a:r>
              <a:rPr lang="en-US" sz="1600" dirty="0" err="1">
                <a:latin typeface="Times New Roman" panose="02020603050405020304" pitchFamily="18" charset="0"/>
              </a:rPr>
              <a:t>Abiomed</a:t>
            </a:r>
            <a:r>
              <a:rPr lang="en-US" sz="1600" dirty="0">
                <a:latin typeface="Times New Roman" panose="02020603050405020304" pitchFamily="18" charset="0"/>
              </a:rPr>
              <a:t>, Danvers, MA, USA), as a bridge to surgery or </a:t>
            </a:r>
            <a:r>
              <a:rPr lang="en-US" sz="1600" dirty="0" smtClean="0">
                <a:latin typeface="Times New Roman" panose="02020603050405020304" pitchFamily="18" charset="0"/>
              </a:rPr>
              <a:t>transplant</a:t>
            </a:r>
            <a:r>
              <a:rPr lang="en-US" sz="1600" baseline="30000" dirty="0" smtClean="0">
                <a:latin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</a:rPr>
              <a:t>.</a:t>
            </a:r>
            <a:endParaRPr lang="uk-UA" sz="1600" baseline="30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351120" y="6367314"/>
            <a:ext cx="2929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 smtClean="0">
                <a:latin typeface="Times New Roman" panose="02020603050405020304" pitchFamily="18" charset="0"/>
              </a:rPr>
              <a:t>1</a:t>
            </a:r>
            <a:r>
              <a:rPr lang="en-US" sz="1400" dirty="0" smtClean="0">
                <a:latin typeface="Times New Roman" panose="02020603050405020304" pitchFamily="18" charset="0"/>
              </a:rPr>
              <a:t>Tex </a:t>
            </a:r>
            <a:r>
              <a:rPr lang="en-US" sz="1400" dirty="0">
                <a:latin typeface="Times New Roman" panose="02020603050405020304" pitchFamily="18" charset="0"/>
              </a:rPr>
              <a:t>Heart </a:t>
            </a:r>
            <a:r>
              <a:rPr lang="en-US" sz="1400" dirty="0" err="1">
                <a:latin typeface="Times New Roman" panose="02020603050405020304" pitchFamily="18" charset="0"/>
              </a:rPr>
              <a:t>Inst</a:t>
            </a:r>
            <a:r>
              <a:rPr lang="en-US" sz="1400" dirty="0">
                <a:latin typeface="Times New Roman" panose="02020603050405020304" pitchFamily="18" charset="0"/>
              </a:rPr>
              <a:t> J. 2011;38(1):4249.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32590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Гостра ішемічна </a:t>
            </a:r>
            <a:r>
              <a:rPr lang="uk-UA" dirty="0" err="1" smtClean="0"/>
              <a:t>мітральна</a:t>
            </a:r>
            <a:r>
              <a:rPr lang="uk-UA" dirty="0" smtClean="0"/>
              <a:t> недостатність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2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46" y="322238"/>
            <a:ext cx="5621754" cy="15646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800" y="6455249"/>
            <a:ext cx="2115600" cy="2457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4" b="33570"/>
          <a:stretch/>
        </p:blipFill>
        <p:spPr>
          <a:xfrm>
            <a:off x="8608290" y="613997"/>
            <a:ext cx="3029527" cy="9811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273" y="2634826"/>
            <a:ext cx="11314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Papillary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 rupture (PMR) is a rare, but potentially life-threating complication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myocardial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infarction (MI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PMR is responsible for approximately 1-5% of deaths in patients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acute MI.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cases occur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2-7 days after acute MI</a:t>
            </a:r>
            <a:r>
              <a:rPr lang="en-US" dirty="0" smtClean="0"/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dreaded mechanical complication of acute MI is associated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extremely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unfavorable prognosis.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treatment alone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reported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mortality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rates approaches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at 24 hours and 80% at 1 week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/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period (2005-2014), we selected 3,244,799 acute MI discharges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deaths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of which 932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0.029%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were complicated by PMR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(usually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occurring at the base of the papillary muscle) or partial occurring at one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tips (heads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of a papillary muscle.1-8 Prior studies suggest that rupture of the posteromedial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papillary muscle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more commonly than rupture of the anterolateral papillary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muscle.</a:t>
            </a:r>
            <a:endParaRPr lang="uk-U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03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4" b="33570"/>
          <a:stretch/>
        </p:blipFill>
        <p:spPr>
          <a:xfrm>
            <a:off x="8608290" y="613997"/>
            <a:ext cx="3029527" cy="9811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800" y="6455249"/>
            <a:ext cx="2115600" cy="2457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0436" y="5381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In this study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57.5%</a:t>
            </a:r>
            <a:r>
              <a:rPr lang="en-US" dirty="0">
                <a:latin typeface="Times New Roman" panose="02020603050405020304" pitchFamily="18" charset="0"/>
              </a:rPr>
              <a:t> of patients of PMR associated with acute MI underwent MVR.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12468"/>
          <a:stretch/>
        </p:blipFill>
        <p:spPr>
          <a:xfrm>
            <a:off x="720436" y="1314418"/>
            <a:ext cx="5863343" cy="1361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31" y="2676116"/>
            <a:ext cx="5582951" cy="5315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836" y="3254425"/>
            <a:ext cx="6001506" cy="11775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671" y="4478711"/>
            <a:ext cx="5939981" cy="7522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777" y="2676067"/>
            <a:ext cx="5582951" cy="5315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671" y="5277678"/>
            <a:ext cx="5856406" cy="10769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/>
          <a:srcRect b="26454"/>
          <a:stretch/>
        </p:blipFill>
        <p:spPr>
          <a:xfrm>
            <a:off x="6443582" y="3383903"/>
            <a:ext cx="4907909" cy="18611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57700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2" y="414628"/>
            <a:ext cx="7075309" cy="1497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232" y="650612"/>
            <a:ext cx="1976005" cy="4040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881" y="6442800"/>
            <a:ext cx="2554200" cy="271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5772" y="2146038"/>
            <a:ext cx="106794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	1,342 </a:t>
            </a:r>
            <a:r>
              <a:rPr lang="en-US" dirty="0">
                <a:latin typeface="Arial" panose="020B0604020202020204" pitchFamily="34" charset="0"/>
              </a:rPr>
              <a:t>patients underwent </a:t>
            </a:r>
            <a:r>
              <a:rPr lang="en-US" dirty="0" smtClean="0">
                <a:latin typeface="Arial" panose="020B0604020202020204" pitchFamily="34" charset="0"/>
              </a:rPr>
              <a:t>mitral valve surgery (MVS) </a:t>
            </a:r>
            <a:r>
              <a:rPr lang="en-US" dirty="0">
                <a:latin typeface="Arial" panose="020B0604020202020204" pitchFamily="34" charset="0"/>
              </a:rPr>
              <a:t>for PMR during the study period. The </a:t>
            </a:r>
            <a:r>
              <a:rPr lang="en-US" dirty="0" smtClean="0">
                <a:latin typeface="Arial" panose="020B0604020202020204" pitchFamily="34" charset="0"/>
              </a:rPr>
              <a:t>majority of </a:t>
            </a:r>
            <a:r>
              <a:rPr lang="en-US" dirty="0">
                <a:latin typeface="Arial" panose="020B0604020202020204" pitchFamily="34" charset="0"/>
              </a:rPr>
              <a:t>these were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mitral valve replacements (79.8%</a:t>
            </a:r>
            <a:r>
              <a:rPr lang="en-US" dirty="0">
                <a:latin typeface="Arial" panose="020B0604020202020204" pitchFamily="34" charset="0"/>
              </a:rPr>
              <a:t>; n=1,071) and were </a:t>
            </a:r>
            <a:r>
              <a:rPr lang="en-US" dirty="0" smtClean="0">
                <a:latin typeface="Arial" panose="020B0604020202020204" pitchFamily="34" charset="0"/>
              </a:rPr>
              <a:t>performed </a:t>
            </a:r>
            <a:r>
              <a:rPr lang="en-US" u="sng" dirty="0" smtClean="0">
                <a:latin typeface="Arial" panose="020B0604020202020204" pitchFamily="34" charset="0"/>
              </a:rPr>
              <a:t>emergently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52.0%</a:t>
            </a:r>
            <a:r>
              <a:rPr lang="en-US" dirty="0">
                <a:latin typeface="Arial" panose="020B0604020202020204" pitchFamily="34" charset="0"/>
              </a:rPr>
              <a:t>; n=698). Concomitant coronary artery bypass grafting (CABG) </a:t>
            </a:r>
            <a:r>
              <a:rPr lang="en-US" dirty="0" smtClean="0">
                <a:latin typeface="Arial" panose="020B0604020202020204" pitchFamily="34" charset="0"/>
              </a:rPr>
              <a:t>was performed </a:t>
            </a:r>
            <a:r>
              <a:rPr lang="en-US" dirty="0">
                <a:latin typeface="Arial" panose="020B0604020202020204" pitchFamily="34" charset="0"/>
              </a:rPr>
              <a:t>in 59.3% (n=796). 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	Mechanical </a:t>
            </a:r>
            <a:r>
              <a:rPr lang="en-US" dirty="0">
                <a:latin typeface="Arial" panose="020B0604020202020204" pitchFamily="34" charset="0"/>
              </a:rPr>
              <a:t>circulatory assistance prior to MVS </a:t>
            </a:r>
            <a:r>
              <a:rPr lang="en-US" dirty="0" smtClean="0">
                <a:latin typeface="Arial" panose="020B0604020202020204" pitchFamily="34" charset="0"/>
              </a:rPr>
              <a:t>included intra-aortic </a:t>
            </a:r>
            <a:r>
              <a:rPr lang="en-US" dirty="0">
                <a:latin typeface="Arial" panose="020B0604020202020204" pitchFamily="34" charset="0"/>
              </a:rPr>
              <a:t>balloon pump (56.9%; n=764), </a:t>
            </a:r>
            <a:r>
              <a:rPr lang="en-US" dirty="0" err="1">
                <a:latin typeface="Arial" panose="020B0604020202020204" pitchFamily="34" charset="0"/>
              </a:rPr>
              <a:t>Impella</a:t>
            </a:r>
            <a:r>
              <a:rPr lang="en-US" dirty="0">
                <a:latin typeface="Arial" panose="020B0604020202020204" pitchFamily="34" charset="0"/>
              </a:rPr>
              <a:t> (4.1%; n=55), and </a:t>
            </a:r>
            <a:r>
              <a:rPr lang="en-US" dirty="0" smtClean="0">
                <a:latin typeface="Arial" panose="020B0604020202020204" pitchFamily="34" charset="0"/>
              </a:rPr>
              <a:t>extracorporeal membrane </a:t>
            </a:r>
            <a:r>
              <a:rPr lang="en-US" dirty="0">
                <a:latin typeface="Arial" panose="020B0604020202020204" pitchFamily="34" charset="0"/>
              </a:rPr>
              <a:t>oxygenation (3.1%; n=41). STS predicted risk of mortality was 16.9% </a:t>
            </a:r>
            <a:r>
              <a:rPr lang="en-US" dirty="0" smtClean="0">
                <a:latin typeface="Arial" panose="020B0604020202020204" pitchFamily="34" charset="0"/>
              </a:rPr>
              <a:t>± 15.4</a:t>
            </a:r>
            <a:r>
              <a:rPr lang="en-US" dirty="0">
                <a:latin typeface="Arial" panose="020B0604020202020204" pitchFamily="34" charset="0"/>
              </a:rPr>
              <a:t>%. </a:t>
            </a:r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Operative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mortality was 20.0%.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309" y="4454362"/>
            <a:ext cx="1054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Comparison </a:t>
            </a:r>
            <a:r>
              <a:rPr lang="en-US" dirty="0">
                <a:latin typeface="Arial" panose="020B0604020202020204" pitchFamily="34" charset="0"/>
              </a:rPr>
              <a:t>of MVS versus </a:t>
            </a:r>
            <a:r>
              <a:rPr lang="en-US" dirty="0" smtClean="0">
                <a:latin typeface="Arial" panose="020B0604020202020204" pitchFamily="34" charset="0"/>
              </a:rPr>
              <a:t>medical therapy </a:t>
            </a:r>
            <a:r>
              <a:rPr lang="en-US" dirty="0">
                <a:latin typeface="Arial" panose="020B0604020202020204" pitchFamily="34" charset="0"/>
              </a:rPr>
              <a:t>for PMR </a:t>
            </a:r>
            <a:r>
              <a:rPr lang="en-US" dirty="0" smtClean="0">
                <a:latin typeface="Arial" panose="020B0604020202020204" pitchFamily="34" charset="0"/>
              </a:rPr>
              <a:t>with cardiogenic </a:t>
            </a:r>
            <a:r>
              <a:rPr lang="en-US" dirty="0">
                <a:latin typeface="Arial" panose="020B0604020202020204" pitchFamily="34" charset="0"/>
              </a:rPr>
              <a:t>shock in the SHOCK </a:t>
            </a:r>
            <a:r>
              <a:rPr lang="en-US" dirty="0" smtClean="0">
                <a:latin typeface="Arial" panose="020B0604020202020204" pitchFamily="34" charset="0"/>
              </a:rPr>
              <a:t>Trial Registry demonstrated nearly </a:t>
            </a:r>
            <a:r>
              <a:rPr lang="en-US" dirty="0">
                <a:latin typeface="Arial" panose="020B0604020202020204" pitchFamily="34" charset="0"/>
              </a:rPr>
              <a:t>half the in-hospital mortality rate with MVS (40% versus 71%, p=0.003)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6123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232" y="650612"/>
            <a:ext cx="1976005" cy="4040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881" y="6442800"/>
            <a:ext cx="2554200" cy="27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37" y="290715"/>
            <a:ext cx="4478571" cy="3598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7981" y="105469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Preoperative Inotropes </a:t>
            </a:r>
            <a:r>
              <a:rPr lang="en-US" sz="1400" dirty="0" smtClean="0">
                <a:latin typeface="Arial" panose="020B0604020202020204" pitchFamily="34" charset="0"/>
              </a:rPr>
              <a:t>			582 (</a:t>
            </a:r>
            <a:r>
              <a:rPr lang="en-US" sz="1400" dirty="0">
                <a:latin typeface="Arial" panose="020B0604020202020204" pitchFamily="34" charset="0"/>
              </a:rPr>
              <a:t>43.4%)</a:t>
            </a:r>
          </a:p>
          <a:p>
            <a:r>
              <a:rPr lang="en-US" sz="1400" dirty="0">
                <a:latin typeface="Arial" panose="020B0604020202020204" pitchFamily="34" charset="0"/>
              </a:rPr>
              <a:t>Preoperative Mechanical Assistance</a:t>
            </a:r>
          </a:p>
          <a:p>
            <a:r>
              <a:rPr lang="en-US" sz="1400" dirty="0">
                <a:latin typeface="Arial" panose="020B0604020202020204" pitchFamily="34" charset="0"/>
              </a:rPr>
              <a:t>IABP </a:t>
            </a:r>
            <a:r>
              <a:rPr lang="en-US" sz="1400" dirty="0" smtClean="0">
                <a:latin typeface="Arial" panose="020B0604020202020204" pitchFamily="34" charset="0"/>
              </a:rPr>
              <a:t>					764 </a:t>
            </a:r>
            <a:r>
              <a:rPr lang="en-US" sz="1400" dirty="0">
                <a:latin typeface="Arial" panose="020B0604020202020204" pitchFamily="34" charset="0"/>
              </a:rPr>
              <a:t>(56.9%)</a:t>
            </a:r>
          </a:p>
          <a:p>
            <a:r>
              <a:rPr lang="en-US" sz="1400" dirty="0" err="1">
                <a:latin typeface="Arial" panose="020B0604020202020204" pitchFamily="34" charset="0"/>
              </a:rPr>
              <a:t>Impella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</a:rPr>
              <a:t>					55 </a:t>
            </a:r>
            <a:r>
              <a:rPr lang="en-US" sz="1400" dirty="0">
                <a:latin typeface="Arial" panose="020B0604020202020204" pitchFamily="34" charset="0"/>
              </a:rPr>
              <a:t>(4.1%)</a:t>
            </a:r>
          </a:p>
          <a:p>
            <a:r>
              <a:rPr lang="en-US" sz="1400" dirty="0">
                <a:latin typeface="Arial" panose="020B0604020202020204" pitchFamily="34" charset="0"/>
              </a:rPr>
              <a:t>ECMO </a:t>
            </a:r>
            <a:r>
              <a:rPr lang="en-US" sz="1400" dirty="0" smtClean="0">
                <a:latin typeface="Arial" panose="020B0604020202020204" pitchFamily="34" charset="0"/>
              </a:rPr>
              <a:t>					41 </a:t>
            </a:r>
            <a:r>
              <a:rPr lang="en-US" sz="1400" dirty="0">
                <a:latin typeface="Arial" panose="020B0604020202020204" pitchFamily="34" charset="0"/>
              </a:rPr>
              <a:t>(3.1%)</a:t>
            </a:r>
          </a:p>
          <a:p>
            <a:r>
              <a:rPr lang="en-US" sz="1400" dirty="0">
                <a:latin typeface="Arial" panose="020B0604020202020204" pitchFamily="34" charset="0"/>
              </a:rPr>
              <a:t>Number of Diseased Coronary Vessels</a:t>
            </a:r>
          </a:p>
          <a:p>
            <a:r>
              <a:rPr lang="en-US" sz="1400" dirty="0">
                <a:latin typeface="Arial" panose="020B0604020202020204" pitchFamily="34" charset="0"/>
              </a:rPr>
              <a:t>One </a:t>
            </a:r>
            <a:r>
              <a:rPr lang="en-US" sz="1400" dirty="0" smtClean="0">
                <a:latin typeface="Arial" panose="020B0604020202020204" pitchFamily="34" charset="0"/>
              </a:rPr>
              <a:t>					379 (</a:t>
            </a:r>
            <a:r>
              <a:rPr lang="en-US" sz="1400" dirty="0">
                <a:latin typeface="Arial" panose="020B0604020202020204" pitchFamily="34" charset="0"/>
              </a:rPr>
              <a:t>28.2%)</a:t>
            </a:r>
          </a:p>
          <a:p>
            <a:r>
              <a:rPr lang="en-US" sz="1400" dirty="0">
                <a:latin typeface="Arial" panose="020B0604020202020204" pitchFamily="34" charset="0"/>
              </a:rPr>
              <a:t>Two </a:t>
            </a:r>
            <a:r>
              <a:rPr lang="en-US" sz="1400" dirty="0" smtClean="0">
                <a:latin typeface="Arial" panose="020B0604020202020204" pitchFamily="34" charset="0"/>
              </a:rPr>
              <a:t>					341 </a:t>
            </a:r>
            <a:r>
              <a:rPr lang="en-US" sz="1400" dirty="0">
                <a:latin typeface="Arial" panose="020B0604020202020204" pitchFamily="34" charset="0"/>
              </a:rPr>
              <a:t>(25.4%)</a:t>
            </a:r>
          </a:p>
          <a:p>
            <a:r>
              <a:rPr lang="en-US" sz="1400" dirty="0">
                <a:latin typeface="Arial" panose="020B0604020202020204" pitchFamily="34" charset="0"/>
              </a:rPr>
              <a:t>Three </a:t>
            </a:r>
            <a:r>
              <a:rPr lang="en-US" sz="1400" dirty="0" smtClean="0">
                <a:latin typeface="Arial" panose="020B0604020202020204" pitchFamily="34" charset="0"/>
              </a:rPr>
              <a:t>					451 </a:t>
            </a:r>
            <a:r>
              <a:rPr lang="en-US" sz="1400" dirty="0">
                <a:latin typeface="Arial" panose="020B0604020202020204" pitchFamily="34" charset="0"/>
              </a:rPr>
              <a:t>(34.0%)</a:t>
            </a:r>
            <a:endParaRPr lang="uk-UA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03981" y="236671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</a:rPr>
              <a:t>Mitral </a:t>
            </a:r>
            <a:r>
              <a:rPr lang="en-US" sz="1400" dirty="0">
                <a:latin typeface="Arial" panose="020B0604020202020204" pitchFamily="34" charset="0"/>
              </a:rPr>
              <a:t>Valve Replacement </a:t>
            </a:r>
            <a:r>
              <a:rPr lang="en-US" sz="1400" dirty="0" smtClean="0">
                <a:latin typeface="Arial" panose="020B0604020202020204" pitchFamily="34" charset="0"/>
              </a:rPr>
              <a:t>		1,071 </a:t>
            </a:r>
            <a:r>
              <a:rPr lang="en-US" sz="1400" dirty="0">
                <a:latin typeface="Arial" panose="020B0604020202020204" pitchFamily="34" charset="0"/>
              </a:rPr>
              <a:t>(79.8%)</a:t>
            </a:r>
          </a:p>
          <a:p>
            <a:r>
              <a:rPr lang="en-US" sz="1400" dirty="0">
                <a:latin typeface="Arial" panose="020B0604020202020204" pitchFamily="34" charset="0"/>
              </a:rPr>
              <a:t>Type of Valve if Replacement</a:t>
            </a:r>
          </a:p>
          <a:p>
            <a:r>
              <a:rPr lang="en-US" sz="1400" dirty="0">
                <a:latin typeface="Arial" panose="020B0604020202020204" pitchFamily="34" charset="0"/>
              </a:rPr>
              <a:t>Mechanical </a:t>
            </a:r>
            <a:r>
              <a:rPr lang="en-US" sz="1400" dirty="0" smtClean="0">
                <a:latin typeface="Arial" panose="020B0604020202020204" pitchFamily="34" charset="0"/>
              </a:rPr>
              <a:t>			186 </a:t>
            </a:r>
            <a:r>
              <a:rPr lang="en-US" sz="1400" dirty="0">
                <a:latin typeface="Arial" panose="020B0604020202020204" pitchFamily="34" charset="0"/>
              </a:rPr>
              <a:t>of 1,071 (17.4%)</a:t>
            </a:r>
          </a:p>
          <a:p>
            <a:r>
              <a:rPr lang="en-US" sz="1400" dirty="0" err="1">
                <a:latin typeface="Arial" panose="020B0604020202020204" pitchFamily="34" charset="0"/>
              </a:rPr>
              <a:t>Bioprosthetic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</a:rPr>
              <a:t>			885 </a:t>
            </a:r>
            <a:r>
              <a:rPr lang="en-US" sz="1400" dirty="0">
                <a:latin typeface="Arial" panose="020B0604020202020204" pitchFamily="34" charset="0"/>
              </a:rPr>
              <a:t>of 1,071 (82.6%)</a:t>
            </a:r>
          </a:p>
          <a:p>
            <a:r>
              <a:rPr lang="en-US" sz="1400" dirty="0">
                <a:latin typeface="Arial" panose="020B0604020202020204" pitchFamily="34" charset="0"/>
              </a:rPr>
              <a:t>Cardiopulmonary Bypass Time (minutes) </a:t>
            </a:r>
            <a:r>
              <a:rPr lang="en-US" sz="1400" dirty="0" smtClean="0">
                <a:latin typeface="Arial" panose="020B0604020202020204" pitchFamily="34" charset="0"/>
              </a:rPr>
              <a:t>	162.4 </a:t>
            </a:r>
            <a:r>
              <a:rPr lang="en-US" sz="1400" dirty="0">
                <a:latin typeface="Arial" panose="020B0604020202020204" pitchFamily="34" charset="0"/>
              </a:rPr>
              <a:t>± 73.7</a:t>
            </a:r>
          </a:p>
          <a:p>
            <a:r>
              <a:rPr lang="en-US" sz="1400" dirty="0">
                <a:latin typeface="Arial" panose="020B0604020202020204" pitchFamily="34" charset="0"/>
              </a:rPr>
              <a:t>Aortic Cross-Clamp Time (minutes) </a:t>
            </a:r>
            <a:r>
              <a:rPr lang="en-US" sz="1400" dirty="0" smtClean="0">
                <a:latin typeface="Arial" panose="020B0604020202020204" pitchFamily="34" charset="0"/>
              </a:rPr>
              <a:t>	111.4 </a:t>
            </a:r>
            <a:r>
              <a:rPr lang="en-US" sz="1400" dirty="0">
                <a:latin typeface="Arial" panose="020B0604020202020204" pitchFamily="34" charset="0"/>
              </a:rPr>
              <a:t>± 49.5</a:t>
            </a:r>
          </a:p>
          <a:p>
            <a:r>
              <a:rPr lang="en-US" sz="1400" dirty="0">
                <a:latin typeface="Arial" panose="020B0604020202020204" pitchFamily="34" charset="0"/>
              </a:rPr>
              <a:t>Concomitant Procedure</a:t>
            </a:r>
          </a:p>
          <a:p>
            <a:r>
              <a:rPr lang="en-US" sz="1400" dirty="0">
                <a:latin typeface="Arial" panose="020B0604020202020204" pitchFamily="34" charset="0"/>
              </a:rPr>
              <a:t>CABG </a:t>
            </a:r>
            <a:r>
              <a:rPr lang="en-US" sz="1400" dirty="0" smtClean="0">
                <a:latin typeface="Arial" panose="020B0604020202020204" pitchFamily="34" charset="0"/>
              </a:rPr>
              <a:t>				796 </a:t>
            </a:r>
            <a:r>
              <a:rPr lang="en-US" sz="1400" dirty="0">
                <a:latin typeface="Arial" panose="020B0604020202020204" pitchFamily="34" charset="0"/>
              </a:rPr>
              <a:t>(59.3%)</a:t>
            </a:r>
          </a:p>
          <a:p>
            <a:r>
              <a:rPr lang="en-US" sz="1400" dirty="0">
                <a:latin typeface="Arial" panose="020B0604020202020204" pitchFamily="34" charset="0"/>
              </a:rPr>
              <a:t>Tricuspid Valve Surgery </a:t>
            </a:r>
            <a:r>
              <a:rPr lang="en-US" sz="1400" dirty="0" smtClean="0">
                <a:latin typeface="Arial" panose="020B0604020202020204" pitchFamily="34" charset="0"/>
              </a:rPr>
              <a:t>		23 </a:t>
            </a:r>
            <a:r>
              <a:rPr lang="en-US" sz="1400" dirty="0">
                <a:latin typeface="Arial" panose="020B0604020202020204" pitchFamily="34" charset="0"/>
              </a:rPr>
              <a:t>(1.7%)</a:t>
            </a:r>
          </a:p>
          <a:p>
            <a:r>
              <a:rPr lang="en-US" sz="1400" dirty="0">
                <a:latin typeface="Arial" panose="020B0604020202020204" pitchFamily="34" charset="0"/>
              </a:rPr>
              <a:t>Ablative Procedure </a:t>
            </a:r>
            <a:r>
              <a:rPr lang="en-US" sz="1400" dirty="0" smtClean="0">
                <a:latin typeface="Arial" panose="020B0604020202020204" pitchFamily="34" charset="0"/>
              </a:rPr>
              <a:t>			18 </a:t>
            </a:r>
            <a:r>
              <a:rPr lang="en-US" sz="1400" dirty="0">
                <a:latin typeface="Arial" panose="020B0604020202020204" pitchFamily="34" charset="0"/>
              </a:rPr>
              <a:t>(1.3%)</a:t>
            </a:r>
            <a:endParaRPr lang="uk-UA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127" y="1744229"/>
            <a:ext cx="4651222" cy="4502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500" y="3228749"/>
            <a:ext cx="4201290" cy="32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39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Mechanically</a:t>
            </a:r>
            <a:r>
              <a:rPr lang="uk-UA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Circulatory Support</a:t>
            </a:r>
            <a:r>
              <a:rPr lang="uk-UA" sz="28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MCS)</a:t>
            </a:r>
            <a:br>
              <a:rPr lang="en-US" sz="2800" b="1" dirty="0" smtClean="0">
                <a:solidFill>
                  <a:schemeClr val="tx1"/>
                </a:solidFill>
                <a:latin typeface="+mn-lt"/>
              </a:rPr>
            </a:br>
            <a:r>
              <a:rPr lang="uk-UA" sz="2800" b="1" dirty="0" smtClean="0">
                <a:solidFill>
                  <a:schemeClr val="tx1"/>
                </a:solidFill>
                <a:latin typeface="+mn-lt"/>
              </a:rPr>
              <a:t>Показання</a:t>
            </a:r>
            <a:endParaRPr lang="uk-UA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4" y="1890546"/>
            <a:ext cx="5767821" cy="4593380"/>
          </a:xfrm>
        </p:spPr>
      </p:pic>
    </p:spTree>
    <p:extLst>
      <p:ext uri="{BB962C8B-B14F-4D97-AF65-F5344CB8AC3E}">
        <p14:creationId xmlns:p14="http://schemas.microsoft.com/office/powerpoint/2010/main" val="1773822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3" y="1371599"/>
            <a:ext cx="10458281" cy="5342165"/>
          </a:xfrm>
        </p:spPr>
      </p:pic>
      <p:sp>
        <p:nvSpPr>
          <p:cNvPr id="7" name="Прямоугольник 6"/>
          <p:cNvSpPr/>
          <p:nvPr/>
        </p:nvSpPr>
        <p:spPr>
          <a:xfrm>
            <a:off x="831272" y="609600"/>
            <a:ext cx="104082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INTERMACS 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(</a:t>
            </a:r>
            <a:r>
              <a:rPr lang="uk-UA" sz="2000" b="1" dirty="0" err="1">
                <a:solidFill>
                  <a:schemeClr val="bg1"/>
                </a:solidFill>
              </a:rPr>
              <a:t>Interagency</a:t>
            </a:r>
            <a:r>
              <a:rPr lang="uk-UA" sz="2000" b="1" dirty="0">
                <a:solidFill>
                  <a:schemeClr val="bg1"/>
                </a:solidFill>
              </a:rPr>
              <a:t> </a:t>
            </a:r>
            <a:r>
              <a:rPr lang="uk-UA" sz="2000" b="1" dirty="0" err="1">
                <a:solidFill>
                  <a:schemeClr val="bg1"/>
                </a:solidFill>
              </a:rPr>
              <a:t>Registry</a:t>
            </a:r>
            <a:r>
              <a:rPr lang="uk-UA" sz="2000" b="1" dirty="0">
                <a:solidFill>
                  <a:schemeClr val="bg1"/>
                </a:solidFill>
              </a:rPr>
              <a:t> </a:t>
            </a:r>
            <a:r>
              <a:rPr lang="uk-UA" sz="2000" b="1" dirty="0" err="1">
                <a:solidFill>
                  <a:schemeClr val="bg1"/>
                </a:solidFill>
              </a:rPr>
              <a:t>for</a:t>
            </a:r>
            <a:r>
              <a:rPr lang="uk-UA" sz="2000" b="1" dirty="0">
                <a:solidFill>
                  <a:schemeClr val="bg1"/>
                </a:solidFill>
              </a:rPr>
              <a:t> </a:t>
            </a:r>
            <a:r>
              <a:rPr lang="uk-UA" sz="2000" b="1" dirty="0" err="1">
                <a:solidFill>
                  <a:schemeClr val="bg1"/>
                </a:solidFill>
              </a:rPr>
              <a:t>Mechanically</a:t>
            </a:r>
            <a:r>
              <a:rPr lang="uk-UA" sz="2000" b="1" dirty="0">
                <a:solidFill>
                  <a:schemeClr val="bg1"/>
                </a:solidFill>
              </a:rPr>
              <a:t> </a:t>
            </a:r>
            <a:r>
              <a:rPr lang="uk-UA" sz="2000" b="1" dirty="0" err="1">
                <a:solidFill>
                  <a:schemeClr val="bg1"/>
                </a:solidFill>
              </a:rPr>
              <a:t>Assisted</a:t>
            </a:r>
            <a:r>
              <a:rPr lang="uk-UA" sz="2000" b="1" dirty="0">
                <a:solidFill>
                  <a:schemeClr val="bg1"/>
                </a:solidFill>
              </a:rPr>
              <a:t> </a:t>
            </a:r>
            <a:r>
              <a:rPr lang="uk-UA" sz="2000" b="1" dirty="0" err="1">
                <a:solidFill>
                  <a:schemeClr val="bg1"/>
                </a:solidFill>
              </a:rPr>
              <a:t>Circulatory</a:t>
            </a:r>
            <a:r>
              <a:rPr lang="uk-UA" sz="2000" b="1" dirty="0">
                <a:solidFill>
                  <a:schemeClr val="bg1"/>
                </a:solidFill>
              </a:rPr>
              <a:t> </a:t>
            </a:r>
            <a:r>
              <a:rPr lang="uk-UA" sz="2000" b="1" dirty="0" err="1">
                <a:solidFill>
                  <a:schemeClr val="bg1"/>
                </a:solidFill>
              </a:rPr>
              <a:t>Support</a:t>
            </a:r>
            <a:r>
              <a:rPr lang="uk-UA" sz="2000" b="1" dirty="0" smtClean="0">
                <a:solidFill>
                  <a:schemeClr val="bg1"/>
                </a:solidFill>
              </a:rPr>
              <a:t>)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96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Mechanical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circulatory support devices</a:t>
            </a:r>
            <a:endParaRPr lang="uk-UA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endParaRPr lang="ru-RU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uk-UA" dirty="0" err="1" smtClean="0"/>
              <a:t>Внутрішньоаортальний</a:t>
            </a:r>
            <a:r>
              <a:rPr lang="uk-UA" dirty="0" smtClean="0"/>
              <a:t> балонний </a:t>
            </a:r>
            <a:r>
              <a:rPr lang="uk-UA" dirty="0" err="1" smtClean="0"/>
              <a:t>контрапульсатор</a:t>
            </a:r>
            <a:r>
              <a:rPr lang="en-US" dirty="0" smtClean="0"/>
              <a:t>(IABP)</a:t>
            </a:r>
            <a:endParaRPr lang="ru-RU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err="1" smtClean="0"/>
              <a:t>Екстракорпоральна</a:t>
            </a:r>
            <a:r>
              <a:rPr lang="ru-RU" dirty="0" smtClean="0"/>
              <a:t> </a:t>
            </a:r>
            <a:r>
              <a:rPr lang="ru-RU" dirty="0" err="1" smtClean="0"/>
              <a:t>мембранна</a:t>
            </a:r>
            <a:r>
              <a:rPr lang="ru-RU" dirty="0" smtClean="0"/>
              <a:t> </a:t>
            </a:r>
            <a:r>
              <a:rPr lang="ru-RU" dirty="0" err="1" smtClean="0"/>
              <a:t>оксигенація</a:t>
            </a:r>
            <a:r>
              <a:rPr lang="ru-RU" dirty="0" smtClean="0"/>
              <a:t>(</a:t>
            </a:r>
            <a:r>
              <a:rPr lang="en-US" dirty="0" smtClean="0"/>
              <a:t>ECMO)</a:t>
            </a:r>
            <a:endParaRPr lang="ru-RU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Ventricular Assist </a:t>
            </a:r>
            <a:r>
              <a:rPr lang="en-US" dirty="0" smtClean="0"/>
              <a:t>Device</a:t>
            </a:r>
            <a:r>
              <a:rPr lang="en-US" dirty="0"/>
              <a:t>s</a:t>
            </a:r>
            <a:r>
              <a:rPr lang="en-US" dirty="0" smtClean="0"/>
              <a:t> </a:t>
            </a:r>
            <a:r>
              <a:rPr lang="en-US" dirty="0"/>
              <a:t>(VAD</a:t>
            </a:r>
            <a:r>
              <a:rPr lang="en-US" dirty="0" smtClean="0"/>
              <a:t>)</a:t>
            </a:r>
            <a:endParaRPr lang="uk-UA" dirty="0" smtClean="0"/>
          </a:p>
        </p:txBody>
      </p:sp>
      <p:pic>
        <p:nvPicPr>
          <p:cNvPr id="4" name="Изображение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92" y="5688988"/>
            <a:ext cx="3678454" cy="9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952625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uk-UA" b="1" dirty="0" smtClean="0">
                <a:solidFill>
                  <a:schemeClr val="tx1"/>
                </a:solidFill>
                <a:latin typeface="+mn-lt"/>
              </a:rPr>
              <a:t>ВАБК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7563" y="1214438"/>
            <a:ext cx="3071812" cy="3071812"/>
          </a:xfrm>
          <a:noFill/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500188"/>
            <a:ext cx="364331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4357689"/>
            <a:ext cx="34290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0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734675" cy="147320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Прогноз хворих ІМ визначається, головним чином, наявністю чи відсутністю ускладнень, які розвиваються як на ранніх, так і на пізніх етапах протікання захворювання.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783" y="2494998"/>
            <a:ext cx="6719454" cy="4084060"/>
          </a:xfrm>
          <a:prstGeom prst="rect">
            <a:avLst/>
          </a:prstGeom>
        </p:spPr>
      </p:pic>
      <p:pic>
        <p:nvPicPr>
          <p:cNvPr id="6" name="Изображение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92" y="5688988"/>
            <a:ext cx="3678454" cy="9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84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26" name="Group 2"/>
          <p:cNvGrpSpPr>
            <a:grpSpLocks/>
          </p:cNvGrpSpPr>
          <p:nvPr/>
        </p:nvGrpSpPr>
        <p:grpSpPr bwMode="auto">
          <a:xfrm>
            <a:off x="1369526" y="2919793"/>
            <a:ext cx="4318000" cy="3598862"/>
            <a:chOff x="1435" y="1332"/>
            <a:chExt cx="3125" cy="2700"/>
          </a:xfrm>
        </p:grpSpPr>
        <p:sp>
          <p:nvSpPr>
            <p:cNvPr id="308233" name="Rectangle 3"/>
            <p:cNvSpPr>
              <a:spLocks noChangeArrowheads="1"/>
            </p:cNvSpPr>
            <p:nvPr/>
          </p:nvSpPr>
          <p:spPr bwMode="auto">
            <a:xfrm>
              <a:off x="1564" y="1395"/>
              <a:ext cx="2996" cy="2637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uk-UA" altLang="uk-UA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823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" y="1332"/>
              <a:ext cx="3082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227" name="Group 5"/>
          <p:cNvGrpSpPr>
            <a:grpSpLocks/>
          </p:cNvGrpSpPr>
          <p:nvPr/>
        </p:nvGrpSpPr>
        <p:grpSpPr bwMode="auto">
          <a:xfrm>
            <a:off x="6334527" y="3003766"/>
            <a:ext cx="4318000" cy="3598862"/>
            <a:chOff x="1136" y="1330"/>
            <a:chExt cx="3171" cy="2781"/>
          </a:xfrm>
        </p:grpSpPr>
        <p:sp>
          <p:nvSpPr>
            <p:cNvPr id="308231" name="Rectangle 6"/>
            <p:cNvSpPr>
              <a:spLocks noChangeArrowheads="1"/>
            </p:cNvSpPr>
            <p:nvPr/>
          </p:nvSpPr>
          <p:spPr bwMode="auto">
            <a:xfrm>
              <a:off x="1352" y="1583"/>
              <a:ext cx="2955" cy="2528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uk-UA" altLang="uk-UA" sz="2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823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" y="1330"/>
              <a:ext cx="3138" cy="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228" name="Text Box 8"/>
          <p:cNvSpPr txBox="1">
            <a:spLocks noChangeArrowheads="1"/>
          </p:cNvSpPr>
          <p:nvPr/>
        </p:nvSpPr>
        <p:spPr bwMode="auto">
          <a:xfrm>
            <a:off x="1369526" y="59440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uk-UA" sz="4400" b="1" dirty="0" err="1" smtClean="0">
                <a:solidFill>
                  <a:schemeClr val="bg1"/>
                </a:solidFill>
                <a:latin typeface="+mn-lt"/>
              </a:rPr>
              <a:t>Механізм</a:t>
            </a:r>
            <a:r>
              <a:rPr lang="ru-RU" altLang="uk-UA" sz="4400" b="1" dirty="0" smtClean="0">
                <a:solidFill>
                  <a:schemeClr val="bg1"/>
                </a:solidFill>
                <a:latin typeface="+mn-lt"/>
              </a:rPr>
              <a:t> ВАБК</a:t>
            </a:r>
            <a:endParaRPr lang="ru-RU" altLang="uk-UA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8229" name="Text Box 6"/>
          <p:cNvSpPr txBox="1">
            <a:spLocks noChangeArrowheads="1"/>
          </p:cNvSpPr>
          <p:nvPr/>
        </p:nvSpPr>
        <p:spPr bwMode="auto">
          <a:xfrm>
            <a:off x="6051063" y="2130781"/>
            <a:ext cx="4572000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uk-UA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Здування</a:t>
            </a:r>
            <a:r>
              <a:rPr lang="ru-RU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uk-UA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балону</a:t>
            </a:r>
            <a:r>
              <a:rPr lang="ru-RU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uk-UA" sz="2400" dirty="0">
                <a:solidFill>
                  <a:srgbClr val="00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в систолу 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– </a:t>
            </a:r>
            <a:endParaRPr lang="ru-RU" altLang="uk-UA" sz="2400" dirty="0">
              <a:solidFill>
                <a:srgbClr val="000066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¯"/>
            </a:pPr>
            <a:r>
              <a:rPr lang="ru-RU" altLang="uk-UA" sz="2400" b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периферичного</a:t>
            </a:r>
            <a:r>
              <a:rPr lang="ru-RU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опору</a:t>
            </a:r>
            <a:endParaRPr lang="en-US" altLang="uk-UA" sz="2400" dirty="0">
              <a:solidFill>
                <a:srgbClr val="000066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08230" name="Rectangle 10"/>
          <p:cNvSpPr>
            <a:spLocks noChangeArrowheads="1"/>
          </p:cNvSpPr>
          <p:nvPr/>
        </p:nvSpPr>
        <p:spPr bwMode="auto">
          <a:xfrm>
            <a:off x="663109" y="2130782"/>
            <a:ext cx="56419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uk-UA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Роздування</a:t>
            </a:r>
            <a:r>
              <a:rPr lang="ru-RU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uk-UA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балону</a:t>
            </a:r>
            <a:r>
              <a:rPr lang="ru-RU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ru-RU" altLang="uk-UA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в </a:t>
            </a:r>
            <a:r>
              <a:rPr lang="ru-RU" altLang="uk-UA" sz="2400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діастолу</a:t>
            </a:r>
            <a:r>
              <a:rPr lang="ru-RU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– </a:t>
            </a:r>
            <a:endParaRPr lang="ru-RU" altLang="uk-UA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­"/>
            </a:pPr>
            <a:r>
              <a:rPr lang="ru-RU" altLang="uk-UA" sz="2400" b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діастоли</a:t>
            </a:r>
            <a:r>
              <a:rPr lang="ru-RU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і </a:t>
            </a:r>
            <a:r>
              <a:rPr lang="ru-RU" altLang="uk-UA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коронарного </a:t>
            </a:r>
            <a:r>
              <a:rPr lang="ru-RU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кровотоку</a:t>
            </a:r>
            <a:endParaRPr lang="ru-RU" altLang="uk-UA" sz="2400" dirty="0">
              <a:solidFill>
                <a:srgbClr val="000066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59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>
          <a:xfrm>
            <a:off x="1046161" y="600075"/>
            <a:ext cx="9919563" cy="1287463"/>
          </a:xfrm>
        </p:spPr>
        <p:txBody>
          <a:bodyPr/>
          <a:lstStyle/>
          <a:p>
            <a:pPr algn="ctr" eaLnBrk="1" hangingPunct="1"/>
            <a:r>
              <a:rPr lang="ru-RU" altLang="uk-UA" sz="5600" b="1" dirty="0" err="1" smtClean="0">
                <a:solidFill>
                  <a:schemeClr val="bg1"/>
                </a:solidFill>
                <a:latin typeface="+mn-lt"/>
                <a:ea typeface="Microsoft JhengHei UI" panose="020B0604030504040204" pitchFamily="34" charset="-120"/>
              </a:rPr>
              <a:t>Покази</a:t>
            </a:r>
            <a:r>
              <a:rPr lang="ru-RU" altLang="uk-UA" sz="5600" b="1" dirty="0" smtClean="0">
                <a:solidFill>
                  <a:schemeClr val="bg1"/>
                </a:solidFill>
                <a:latin typeface="+mn-lt"/>
                <a:ea typeface="Microsoft JhengHei UI" panose="020B0604030504040204" pitchFamily="34" charset="-120"/>
              </a:rPr>
              <a:t> </a:t>
            </a:r>
            <a:r>
              <a:rPr lang="ru-RU" altLang="uk-UA" sz="5600" b="1" dirty="0">
                <a:solidFill>
                  <a:schemeClr val="bg1"/>
                </a:solidFill>
                <a:latin typeface="+mn-lt"/>
                <a:ea typeface="Microsoft JhengHei UI" panose="020B0604030504040204" pitchFamily="34" charset="-120"/>
              </a:rPr>
              <a:t>до ВАБК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81199" y="2419349"/>
            <a:ext cx="9305925" cy="41052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uk-UA" sz="2800" dirty="0" err="1"/>
              <a:t>Кардіогенний</a:t>
            </a:r>
            <a:r>
              <a:rPr lang="ru-RU" altLang="uk-UA" sz="2800" dirty="0"/>
              <a:t> шок</a:t>
            </a:r>
          </a:p>
          <a:p>
            <a:pPr eaLnBrk="1" hangingPunct="1">
              <a:lnSpc>
                <a:spcPct val="90000"/>
              </a:lnSpc>
            </a:pPr>
            <a:r>
              <a:rPr lang="ru-RU" altLang="uk-UA" sz="2800" dirty="0" smtClean="0"/>
              <a:t>Рефрактерна </a:t>
            </a:r>
            <a:r>
              <a:rPr lang="ru-RU" altLang="uk-UA" sz="2800" dirty="0" err="1"/>
              <a:t>лівошлуночкова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недостатність</a:t>
            </a:r>
            <a:endParaRPr lang="ru-RU" altLang="uk-UA" sz="2800" dirty="0"/>
          </a:p>
          <a:p>
            <a:pPr eaLnBrk="1" hangingPunct="1">
              <a:lnSpc>
                <a:spcPct val="90000"/>
              </a:lnSpc>
            </a:pPr>
            <a:r>
              <a:rPr lang="ru-RU" altLang="uk-UA" sz="2800" dirty="0" err="1"/>
              <a:t>Нестабільна</a:t>
            </a:r>
            <a:r>
              <a:rPr lang="ru-RU" altLang="uk-UA" sz="2800" dirty="0"/>
              <a:t> </a:t>
            </a:r>
            <a:r>
              <a:rPr lang="ru-RU" altLang="uk-UA" sz="2800" dirty="0" err="1"/>
              <a:t>стенокардія</a:t>
            </a:r>
            <a:r>
              <a:rPr lang="ru-RU" altLang="uk-UA" sz="2800" dirty="0"/>
              <a:t>, рефрактерна до </a:t>
            </a:r>
            <a:r>
              <a:rPr lang="ru-RU" altLang="uk-UA" sz="2800" dirty="0" err="1"/>
              <a:t>медикаментозної</a:t>
            </a:r>
            <a:r>
              <a:rPr lang="ru-RU" altLang="uk-UA" sz="2800" dirty="0"/>
              <a:t> </a:t>
            </a:r>
            <a:r>
              <a:rPr lang="ru-RU" altLang="uk-UA" sz="2800" dirty="0" err="1"/>
              <a:t>терапії</a:t>
            </a:r>
            <a:endParaRPr lang="ru-RU" altLang="uk-UA" sz="2800" dirty="0"/>
          </a:p>
          <a:p>
            <a:pPr eaLnBrk="1" hangingPunct="1">
              <a:lnSpc>
                <a:spcPct val="90000"/>
              </a:lnSpc>
            </a:pPr>
            <a:r>
              <a:rPr lang="ru-RU" altLang="uk-UA" sz="2800" dirty="0" err="1"/>
              <a:t>Шлуночкові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аритмії</a:t>
            </a:r>
            <a:r>
              <a:rPr lang="ru-RU" altLang="uk-UA" sz="2800" dirty="0"/>
              <a:t>, </a:t>
            </a:r>
            <a:r>
              <a:rPr lang="ru-RU" altLang="uk-UA" sz="2800" dirty="0" err="1"/>
              <a:t>викликані</a:t>
            </a:r>
            <a:r>
              <a:rPr lang="ru-RU" altLang="uk-UA" sz="2800" dirty="0"/>
              <a:t> </a:t>
            </a:r>
            <a:r>
              <a:rPr lang="ru-RU" altLang="uk-UA" sz="2800" dirty="0" err="1"/>
              <a:t>ішемією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міокарда</a:t>
            </a:r>
            <a:endParaRPr lang="ru-RU" altLang="uk-UA" sz="2800" dirty="0"/>
          </a:p>
          <a:p>
            <a:pPr eaLnBrk="1" hangingPunct="1">
              <a:lnSpc>
                <a:spcPct val="90000"/>
              </a:lnSpc>
            </a:pPr>
            <a:r>
              <a:rPr lang="ru-RU" altLang="uk-UA" sz="2800" dirty="0"/>
              <a:t>«</a:t>
            </a:r>
            <a:r>
              <a:rPr lang="ru-RU" altLang="uk-UA" sz="2800" dirty="0" err="1"/>
              <a:t>Механічні</a:t>
            </a:r>
            <a:r>
              <a:rPr lang="ru-RU" altLang="uk-UA" sz="2800" dirty="0"/>
              <a:t>» </a:t>
            </a:r>
            <a:r>
              <a:rPr lang="ru-RU" altLang="uk-UA" sz="2800" dirty="0" err="1"/>
              <a:t>ускладнення</a:t>
            </a:r>
            <a:r>
              <a:rPr lang="ru-RU" altLang="uk-UA" sz="2800" dirty="0"/>
              <a:t> </a:t>
            </a:r>
            <a:r>
              <a:rPr lang="ru-RU" altLang="uk-UA" sz="2800" dirty="0" err="1"/>
              <a:t>інфаркту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міокарда</a:t>
            </a:r>
            <a:endParaRPr lang="ru-RU" altLang="uk-UA" sz="2800" dirty="0"/>
          </a:p>
          <a:p>
            <a:pPr eaLnBrk="1" hangingPunct="1">
              <a:lnSpc>
                <a:spcPct val="90000"/>
              </a:lnSpc>
            </a:pPr>
            <a:r>
              <a:rPr lang="ru-RU" altLang="uk-UA" sz="2800" dirty="0" err="1"/>
              <a:t>Гостра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недостатність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мітрального</a:t>
            </a:r>
            <a:r>
              <a:rPr lang="ru-RU" altLang="uk-UA" sz="2800" dirty="0"/>
              <a:t> клапана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uk-UA" sz="2800" dirty="0" err="1"/>
              <a:t>Підтримка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під</a:t>
            </a:r>
            <a:r>
              <a:rPr lang="ru-RU" altLang="uk-UA" sz="2800" dirty="0"/>
              <a:t> час </a:t>
            </a:r>
            <a:r>
              <a:rPr lang="ru-RU" altLang="uk-UA" sz="2800" dirty="0" err="1"/>
              <a:t>перкутанної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коронарної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ангіопластики</a:t>
            </a:r>
            <a:endParaRPr lang="ru-RU" altLang="uk-UA" sz="2800" dirty="0"/>
          </a:p>
          <a:p>
            <a:pPr eaLnBrk="1" hangingPunct="1">
              <a:lnSpc>
                <a:spcPct val="90000"/>
              </a:lnSpc>
            </a:pPr>
            <a:r>
              <a:rPr lang="ru-RU" altLang="uk-UA" sz="2800" dirty="0" err="1"/>
              <a:t>Після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використання</a:t>
            </a:r>
            <a:r>
              <a:rPr lang="ru-RU" altLang="uk-UA" sz="2800" dirty="0"/>
              <a:t> </a:t>
            </a:r>
            <a:r>
              <a:rPr lang="ru-RU" altLang="uk-UA" sz="2800" dirty="0" err="1"/>
              <a:t>апарату</a:t>
            </a:r>
            <a:r>
              <a:rPr lang="ru-RU" altLang="uk-UA" sz="2800" dirty="0"/>
              <a:t> штучного </a:t>
            </a:r>
            <a:r>
              <a:rPr lang="ru-RU" altLang="uk-UA" sz="2800" dirty="0" err="1"/>
              <a:t>кровообігу</a:t>
            </a:r>
            <a:endParaRPr lang="ru-RU" altLang="uk-UA" sz="2800" dirty="0"/>
          </a:p>
        </p:txBody>
      </p:sp>
      <p:sp>
        <p:nvSpPr>
          <p:cNvPr id="4915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uk-U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9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312" y="-156753"/>
            <a:ext cx="10018712" cy="1985554"/>
          </a:xfrm>
        </p:spPr>
        <p:txBody>
          <a:bodyPr/>
          <a:lstStyle/>
          <a:p>
            <a:pPr algn="ctr" eaLnBrk="1" hangingPunct="1"/>
            <a:r>
              <a:rPr lang="ru-RU" altLang="uk-UA" sz="5600" b="1" dirty="0" err="1" smtClean="0">
                <a:solidFill>
                  <a:schemeClr val="bg1"/>
                </a:solidFill>
                <a:latin typeface="+mn-lt"/>
              </a:rPr>
              <a:t>Протипокази</a:t>
            </a:r>
            <a:r>
              <a:rPr lang="ru-RU" altLang="uk-UA" sz="5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uk-UA" sz="5600" b="1" dirty="0">
                <a:solidFill>
                  <a:schemeClr val="bg1"/>
                </a:solidFill>
                <a:latin typeface="+mn-lt"/>
              </a:rPr>
              <a:t>до ВАБК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49" y="2609849"/>
            <a:ext cx="9220201" cy="351631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uk-UA" sz="3600" dirty="0" err="1"/>
              <a:t>Недостатність</a:t>
            </a:r>
            <a:r>
              <a:rPr lang="ru-RU" altLang="uk-UA" sz="3600" dirty="0"/>
              <a:t> аортального </a:t>
            </a:r>
            <a:r>
              <a:rPr lang="ru-RU" altLang="uk-UA" sz="3600" dirty="0" smtClean="0"/>
              <a:t>клапана(</a:t>
            </a:r>
            <a:r>
              <a:rPr lang="ru-RU" altLang="uk-UA" sz="3600" dirty="0" err="1" smtClean="0"/>
              <a:t>роздування</a:t>
            </a:r>
            <a:r>
              <a:rPr lang="ru-RU" altLang="uk-UA" sz="3600" dirty="0" smtClean="0"/>
              <a:t> </a:t>
            </a:r>
            <a:r>
              <a:rPr lang="ru-RU" altLang="uk-UA" sz="3600" dirty="0" err="1" smtClean="0"/>
              <a:t>балону</a:t>
            </a:r>
            <a:r>
              <a:rPr lang="ru-RU" altLang="uk-UA" sz="3600" dirty="0" smtClean="0"/>
              <a:t> в </a:t>
            </a:r>
            <a:r>
              <a:rPr lang="ru-RU" altLang="uk-UA" sz="3600" dirty="0" err="1" smtClean="0"/>
              <a:t>діастолу</a:t>
            </a:r>
            <a:r>
              <a:rPr lang="ru-RU" altLang="uk-UA" sz="3600" dirty="0" smtClean="0"/>
              <a:t> </a:t>
            </a:r>
            <a:r>
              <a:rPr lang="ru-RU" altLang="uk-UA" sz="3600" dirty="0" err="1" smtClean="0"/>
              <a:t>погіршить</a:t>
            </a:r>
            <a:r>
              <a:rPr lang="ru-RU" altLang="uk-UA" sz="3600" dirty="0" smtClean="0"/>
              <a:t> </a:t>
            </a:r>
            <a:r>
              <a:rPr lang="ru-RU" altLang="uk-UA" sz="3600" dirty="0" err="1" smtClean="0"/>
              <a:t>регургітацію</a:t>
            </a:r>
            <a:r>
              <a:rPr lang="ru-RU" altLang="uk-UA" sz="3600" dirty="0" smtClean="0"/>
              <a:t>)</a:t>
            </a:r>
            <a:endParaRPr lang="ru-RU" altLang="uk-UA" sz="3600" dirty="0"/>
          </a:p>
          <a:p>
            <a:pPr eaLnBrk="1" hangingPunct="1">
              <a:lnSpc>
                <a:spcPct val="90000"/>
              </a:lnSpc>
            </a:pPr>
            <a:r>
              <a:rPr lang="ru-RU" altLang="uk-UA" sz="3600" dirty="0"/>
              <a:t>Аневризма </a:t>
            </a:r>
            <a:r>
              <a:rPr lang="ru-RU" altLang="uk-UA" sz="3600" dirty="0" err="1"/>
              <a:t>аорти</a:t>
            </a:r>
            <a:endParaRPr lang="ru-RU" altLang="uk-UA" sz="3600" dirty="0"/>
          </a:p>
          <a:p>
            <a:pPr eaLnBrk="1" hangingPunct="1">
              <a:lnSpc>
                <a:spcPct val="90000"/>
              </a:lnSpc>
            </a:pPr>
            <a:r>
              <a:rPr lang="ru-RU" altLang="uk-UA" sz="3600" dirty="0" err="1"/>
              <a:t>Незворотні</a:t>
            </a:r>
            <a:r>
              <a:rPr lang="ru-RU" altLang="uk-UA" sz="3600" dirty="0"/>
              <a:t> </a:t>
            </a:r>
            <a:r>
              <a:rPr lang="ru-RU" altLang="uk-UA" sz="3600" dirty="0" err="1"/>
              <a:t>ураження</a:t>
            </a:r>
            <a:r>
              <a:rPr lang="ru-RU" altLang="uk-UA" sz="3600" dirty="0"/>
              <a:t> </a:t>
            </a:r>
            <a:r>
              <a:rPr lang="ru-RU" altLang="uk-UA" sz="3600" dirty="0" err="1"/>
              <a:t>мозку</a:t>
            </a:r>
            <a:endParaRPr lang="ru-RU" altLang="uk-UA" sz="3600" dirty="0"/>
          </a:p>
          <a:p>
            <a:pPr eaLnBrk="1" hangingPunct="1">
              <a:lnSpc>
                <a:spcPct val="90000"/>
              </a:lnSpc>
            </a:pPr>
            <a:r>
              <a:rPr lang="ru-RU" altLang="uk-UA" sz="3600" dirty="0" err="1"/>
              <a:t>Термінальна</a:t>
            </a:r>
            <a:r>
              <a:rPr lang="ru-RU" altLang="uk-UA" sz="3600" dirty="0"/>
              <a:t> </a:t>
            </a:r>
            <a:r>
              <a:rPr lang="ru-RU" altLang="uk-UA" sz="3600" dirty="0" err="1"/>
              <a:t>стадія</a:t>
            </a:r>
            <a:r>
              <a:rPr lang="ru-RU" altLang="uk-UA" sz="3600" dirty="0"/>
              <a:t> </a:t>
            </a:r>
            <a:r>
              <a:rPr lang="ru-RU" altLang="uk-UA" sz="3600" dirty="0" err="1"/>
              <a:t>хронічного</a:t>
            </a:r>
            <a:r>
              <a:rPr lang="ru-RU" altLang="uk-UA" sz="3600" dirty="0"/>
              <a:t> </a:t>
            </a:r>
            <a:r>
              <a:rPr lang="ru-RU" altLang="uk-UA" sz="3600" dirty="0" err="1"/>
              <a:t>захворювання</a:t>
            </a:r>
            <a:r>
              <a:rPr lang="ru-RU" altLang="uk-UA" sz="3600" dirty="0"/>
              <a:t> </a:t>
            </a:r>
            <a:r>
              <a:rPr lang="ru-RU" altLang="uk-UA" sz="3600" dirty="0" err="1"/>
              <a:t>серця</a:t>
            </a:r>
            <a:endParaRPr lang="ru-RU" altLang="uk-UA" sz="3600" dirty="0"/>
          </a:p>
          <a:p>
            <a:pPr eaLnBrk="1" hangingPunct="1">
              <a:lnSpc>
                <a:spcPct val="90000"/>
              </a:lnSpc>
            </a:pPr>
            <a:r>
              <a:rPr lang="ru-RU" altLang="uk-UA" sz="3600" dirty="0" err="1"/>
              <a:t>Важкі</a:t>
            </a:r>
            <a:r>
              <a:rPr lang="ru-RU" altLang="uk-UA" sz="3600" dirty="0"/>
              <a:t> </a:t>
            </a:r>
            <a:r>
              <a:rPr lang="ru-RU" altLang="uk-UA" sz="3600" dirty="0" err="1"/>
              <a:t>захворювання</a:t>
            </a:r>
            <a:r>
              <a:rPr lang="ru-RU" altLang="uk-UA" sz="3600" dirty="0"/>
              <a:t> </a:t>
            </a:r>
            <a:r>
              <a:rPr lang="ru-RU" altLang="uk-UA" sz="3600" dirty="0" err="1"/>
              <a:t>периферичних</a:t>
            </a:r>
            <a:r>
              <a:rPr lang="ru-RU" altLang="uk-UA" sz="3600" dirty="0"/>
              <a:t> </a:t>
            </a:r>
            <a:r>
              <a:rPr lang="ru-RU" altLang="uk-UA" sz="3600" dirty="0" err="1"/>
              <a:t>судин</a:t>
            </a:r>
            <a:endParaRPr lang="ru-RU" altLang="uk-UA" sz="3600" dirty="0"/>
          </a:p>
        </p:txBody>
      </p:sp>
      <p:sp>
        <p:nvSpPr>
          <p:cNvPr id="5018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uk-U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8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6181" y="1496291"/>
            <a:ext cx="102185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ru-RU" sz="2800" dirty="0" err="1"/>
              <a:t>Внутрішньоаортальний</a:t>
            </a:r>
            <a:r>
              <a:rPr lang="ru-RU" sz="2800" dirty="0"/>
              <a:t> </a:t>
            </a:r>
            <a:r>
              <a:rPr lang="ru-RU" sz="2800" dirty="0" err="1"/>
              <a:t>балонний</a:t>
            </a:r>
            <a:r>
              <a:rPr lang="ru-RU" sz="2800" dirty="0"/>
              <a:t> </a:t>
            </a:r>
            <a:r>
              <a:rPr lang="ru-RU" sz="2800" dirty="0" err="1"/>
              <a:t>контрпульсатор</a:t>
            </a:r>
            <a:r>
              <a:rPr lang="ru-RU" sz="2800" dirty="0"/>
              <a:t> </a:t>
            </a:r>
            <a:r>
              <a:rPr lang="ru-RU" sz="2800" dirty="0" err="1"/>
              <a:t>перекривае</a:t>
            </a:r>
            <a:r>
              <a:rPr lang="ru-RU" sz="2800" dirty="0"/>
              <a:t> в </a:t>
            </a:r>
            <a:r>
              <a:rPr lang="ru-RU" sz="2800" dirty="0" err="1" smtClean="0"/>
              <a:t>діастолу</a:t>
            </a:r>
            <a:r>
              <a:rPr lang="ru-RU" sz="2800" dirty="0" smtClean="0"/>
              <a:t> </a:t>
            </a:r>
            <a:r>
              <a:rPr lang="ru-RU" sz="2800" dirty="0" err="1" smtClean="0"/>
              <a:t>вхід</a:t>
            </a:r>
            <a:r>
              <a:rPr lang="ru-RU" sz="2800" dirty="0" smtClean="0"/>
              <a:t> </a:t>
            </a:r>
            <a:r>
              <a:rPr lang="ru-RU" sz="2800" dirty="0"/>
              <a:t>в </a:t>
            </a:r>
            <a:r>
              <a:rPr lang="ru-RU" sz="2800" dirty="0" err="1"/>
              <a:t>ниркові</a:t>
            </a:r>
            <a:r>
              <a:rPr lang="ru-RU" sz="2800" dirty="0"/>
              <a:t> </a:t>
            </a:r>
            <a:r>
              <a:rPr lang="ru-RU" sz="2800" dirty="0" err="1" smtClean="0"/>
              <a:t>артерії,викликає</a:t>
            </a:r>
            <a:r>
              <a:rPr lang="ru-RU" sz="2800" dirty="0" smtClean="0"/>
              <a:t> </a:t>
            </a:r>
            <a:r>
              <a:rPr lang="ru-RU" sz="2800" dirty="0" err="1"/>
              <a:t>ішемію</a:t>
            </a:r>
            <a:r>
              <a:rPr lang="ru-RU" sz="2800" dirty="0"/>
              <a:t> </a:t>
            </a:r>
            <a:r>
              <a:rPr lang="ru-RU" sz="2800" dirty="0" err="1"/>
              <a:t>нирки</a:t>
            </a:r>
            <a:r>
              <a:rPr lang="ru-RU" sz="2800" dirty="0"/>
              <a:t>, </a:t>
            </a:r>
            <a:r>
              <a:rPr lang="ru-RU" sz="2800" dirty="0" err="1" smtClean="0"/>
              <a:t>збільшується</a:t>
            </a:r>
            <a:r>
              <a:rPr lang="ru-RU" sz="2800" dirty="0" smtClean="0"/>
              <a:t> </a:t>
            </a:r>
            <a:r>
              <a:rPr lang="ru-RU" sz="2800" dirty="0" err="1"/>
              <a:t>рівень</a:t>
            </a:r>
            <a:r>
              <a:rPr lang="ru-RU" sz="2800" dirty="0"/>
              <a:t> активного </a:t>
            </a:r>
            <a:r>
              <a:rPr lang="ru-RU" sz="2800" dirty="0" err="1" smtClean="0"/>
              <a:t>реніну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в свою </a:t>
            </a:r>
            <a:r>
              <a:rPr lang="ru-RU" sz="2800" dirty="0" err="1"/>
              <a:t>чергу</a:t>
            </a:r>
            <a:r>
              <a:rPr lang="ru-RU" sz="2800" dirty="0"/>
              <a:t> </a:t>
            </a:r>
            <a:r>
              <a:rPr lang="ru-RU" sz="2800" dirty="0" err="1"/>
              <a:t>прискорює</a:t>
            </a:r>
            <a:r>
              <a:rPr lang="ru-RU" sz="2800" dirty="0"/>
              <a:t> </a:t>
            </a:r>
            <a:r>
              <a:rPr lang="ru-RU" sz="2800" dirty="0" err="1"/>
              <a:t>фільтраційну,концентраційну</a:t>
            </a:r>
            <a:r>
              <a:rPr lang="ru-RU" sz="2800" dirty="0"/>
              <a:t> та </a:t>
            </a:r>
            <a:r>
              <a:rPr lang="ru-RU" sz="2800" dirty="0" err="1"/>
              <a:t>видільну</a:t>
            </a:r>
            <a:endParaRPr lang="ru-RU" sz="2800" dirty="0"/>
          </a:p>
          <a:p>
            <a:pPr lvl="0" defTabSz="457200">
              <a:defRPr/>
            </a:pPr>
            <a:r>
              <a:rPr lang="ru-RU" sz="2800" dirty="0" err="1"/>
              <a:t>функцію</a:t>
            </a:r>
            <a:r>
              <a:rPr lang="ru-RU" sz="2800" dirty="0"/>
              <a:t> (</a:t>
            </a:r>
            <a:r>
              <a:rPr lang="ru-RU" sz="2800" dirty="0" err="1"/>
              <a:t>з</a:t>
            </a:r>
            <a:r>
              <a:rPr lang="ru-RU" altLang="uk-UA" sz="2800" dirty="0" err="1"/>
              <a:t>більшення</a:t>
            </a:r>
            <a:r>
              <a:rPr lang="ru-RU" altLang="uk-UA" sz="2800" dirty="0"/>
              <a:t> </a:t>
            </a:r>
            <a:r>
              <a:rPr lang="ru-RU" altLang="uk-UA" sz="2800" dirty="0" smtClean="0"/>
              <a:t>темпу </a:t>
            </a:r>
            <a:r>
              <a:rPr lang="ru-RU" altLang="uk-UA" sz="2800" dirty="0" err="1" smtClean="0"/>
              <a:t>діурезу</a:t>
            </a:r>
            <a:r>
              <a:rPr lang="uk-UA" altLang="uk-UA" sz="2800" u="sng" dirty="0" smtClean="0"/>
              <a:t>&gt;</a:t>
            </a:r>
            <a:r>
              <a:rPr lang="ru-RU" altLang="uk-UA" sz="2800" dirty="0" smtClean="0"/>
              <a:t> </a:t>
            </a:r>
            <a:r>
              <a:rPr lang="ru-RU" altLang="uk-UA" sz="2800" dirty="0"/>
              <a:t>13 </a:t>
            </a:r>
            <a:r>
              <a:rPr lang="ru-RU" altLang="uk-UA" sz="2800" i="1" dirty="0"/>
              <a:t>мл ∙г)</a:t>
            </a:r>
            <a:endParaRPr lang="ru-RU" altLang="uk-UA" sz="2800" i="1" baseline="30000" dirty="0"/>
          </a:p>
        </p:txBody>
      </p:sp>
      <p:pic>
        <p:nvPicPr>
          <p:cNvPr id="3" name="Изображение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92" y="5688988"/>
            <a:ext cx="3678454" cy="9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08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5935401" y="1628775"/>
            <a:ext cx="26151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uk-UA" sz="1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Прирост диастолы</a:t>
            </a:r>
            <a:endParaRPr lang="en-US" altLang="uk-UA" sz="17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uk-UA" sz="1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 </a:t>
            </a:r>
            <a:r>
              <a:rPr lang="ru-RU" altLang="uk-UA" sz="1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Коронарная перфузия</a:t>
            </a:r>
            <a:endParaRPr lang="en-US" altLang="uk-UA" sz="17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8003" name="Line 4"/>
          <p:cNvSpPr>
            <a:spLocks noChangeShapeType="1"/>
          </p:cNvSpPr>
          <p:nvPr/>
        </p:nvSpPr>
        <p:spPr bwMode="auto">
          <a:xfrm>
            <a:off x="3303588" y="1901825"/>
            <a:ext cx="0" cy="384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8004" name="Line 5"/>
          <p:cNvSpPr>
            <a:spLocks noChangeShapeType="1"/>
          </p:cNvSpPr>
          <p:nvPr/>
        </p:nvSpPr>
        <p:spPr bwMode="auto">
          <a:xfrm>
            <a:off x="3313114" y="1901825"/>
            <a:ext cx="15557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8005" name="Line 6"/>
          <p:cNvSpPr>
            <a:spLocks noChangeShapeType="1"/>
          </p:cNvSpPr>
          <p:nvPr/>
        </p:nvSpPr>
        <p:spPr bwMode="auto">
          <a:xfrm flipV="1">
            <a:off x="3313114" y="2867025"/>
            <a:ext cx="166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8006" name="Line 7"/>
          <p:cNvSpPr>
            <a:spLocks noChangeShapeType="1"/>
          </p:cNvSpPr>
          <p:nvPr/>
        </p:nvSpPr>
        <p:spPr bwMode="auto">
          <a:xfrm>
            <a:off x="3313114" y="3821114"/>
            <a:ext cx="15557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8007" name="Line 8"/>
          <p:cNvSpPr>
            <a:spLocks noChangeShapeType="1"/>
          </p:cNvSpPr>
          <p:nvPr/>
        </p:nvSpPr>
        <p:spPr bwMode="auto">
          <a:xfrm>
            <a:off x="3324226" y="4797425"/>
            <a:ext cx="15557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8008" name="Line 9"/>
          <p:cNvSpPr>
            <a:spLocks noChangeShapeType="1"/>
          </p:cNvSpPr>
          <p:nvPr/>
        </p:nvSpPr>
        <p:spPr bwMode="auto">
          <a:xfrm>
            <a:off x="3313114" y="5749925"/>
            <a:ext cx="155575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8009" name="Freeform 10"/>
          <p:cNvSpPr>
            <a:spLocks/>
          </p:cNvSpPr>
          <p:nvPr/>
        </p:nvSpPr>
        <p:spPr bwMode="auto">
          <a:xfrm>
            <a:off x="3413125" y="2517776"/>
            <a:ext cx="6388100" cy="2798763"/>
          </a:xfrm>
          <a:custGeom>
            <a:avLst/>
            <a:gdLst>
              <a:gd name="T0" fmla="*/ 10932 w 4675"/>
              <a:gd name="T1" fmla="*/ 2243759 h 1886"/>
              <a:gd name="T2" fmla="*/ 144842 w 4675"/>
              <a:gd name="T3" fmla="*/ 2243759 h 1886"/>
              <a:gd name="T4" fmla="*/ 333411 w 4675"/>
              <a:gd name="T5" fmla="*/ 2147301 h 1886"/>
              <a:gd name="T6" fmla="*/ 478253 w 4675"/>
              <a:gd name="T7" fmla="*/ 1881671 h 1886"/>
              <a:gd name="T8" fmla="*/ 655890 w 4675"/>
              <a:gd name="T9" fmla="*/ 1265824 h 1886"/>
              <a:gd name="T10" fmla="*/ 800733 w 4675"/>
              <a:gd name="T11" fmla="*/ 626234 h 1886"/>
              <a:gd name="T12" fmla="*/ 900483 w 4675"/>
              <a:gd name="T13" fmla="*/ 517905 h 1886"/>
              <a:gd name="T14" fmla="*/ 1045325 w 4675"/>
              <a:gd name="T15" fmla="*/ 517905 h 1886"/>
              <a:gd name="T16" fmla="*/ 1210665 w 4675"/>
              <a:gd name="T17" fmla="*/ 915608 h 1886"/>
              <a:gd name="T18" fmla="*/ 1322712 w 4675"/>
              <a:gd name="T19" fmla="*/ 1326667 h 1886"/>
              <a:gd name="T20" fmla="*/ 1377370 w 4675"/>
              <a:gd name="T21" fmla="*/ 1326667 h 1886"/>
              <a:gd name="T22" fmla="*/ 1611031 w 4675"/>
              <a:gd name="T23" fmla="*/ 1844572 h 1886"/>
              <a:gd name="T24" fmla="*/ 1888418 w 4675"/>
              <a:gd name="T25" fmla="*/ 2050843 h 1886"/>
              <a:gd name="T26" fmla="*/ 2133011 w 4675"/>
              <a:gd name="T27" fmla="*/ 1978129 h 1886"/>
              <a:gd name="T28" fmla="*/ 2288784 w 4675"/>
              <a:gd name="T29" fmla="*/ 1773341 h 1886"/>
              <a:gd name="T30" fmla="*/ 2411764 w 4675"/>
              <a:gd name="T31" fmla="*/ 1411253 h 1886"/>
              <a:gd name="T32" fmla="*/ 2500582 w 4675"/>
              <a:gd name="T33" fmla="*/ 759791 h 1886"/>
              <a:gd name="T34" fmla="*/ 2578469 w 4675"/>
              <a:gd name="T35" fmla="*/ 555004 h 1886"/>
              <a:gd name="T36" fmla="*/ 2711014 w 4675"/>
              <a:gd name="T37" fmla="*/ 517905 h 1886"/>
              <a:gd name="T38" fmla="*/ 2922812 w 4675"/>
              <a:gd name="T39" fmla="*/ 759791 h 1886"/>
              <a:gd name="T40" fmla="*/ 3111380 w 4675"/>
              <a:gd name="T41" fmla="*/ 1302924 h 1886"/>
              <a:gd name="T42" fmla="*/ 3644291 w 4675"/>
              <a:gd name="T43" fmla="*/ 59359 h 1886"/>
              <a:gd name="T44" fmla="*/ 3778202 w 4675"/>
              <a:gd name="T45" fmla="*/ 0 h 1886"/>
              <a:gd name="T46" fmla="*/ 3955839 w 4675"/>
              <a:gd name="T47" fmla="*/ 192916 h 1886"/>
              <a:gd name="T48" fmla="*/ 4211363 w 4675"/>
              <a:gd name="T49" fmla="*/ 1639784 h 1886"/>
              <a:gd name="T50" fmla="*/ 4300182 w 4675"/>
              <a:gd name="T51" fmla="*/ 1761470 h 1886"/>
              <a:gd name="T52" fmla="*/ 4432727 w 4675"/>
              <a:gd name="T53" fmla="*/ 2605847 h 1886"/>
              <a:gd name="T54" fmla="*/ 4521545 w 4675"/>
              <a:gd name="T55" fmla="*/ 2761664 h 1886"/>
              <a:gd name="T56" fmla="*/ 4688251 w 4675"/>
              <a:gd name="T57" fmla="*/ 2798763 h 1886"/>
              <a:gd name="T58" fmla="*/ 4822161 w 4675"/>
              <a:gd name="T59" fmla="*/ 2641462 h 1886"/>
              <a:gd name="T60" fmla="*/ 4954706 w 4675"/>
              <a:gd name="T61" fmla="*/ 1531455 h 1886"/>
              <a:gd name="T62" fmla="*/ 5044891 w 4675"/>
              <a:gd name="T63" fmla="*/ 1013550 h 1886"/>
              <a:gd name="T64" fmla="*/ 5155572 w 4675"/>
              <a:gd name="T65" fmla="*/ 856249 h 1886"/>
              <a:gd name="T66" fmla="*/ 5288117 w 4675"/>
              <a:gd name="T67" fmla="*/ 928964 h 1886"/>
              <a:gd name="T68" fmla="*/ 5499915 w 4675"/>
              <a:gd name="T69" fmla="*/ 1507711 h 1886"/>
              <a:gd name="T70" fmla="*/ 5599665 w 4675"/>
              <a:gd name="T71" fmla="*/ 1531455 h 1886"/>
              <a:gd name="T72" fmla="*/ 5766370 w 4675"/>
              <a:gd name="T73" fmla="*/ 1820828 h 1886"/>
              <a:gd name="T74" fmla="*/ 6077918 w 4675"/>
              <a:gd name="T75" fmla="*/ 1954385 h 1886"/>
              <a:gd name="T76" fmla="*/ 6333442 w 4675"/>
              <a:gd name="T77" fmla="*/ 1917286 h 188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675"/>
              <a:gd name="T118" fmla="*/ 0 h 1886"/>
              <a:gd name="T119" fmla="*/ 4675 w 4675"/>
              <a:gd name="T120" fmla="*/ 1886 h 188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675" h="1886">
                <a:moveTo>
                  <a:pt x="0" y="1504"/>
                </a:moveTo>
                <a:lnTo>
                  <a:pt x="8" y="1512"/>
                </a:lnTo>
                <a:lnTo>
                  <a:pt x="49" y="1520"/>
                </a:lnTo>
                <a:lnTo>
                  <a:pt x="106" y="1512"/>
                </a:lnTo>
                <a:lnTo>
                  <a:pt x="179" y="1504"/>
                </a:lnTo>
                <a:lnTo>
                  <a:pt x="244" y="1447"/>
                </a:lnTo>
                <a:lnTo>
                  <a:pt x="309" y="1365"/>
                </a:lnTo>
                <a:lnTo>
                  <a:pt x="350" y="1268"/>
                </a:lnTo>
                <a:lnTo>
                  <a:pt x="423" y="1065"/>
                </a:lnTo>
                <a:lnTo>
                  <a:pt x="480" y="853"/>
                </a:lnTo>
                <a:lnTo>
                  <a:pt x="545" y="528"/>
                </a:lnTo>
                <a:lnTo>
                  <a:pt x="586" y="422"/>
                </a:lnTo>
                <a:lnTo>
                  <a:pt x="610" y="382"/>
                </a:lnTo>
                <a:lnTo>
                  <a:pt x="659" y="349"/>
                </a:lnTo>
                <a:lnTo>
                  <a:pt x="699" y="341"/>
                </a:lnTo>
                <a:lnTo>
                  <a:pt x="765" y="349"/>
                </a:lnTo>
                <a:lnTo>
                  <a:pt x="797" y="390"/>
                </a:lnTo>
                <a:lnTo>
                  <a:pt x="886" y="617"/>
                </a:lnTo>
                <a:lnTo>
                  <a:pt x="927" y="772"/>
                </a:lnTo>
                <a:lnTo>
                  <a:pt x="968" y="894"/>
                </a:lnTo>
                <a:lnTo>
                  <a:pt x="984" y="975"/>
                </a:lnTo>
                <a:lnTo>
                  <a:pt x="1008" y="894"/>
                </a:lnTo>
                <a:lnTo>
                  <a:pt x="1098" y="1105"/>
                </a:lnTo>
                <a:lnTo>
                  <a:pt x="1179" y="1243"/>
                </a:lnTo>
                <a:lnTo>
                  <a:pt x="1285" y="1333"/>
                </a:lnTo>
                <a:lnTo>
                  <a:pt x="1382" y="1382"/>
                </a:lnTo>
                <a:lnTo>
                  <a:pt x="1472" y="1382"/>
                </a:lnTo>
                <a:lnTo>
                  <a:pt x="1561" y="1333"/>
                </a:lnTo>
                <a:lnTo>
                  <a:pt x="1610" y="1268"/>
                </a:lnTo>
                <a:lnTo>
                  <a:pt x="1675" y="1195"/>
                </a:lnTo>
                <a:lnTo>
                  <a:pt x="1724" y="1089"/>
                </a:lnTo>
                <a:lnTo>
                  <a:pt x="1765" y="951"/>
                </a:lnTo>
                <a:lnTo>
                  <a:pt x="1789" y="764"/>
                </a:lnTo>
                <a:lnTo>
                  <a:pt x="1830" y="512"/>
                </a:lnTo>
                <a:lnTo>
                  <a:pt x="1854" y="430"/>
                </a:lnTo>
                <a:lnTo>
                  <a:pt x="1887" y="374"/>
                </a:lnTo>
                <a:lnTo>
                  <a:pt x="1927" y="349"/>
                </a:lnTo>
                <a:lnTo>
                  <a:pt x="1984" y="349"/>
                </a:lnTo>
                <a:lnTo>
                  <a:pt x="2065" y="414"/>
                </a:lnTo>
                <a:lnTo>
                  <a:pt x="2139" y="512"/>
                </a:lnTo>
                <a:lnTo>
                  <a:pt x="2220" y="674"/>
                </a:lnTo>
                <a:lnTo>
                  <a:pt x="2277" y="878"/>
                </a:lnTo>
                <a:lnTo>
                  <a:pt x="2635" y="89"/>
                </a:lnTo>
                <a:lnTo>
                  <a:pt x="2667" y="40"/>
                </a:lnTo>
                <a:lnTo>
                  <a:pt x="2716" y="16"/>
                </a:lnTo>
                <a:lnTo>
                  <a:pt x="2765" y="0"/>
                </a:lnTo>
                <a:lnTo>
                  <a:pt x="2830" y="32"/>
                </a:lnTo>
                <a:lnTo>
                  <a:pt x="2895" y="130"/>
                </a:lnTo>
                <a:lnTo>
                  <a:pt x="3009" y="552"/>
                </a:lnTo>
                <a:lnTo>
                  <a:pt x="3082" y="1105"/>
                </a:lnTo>
                <a:lnTo>
                  <a:pt x="3114" y="1130"/>
                </a:lnTo>
                <a:lnTo>
                  <a:pt x="3147" y="1187"/>
                </a:lnTo>
                <a:lnTo>
                  <a:pt x="3179" y="1260"/>
                </a:lnTo>
                <a:lnTo>
                  <a:pt x="3244" y="1756"/>
                </a:lnTo>
                <a:lnTo>
                  <a:pt x="3252" y="1804"/>
                </a:lnTo>
                <a:lnTo>
                  <a:pt x="3309" y="1861"/>
                </a:lnTo>
                <a:lnTo>
                  <a:pt x="3374" y="1886"/>
                </a:lnTo>
                <a:lnTo>
                  <a:pt x="3431" y="1886"/>
                </a:lnTo>
                <a:lnTo>
                  <a:pt x="3496" y="1837"/>
                </a:lnTo>
                <a:lnTo>
                  <a:pt x="3529" y="1780"/>
                </a:lnTo>
                <a:lnTo>
                  <a:pt x="3561" y="1683"/>
                </a:lnTo>
                <a:lnTo>
                  <a:pt x="3626" y="1032"/>
                </a:lnTo>
                <a:lnTo>
                  <a:pt x="3659" y="821"/>
                </a:lnTo>
                <a:lnTo>
                  <a:pt x="3692" y="683"/>
                </a:lnTo>
                <a:lnTo>
                  <a:pt x="3732" y="609"/>
                </a:lnTo>
                <a:lnTo>
                  <a:pt x="3773" y="577"/>
                </a:lnTo>
                <a:lnTo>
                  <a:pt x="3822" y="577"/>
                </a:lnTo>
                <a:lnTo>
                  <a:pt x="3870" y="626"/>
                </a:lnTo>
                <a:lnTo>
                  <a:pt x="3919" y="715"/>
                </a:lnTo>
                <a:lnTo>
                  <a:pt x="4025" y="1016"/>
                </a:lnTo>
                <a:lnTo>
                  <a:pt x="4066" y="926"/>
                </a:lnTo>
                <a:lnTo>
                  <a:pt x="4098" y="1032"/>
                </a:lnTo>
                <a:lnTo>
                  <a:pt x="4147" y="1130"/>
                </a:lnTo>
                <a:lnTo>
                  <a:pt x="4220" y="1227"/>
                </a:lnTo>
                <a:lnTo>
                  <a:pt x="4334" y="1292"/>
                </a:lnTo>
                <a:lnTo>
                  <a:pt x="4448" y="1317"/>
                </a:lnTo>
                <a:lnTo>
                  <a:pt x="4553" y="1317"/>
                </a:lnTo>
                <a:lnTo>
                  <a:pt x="4635" y="1292"/>
                </a:lnTo>
                <a:lnTo>
                  <a:pt x="4675" y="1235"/>
                </a:lnTo>
              </a:path>
            </a:pathLst>
          </a:custGeom>
          <a:noFill/>
          <a:ln w="52388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8010" name="Line 11"/>
          <p:cNvSpPr>
            <a:spLocks noChangeShapeType="1"/>
          </p:cNvSpPr>
          <p:nvPr/>
        </p:nvSpPr>
        <p:spPr bwMode="auto">
          <a:xfrm flipV="1">
            <a:off x="4579939" y="2916239"/>
            <a:ext cx="244475" cy="2047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8011" name="Line 12"/>
          <p:cNvSpPr>
            <a:spLocks noChangeShapeType="1"/>
          </p:cNvSpPr>
          <p:nvPr/>
        </p:nvSpPr>
        <p:spPr bwMode="auto">
          <a:xfrm flipH="1" flipV="1">
            <a:off x="5645150" y="2927350"/>
            <a:ext cx="223838" cy="2047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8012" name="Line 13"/>
          <p:cNvSpPr>
            <a:spLocks noChangeShapeType="1"/>
          </p:cNvSpPr>
          <p:nvPr/>
        </p:nvSpPr>
        <p:spPr bwMode="auto">
          <a:xfrm>
            <a:off x="5335589" y="4652964"/>
            <a:ext cx="1587" cy="3016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8013" name="Line 14"/>
          <p:cNvSpPr>
            <a:spLocks noChangeShapeType="1"/>
          </p:cNvSpPr>
          <p:nvPr/>
        </p:nvSpPr>
        <p:spPr bwMode="auto">
          <a:xfrm>
            <a:off x="6524625" y="3917950"/>
            <a:ext cx="0" cy="3619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8014" name="Line 15"/>
          <p:cNvSpPr>
            <a:spLocks noChangeShapeType="1"/>
          </p:cNvSpPr>
          <p:nvPr/>
        </p:nvSpPr>
        <p:spPr bwMode="auto">
          <a:xfrm flipV="1">
            <a:off x="7191375" y="2190750"/>
            <a:ext cx="1588" cy="254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8015" name="Line 16"/>
          <p:cNvSpPr>
            <a:spLocks noChangeShapeType="1"/>
          </p:cNvSpPr>
          <p:nvPr/>
        </p:nvSpPr>
        <p:spPr bwMode="auto">
          <a:xfrm flipV="1">
            <a:off x="8616950" y="3068639"/>
            <a:ext cx="863600" cy="2301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8016" name="Line 17"/>
          <p:cNvSpPr>
            <a:spLocks noChangeShapeType="1"/>
          </p:cNvSpPr>
          <p:nvPr/>
        </p:nvSpPr>
        <p:spPr bwMode="auto">
          <a:xfrm>
            <a:off x="8058150" y="5400675"/>
            <a:ext cx="1588" cy="2667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8017" name="Rectangle 18"/>
          <p:cNvSpPr>
            <a:spLocks noChangeArrowheads="1"/>
          </p:cNvSpPr>
          <p:nvPr/>
        </p:nvSpPr>
        <p:spPr bwMode="auto">
          <a:xfrm>
            <a:off x="6311900" y="5759451"/>
            <a:ext cx="3568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uk-UA" sz="1800" b="1">
                <a:solidFill>
                  <a:srgbClr val="000000"/>
                </a:solidFill>
              </a:rPr>
              <a:t>Диастола (КДД в аорте с ВАБК)</a:t>
            </a:r>
            <a:endParaRPr lang="en-US" altLang="uk-UA" sz="1800" b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uk-UA" sz="1800" b="1">
                <a:solidFill>
                  <a:srgbClr val="000000"/>
                </a:solidFill>
                <a:sym typeface="Symbol" panose="05050102010706020507" pitchFamily="18" charset="2"/>
              </a:rPr>
              <a:t> </a:t>
            </a:r>
            <a:r>
              <a:rPr lang="ru-RU" altLang="uk-UA" sz="1800" b="1">
                <a:solidFill>
                  <a:srgbClr val="000000"/>
                </a:solidFill>
                <a:sym typeface="Symbol" panose="05050102010706020507" pitchFamily="18" charset="2"/>
              </a:rPr>
              <a:t>потребление</a:t>
            </a:r>
            <a:r>
              <a:rPr lang="en-US" altLang="uk-UA" sz="1800" b="1">
                <a:solidFill>
                  <a:srgbClr val="000000"/>
                </a:solidFill>
                <a:sym typeface="Symbol" panose="05050102010706020507" pitchFamily="18" charset="2"/>
              </a:rPr>
              <a:t> MVO</a:t>
            </a:r>
            <a:r>
              <a:rPr lang="en-US" altLang="uk-UA" sz="1800" b="1" baseline="-2500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77171" name="Rectangle 19"/>
          <p:cNvSpPr>
            <a:spLocks noChangeArrowheads="1"/>
          </p:cNvSpPr>
          <p:nvPr/>
        </p:nvSpPr>
        <p:spPr bwMode="auto">
          <a:xfrm>
            <a:off x="8399464" y="2060575"/>
            <a:ext cx="226853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uk-UA" sz="1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Уменьшение систолического давления на фоне ВАБК</a:t>
            </a:r>
            <a:endParaRPr lang="en-US" altLang="uk-UA" sz="17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7172" name="Rectangle 20"/>
          <p:cNvSpPr>
            <a:spLocks noChangeArrowheads="1"/>
          </p:cNvSpPr>
          <p:nvPr/>
        </p:nvSpPr>
        <p:spPr bwMode="auto">
          <a:xfrm>
            <a:off x="4827588" y="2352675"/>
            <a:ext cx="1020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Систола 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7173" name="Rectangle 21"/>
          <p:cNvSpPr>
            <a:spLocks noChangeArrowheads="1"/>
          </p:cNvSpPr>
          <p:nvPr/>
        </p:nvSpPr>
        <p:spPr bwMode="auto">
          <a:xfrm>
            <a:off x="5852914" y="4284664"/>
            <a:ext cx="1413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Начало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раздувания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баллона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8021" name="Rectangle 22"/>
          <p:cNvSpPr>
            <a:spLocks noChangeArrowheads="1"/>
          </p:cNvSpPr>
          <p:nvPr/>
        </p:nvSpPr>
        <p:spPr bwMode="auto">
          <a:xfrm>
            <a:off x="6313488" y="5038725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uk-UA" sz="1800" b="1">
                <a:solidFill>
                  <a:srgbClr val="000000"/>
                </a:solidFill>
              </a:rPr>
              <a:t> </a:t>
            </a:r>
            <a:endParaRPr lang="en-US" altLang="uk-UA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75" name="Rectangle 23"/>
          <p:cNvSpPr>
            <a:spLocks noChangeArrowheads="1"/>
          </p:cNvSpPr>
          <p:nvPr/>
        </p:nvSpPr>
        <p:spPr bwMode="auto">
          <a:xfrm>
            <a:off x="4584700" y="5016501"/>
            <a:ext cx="15113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Диастола (КДД в аорте без ВАБК) </a:t>
            </a:r>
            <a:endParaRPr lang="en-US" altLang="uk-UA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8023" name="Rectangle 24"/>
          <p:cNvSpPr>
            <a:spLocks noChangeArrowheads="1"/>
          </p:cNvSpPr>
          <p:nvPr/>
        </p:nvSpPr>
        <p:spPr bwMode="auto">
          <a:xfrm>
            <a:off x="6291263" y="5014914"/>
            <a:ext cx="63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uk-UA" sz="1800" b="1">
                <a:solidFill>
                  <a:srgbClr val="000000"/>
                </a:solidFill>
              </a:rPr>
              <a:t> </a:t>
            </a:r>
            <a:endParaRPr lang="en-US" altLang="uk-UA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77" name="Rectangle 25"/>
          <p:cNvSpPr>
            <a:spLocks noChangeArrowheads="1"/>
          </p:cNvSpPr>
          <p:nvPr/>
        </p:nvSpPr>
        <p:spPr bwMode="auto">
          <a:xfrm>
            <a:off x="2868613" y="1804989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140</a:t>
            </a: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7178" name="Rectangle 26"/>
          <p:cNvSpPr>
            <a:spLocks noChangeArrowheads="1"/>
          </p:cNvSpPr>
          <p:nvPr/>
        </p:nvSpPr>
        <p:spPr bwMode="auto">
          <a:xfrm>
            <a:off x="2868613" y="2757489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120</a:t>
            </a: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7179" name="Rectangle 27"/>
          <p:cNvSpPr>
            <a:spLocks noChangeArrowheads="1"/>
          </p:cNvSpPr>
          <p:nvPr/>
        </p:nvSpPr>
        <p:spPr bwMode="auto">
          <a:xfrm>
            <a:off x="2859088" y="3700464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100</a:t>
            </a: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7180" name="Rectangle 28"/>
          <p:cNvSpPr>
            <a:spLocks noChangeArrowheads="1"/>
          </p:cNvSpPr>
          <p:nvPr/>
        </p:nvSpPr>
        <p:spPr bwMode="auto">
          <a:xfrm>
            <a:off x="2968625" y="467677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80</a:t>
            </a: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7181" name="Rectangle 29"/>
          <p:cNvSpPr>
            <a:spLocks noChangeArrowheads="1"/>
          </p:cNvSpPr>
          <p:nvPr/>
        </p:nvSpPr>
        <p:spPr bwMode="auto">
          <a:xfrm>
            <a:off x="2978150" y="560387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60</a:t>
            </a: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7182" name="Rectangle 30"/>
          <p:cNvSpPr>
            <a:spLocks noChangeArrowheads="1"/>
          </p:cNvSpPr>
          <p:nvPr/>
        </p:nvSpPr>
        <p:spPr bwMode="auto">
          <a:xfrm>
            <a:off x="2208213" y="3417888"/>
            <a:ext cx="520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Hg</a:t>
            </a: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8030" name="Rectangle 31"/>
          <p:cNvSpPr>
            <a:spLocks noChangeArrowheads="1"/>
          </p:cNvSpPr>
          <p:nvPr/>
        </p:nvSpPr>
        <p:spPr bwMode="auto">
          <a:xfrm>
            <a:off x="2657475" y="3327400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uk-UA" sz="2000" b="1">
                <a:solidFill>
                  <a:srgbClr val="000000"/>
                </a:solidFill>
              </a:rPr>
              <a:t> </a:t>
            </a:r>
            <a:endParaRPr lang="en-US" altLang="uk-UA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031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1581151" y="115888"/>
            <a:ext cx="9051925" cy="1027112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uk-UA" sz="4800" b="1" dirty="0" smtClean="0">
                <a:solidFill>
                  <a:schemeClr val="tx1"/>
                </a:solidFill>
                <a:latin typeface="+mn-lt"/>
              </a:rPr>
              <a:t>Крива </a:t>
            </a:r>
            <a:r>
              <a:rPr lang="ru-RU" altLang="uk-UA" sz="4800" b="1" dirty="0" err="1" smtClean="0">
                <a:solidFill>
                  <a:schemeClr val="tx1"/>
                </a:solidFill>
                <a:latin typeface="+mn-lt"/>
              </a:rPr>
              <a:t>тиску</a:t>
            </a:r>
            <a:r>
              <a:rPr lang="ru-RU" altLang="uk-UA" sz="4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altLang="uk-UA" sz="4800" b="1" dirty="0">
                <a:solidFill>
                  <a:schemeClr val="tx1"/>
                </a:solidFill>
                <a:latin typeface="+mn-lt"/>
              </a:rPr>
              <a:t>в </a:t>
            </a:r>
            <a:r>
              <a:rPr lang="ru-RU" altLang="uk-UA" sz="4800" b="1" dirty="0" err="1" smtClean="0">
                <a:solidFill>
                  <a:schemeClr val="tx1"/>
                </a:solidFill>
                <a:latin typeface="+mn-lt"/>
              </a:rPr>
              <a:t>аорті</a:t>
            </a:r>
            <a:r>
              <a:rPr lang="ru-RU" altLang="uk-UA" sz="4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altLang="uk-UA" sz="4800" b="1" dirty="0">
                <a:solidFill>
                  <a:schemeClr val="tx1"/>
                </a:solidFill>
                <a:latin typeface="+mn-lt"/>
              </a:rPr>
              <a:t>при ВАБК</a:t>
            </a:r>
            <a:endParaRPr lang="en-US" altLang="uk-UA" sz="4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3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0" y="569914"/>
            <a:ext cx="11181805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7675" indent="-447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47675" marR="0" lvl="0" indent="-447675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Алгоритм </a:t>
            </a:r>
            <a:r>
              <a:rPr kumimoji="0" lang="ru-RU" altLang="uk-UA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прийняття</a:t>
            </a:r>
            <a:r>
              <a:rPr kumimoji="0" lang="ru-RU" alt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рішення</a:t>
            </a:r>
            <a:r>
              <a:rPr kumimoji="0" lang="ru-RU" alt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</a:t>
            </a:r>
          </a:p>
          <a:p>
            <a:pPr marL="447675" marR="0" lvl="0" indent="-447675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припинення</a:t>
            </a:r>
            <a:r>
              <a:rPr kumimoji="0" lang="ru-RU" alt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ВАБК</a:t>
            </a:r>
          </a:p>
          <a:p>
            <a:pPr marL="447675" marR="0" lvl="0" indent="-4476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відсутність</a:t>
            </a:r>
            <a:r>
              <a:rPr kumimoji="0" lang="ru-RU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мінімальна</a:t>
            </a:r>
            <a:r>
              <a:rPr kumimoji="0" lang="ru-RU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інотропна</a:t>
            </a:r>
            <a:r>
              <a:rPr kumimoji="0" lang="ru-RU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підтримка</a:t>
            </a:r>
            <a:r>
              <a:rPr kumimoji="0" lang="ru-RU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симпатоміметиками</a:t>
            </a:r>
            <a:endParaRPr kumimoji="0" lang="ru-RU" altLang="uk-UA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стабільний</a:t>
            </a:r>
            <a:r>
              <a:rPr kumimoji="0" lang="ru-RU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ритм і </a:t>
            </a: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гемодинаміка</a:t>
            </a:r>
            <a:r>
              <a:rPr kumimoji="0" lang="ru-RU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режимі</a:t>
            </a:r>
            <a:r>
              <a:rPr kumimoji="0" lang="ru-RU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роботи</a:t>
            </a:r>
            <a:r>
              <a:rPr kumimoji="0" lang="ru-RU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апарату</a:t>
            </a:r>
            <a:r>
              <a:rPr kumimoji="0" lang="ru-RU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ВАБК з 60% </a:t>
            </a: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продуктивності</a:t>
            </a:r>
            <a:r>
              <a:rPr kumimoji="0" lang="ru-RU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1:3</a:t>
            </a:r>
          </a:p>
          <a:p>
            <a:pPr marL="447675" marR="0" lvl="0" indent="-4476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PO2 </a:t>
            </a: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змішаної</a:t>
            </a:r>
            <a:r>
              <a:rPr kumimoji="0" lang="ru-RU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венозної</a:t>
            </a:r>
            <a:r>
              <a:rPr kumimoji="0" lang="ru-RU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крові</a:t>
            </a:r>
            <a:r>
              <a:rPr kumimoji="0" lang="ru-RU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≥35 мм </a:t>
            </a: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рт.ст</a:t>
            </a:r>
            <a:r>
              <a:rPr kumimoji="0" lang="ru-RU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адекватний</a:t>
            </a:r>
            <a:r>
              <a:rPr kumimoji="0" lang="ru-RU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темп </a:t>
            </a: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діурезу</a:t>
            </a:r>
            <a:endParaRPr kumimoji="0" lang="ru-RU" altLang="uk-UA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наявність</a:t>
            </a:r>
            <a:r>
              <a:rPr kumimoji="0" lang="ru-RU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адекватного </a:t>
            </a: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самостійного</a:t>
            </a:r>
            <a:r>
              <a:rPr kumimoji="0" lang="ru-RU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дихання</a:t>
            </a:r>
            <a:r>
              <a:rPr kumimoji="0" lang="ru-RU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мінімальна</a:t>
            </a:r>
            <a:r>
              <a:rPr kumimoji="0" lang="ru-RU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респіраторна</a:t>
            </a:r>
            <a:r>
              <a:rPr kumimoji="0" lang="ru-RU" alt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підтримка</a:t>
            </a:r>
            <a:endParaRPr kumimoji="0" lang="ru-RU" altLang="uk-UA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92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92413" y="2474913"/>
            <a:ext cx="7200900" cy="37449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uk-UA" sz="3800" b="1" dirty="0" err="1" smtClean="0"/>
              <a:t>Ішемія</a:t>
            </a:r>
            <a:r>
              <a:rPr lang="ru-RU" altLang="uk-UA" sz="3800" b="1" dirty="0" smtClean="0"/>
              <a:t> </a:t>
            </a:r>
            <a:r>
              <a:rPr lang="ru-RU" altLang="uk-UA" sz="3800" b="1" dirty="0" err="1" smtClean="0"/>
              <a:t>нижніх</a:t>
            </a:r>
            <a:r>
              <a:rPr lang="ru-RU" altLang="uk-UA" sz="3800" b="1" dirty="0" smtClean="0"/>
              <a:t> </a:t>
            </a:r>
            <a:r>
              <a:rPr lang="ru-RU" altLang="uk-UA" sz="3800" b="1" dirty="0" err="1" smtClean="0"/>
              <a:t>кінцівок</a:t>
            </a:r>
            <a:endParaRPr lang="ru-RU" altLang="uk-UA" sz="3800" b="1" dirty="0"/>
          </a:p>
          <a:p>
            <a:pPr eaLnBrk="1" hangingPunct="1">
              <a:lnSpc>
                <a:spcPct val="90000"/>
              </a:lnSpc>
            </a:pPr>
            <a:r>
              <a:rPr lang="ru-RU" altLang="uk-UA" sz="3800" b="1" dirty="0" err="1" smtClean="0"/>
              <a:t>Ушкодження</a:t>
            </a:r>
            <a:r>
              <a:rPr lang="ru-RU" altLang="uk-UA" sz="3800" b="1" dirty="0" smtClean="0"/>
              <a:t> </a:t>
            </a:r>
            <a:r>
              <a:rPr lang="ru-RU" altLang="uk-UA" sz="3800" b="1" dirty="0" err="1" smtClean="0"/>
              <a:t>нирок</a:t>
            </a:r>
            <a:endParaRPr lang="ru-RU" altLang="uk-UA" sz="3800" b="1" dirty="0"/>
          </a:p>
          <a:p>
            <a:pPr eaLnBrk="1" hangingPunct="1">
              <a:lnSpc>
                <a:spcPct val="90000"/>
              </a:lnSpc>
            </a:pPr>
            <a:r>
              <a:rPr lang="ru-RU" altLang="uk-UA" sz="3800" b="1" dirty="0" err="1" smtClean="0"/>
              <a:t>Тромбоемболія</a:t>
            </a:r>
            <a:r>
              <a:rPr lang="ru-RU" altLang="uk-UA" sz="3800" b="1" dirty="0" smtClean="0"/>
              <a:t> </a:t>
            </a:r>
            <a:endParaRPr lang="ru-RU" altLang="uk-UA" sz="3800" b="1" dirty="0"/>
          </a:p>
          <a:p>
            <a:pPr eaLnBrk="1" hangingPunct="1">
              <a:lnSpc>
                <a:spcPct val="90000"/>
              </a:lnSpc>
            </a:pPr>
            <a:r>
              <a:rPr lang="ru-RU" altLang="uk-UA" sz="3800" b="1" dirty="0" err="1" smtClean="0"/>
              <a:t>Кровотеча</a:t>
            </a:r>
            <a:endParaRPr lang="ru-RU" altLang="uk-UA" sz="3800" b="1" dirty="0"/>
          </a:p>
          <a:p>
            <a:pPr eaLnBrk="1" hangingPunct="1">
              <a:lnSpc>
                <a:spcPct val="90000"/>
              </a:lnSpc>
            </a:pPr>
            <a:r>
              <a:rPr lang="ru-RU" altLang="uk-UA" sz="3800" b="1" dirty="0" err="1" smtClean="0"/>
              <a:t>Інфекція</a:t>
            </a:r>
            <a:endParaRPr lang="ru-RU" altLang="uk-UA" sz="3800" b="1" dirty="0"/>
          </a:p>
          <a:p>
            <a:pPr eaLnBrk="1" hangingPunct="1">
              <a:lnSpc>
                <a:spcPct val="90000"/>
              </a:lnSpc>
            </a:pPr>
            <a:r>
              <a:rPr lang="ru-RU" altLang="uk-UA" sz="3800" b="1" dirty="0" err="1" smtClean="0"/>
              <a:t>Розшарування</a:t>
            </a:r>
            <a:r>
              <a:rPr lang="ru-RU" altLang="uk-UA" sz="3800" b="1" dirty="0" smtClean="0"/>
              <a:t> </a:t>
            </a:r>
            <a:r>
              <a:rPr lang="ru-RU" altLang="uk-UA" sz="3800" b="1" dirty="0" err="1" smtClean="0"/>
              <a:t>аорти</a:t>
            </a:r>
            <a:endParaRPr lang="ru-RU" altLang="uk-UA" sz="3800" b="1" dirty="0"/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1509713" y="542925"/>
            <a:ext cx="892175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uk-UA" sz="4800" b="1" dirty="0" err="1" smtClean="0">
                <a:solidFill>
                  <a:schemeClr val="bg1"/>
                </a:solidFill>
                <a:latin typeface="+mn-lt"/>
              </a:rPr>
              <a:t>Можливі</a:t>
            </a:r>
            <a:r>
              <a:rPr lang="ru-RU" altLang="uk-UA" sz="4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uk-UA" sz="4800" b="1" dirty="0" err="1" smtClean="0">
                <a:solidFill>
                  <a:schemeClr val="bg1"/>
                </a:solidFill>
                <a:latin typeface="+mn-lt"/>
              </a:rPr>
              <a:t>ускладнення</a:t>
            </a:r>
            <a:r>
              <a:rPr lang="ru-RU" altLang="uk-UA" sz="4800" b="1" dirty="0" smtClean="0">
                <a:solidFill>
                  <a:schemeClr val="bg1"/>
                </a:solidFill>
                <a:latin typeface="+mn-lt"/>
              </a:rPr>
              <a:t> при </a:t>
            </a:r>
            <a:r>
              <a:rPr lang="ru-RU" altLang="uk-UA" sz="4800" b="1" dirty="0" err="1" smtClean="0">
                <a:solidFill>
                  <a:schemeClr val="bg1"/>
                </a:solidFill>
                <a:latin typeface="+mn-lt"/>
              </a:rPr>
              <a:t>проведенні</a:t>
            </a:r>
            <a:r>
              <a:rPr lang="ru-RU" altLang="uk-UA" sz="4800" b="1" dirty="0" smtClean="0">
                <a:solidFill>
                  <a:schemeClr val="bg1"/>
                </a:solidFill>
                <a:latin typeface="+mn-lt"/>
              </a:rPr>
              <a:t> ВАБК</a:t>
            </a:r>
            <a:endParaRPr lang="ru-RU" altLang="uk-UA" sz="4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52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Екстракорпоральна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мембранна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оксигенація</a:t>
            </a:r>
            <a:r>
              <a:rPr lang="ru-RU" b="1" dirty="0" smtClean="0">
                <a:solidFill>
                  <a:schemeClr val="bg1"/>
                </a:solidFill>
              </a:rPr>
              <a:t>(ЕКМО)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14984" y="2709576"/>
            <a:ext cx="5642891" cy="3214974"/>
          </a:xfrm>
        </p:spPr>
        <p:txBody>
          <a:bodyPr/>
          <a:lstStyle/>
          <a:p>
            <a:pPr eaLnBrk="1" hangingPunct="1"/>
            <a:r>
              <a:rPr lang="ru-RU" altLang="uk-UA" dirty="0" smtClean="0"/>
              <a:t>метод </a:t>
            </a:r>
            <a:r>
              <a:rPr lang="ru-RU" altLang="uk-UA" dirty="0" err="1" smtClean="0"/>
              <a:t>екстракорпорального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кровообігу</a:t>
            </a:r>
            <a:r>
              <a:rPr lang="ru-RU" altLang="uk-UA" dirty="0" smtClean="0"/>
              <a:t>, при </a:t>
            </a:r>
            <a:r>
              <a:rPr lang="ru-RU" altLang="uk-UA" dirty="0" err="1" smtClean="0"/>
              <a:t>якому</a:t>
            </a:r>
            <a:r>
              <a:rPr lang="ru-RU" altLang="uk-UA" dirty="0" smtClean="0"/>
              <a:t> кров  </a:t>
            </a:r>
            <a:r>
              <a:rPr lang="ru-RU" altLang="uk-UA" dirty="0" err="1" smtClean="0"/>
              <a:t>відсмоктується</a:t>
            </a:r>
            <a:r>
              <a:rPr lang="ru-RU" altLang="uk-UA" dirty="0" smtClean="0"/>
              <a:t> насосом і </a:t>
            </a:r>
            <a:r>
              <a:rPr lang="ru-RU" altLang="uk-UA" dirty="0" err="1" smtClean="0"/>
              <a:t>поступає</a:t>
            </a:r>
            <a:r>
              <a:rPr lang="ru-RU" altLang="uk-UA" dirty="0" smtClean="0"/>
              <a:t> в </a:t>
            </a:r>
            <a:r>
              <a:rPr lang="ru-RU" altLang="uk-UA" dirty="0" err="1" smtClean="0"/>
              <a:t>мембранний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оксигенатор</a:t>
            </a:r>
            <a:r>
              <a:rPr lang="ru-RU" altLang="uk-UA" dirty="0" smtClean="0"/>
              <a:t>, де </a:t>
            </a:r>
            <a:r>
              <a:rPr lang="ru-RU" altLang="uk-UA" dirty="0" err="1" smtClean="0"/>
              <a:t>відбувається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обмін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вуглекислого</a:t>
            </a:r>
            <a:r>
              <a:rPr lang="ru-RU" altLang="uk-UA" dirty="0" smtClean="0"/>
              <a:t> газу на </a:t>
            </a:r>
            <a:r>
              <a:rPr lang="ru-RU" altLang="uk-UA" dirty="0" err="1" smtClean="0"/>
              <a:t>кисень</a:t>
            </a:r>
            <a:r>
              <a:rPr lang="ru-RU" altLang="uk-UA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2842" y="2709576"/>
            <a:ext cx="5092653" cy="3310224"/>
          </a:xfrm>
          <a:prstGeom prst="rect">
            <a:avLst/>
          </a:prstGeom>
          <a:noFill/>
        </p:spPr>
      </p:pic>
      <p:pic>
        <p:nvPicPr>
          <p:cNvPr id="5" name="Изображение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92" y="5688988"/>
            <a:ext cx="3678454" cy="9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9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uk-UA" b="1" dirty="0" err="1" smtClean="0"/>
              <a:t>Контури</a:t>
            </a:r>
            <a:endParaRPr lang="ru-RU" altLang="uk-UA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/>
              <a:t>Вено-</a:t>
            </a:r>
            <a:r>
              <a:rPr lang="ru-RU" dirty="0" err="1" smtClean="0"/>
              <a:t>артеріальний</a:t>
            </a:r>
            <a:r>
              <a:rPr lang="ru-RU" dirty="0" smtClean="0"/>
              <a:t>: </a:t>
            </a:r>
            <a:r>
              <a:rPr lang="ru-RU" dirty="0" err="1" smtClean="0"/>
              <a:t>забір</a:t>
            </a:r>
            <a:r>
              <a:rPr lang="ru-RU" dirty="0" smtClean="0"/>
              <a:t> через праву </a:t>
            </a:r>
            <a:r>
              <a:rPr lang="ru-RU" dirty="0" err="1" smtClean="0"/>
              <a:t>внутрішню</a:t>
            </a:r>
            <a:r>
              <a:rPr lang="ru-RU" dirty="0" smtClean="0"/>
              <a:t> </a:t>
            </a:r>
            <a:r>
              <a:rPr lang="ru-RU" dirty="0" err="1" smtClean="0"/>
              <a:t>яремну</a:t>
            </a:r>
            <a:r>
              <a:rPr lang="ru-RU" dirty="0" smtClean="0"/>
              <a:t> вену з правого </a:t>
            </a:r>
            <a:r>
              <a:rPr lang="ru-RU" dirty="0" err="1" smtClean="0"/>
              <a:t>передсердя</a:t>
            </a:r>
            <a:r>
              <a:rPr lang="ru-RU" dirty="0" smtClean="0"/>
              <a:t>. </a:t>
            </a:r>
            <a:r>
              <a:rPr lang="ru-RU" dirty="0" err="1" smtClean="0"/>
              <a:t>Повернення</a:t>
            </a:r>
            <a:r>
              <a:rPr lang="ru-RU" dirty="0" smtClean="0"/>
              <a:t> в </a:t>
            </a:r>
            <a:r>
              <a:rPr lang="ru-RU" dirty="0" err="1" smtClean="0"/>
              <a:t>загальну</a:t>
            </a:r>
            <a:r>
              <a:rPr lang="ru-RU" dirty="0" smtClean="0"/>
              <a:t> </a:t>
            </a:r>
            <a:r>
              <a:rPr lang="ru-RU" dirty="0" err="1" smtClean="0"/>
              <a:t>сонну</a:t>
            </a:r>
            <a:r>
              <a:rPr lang="ru-RU" dirty="0" smtClean="0"/>
              <a:t> </a:t>
            </a:r>
            <a:r>
              <a:rPr lang="ru-RU" dirty="0" err="1" smtClean="0"/>
              <a:t>артерію</a:t>
            </a:r>
            <a:r>
              <a:rPr lang="ru-RU" dirty="0" smtClean="0"/>
              <a:t>. </a:t>
            </a:r>
            <a:r>
              <a:rPr lang="ru-RU" dirty="0" err="1"/>
              <a:t>І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стегнової</a:t>
            </a:r>
            <a:r>
              <a:rPr lang="ru-RU" dirty="0" smtClean="0"/>
              <a:t> </a:t>
            </a:r>
            <a:r>
              <a:rPr lang="ru-RU" dirty="0" err="1" smtClean="0"/>
              <a:t>вени</a:t>
            </a:r>
            <a:r>
              <a:rPr lang="ru-RU" dirty="0" smtClean="0"/>
              <a:t>, </a:t>
            </a:r>
            <a:r>
              <a:rPr lang="ru-RU" dirty="0" err="1" smtClean="0"/>
              <a:t>повернення</a:t>
            </a:r>
            <a:r>
              <a:rPr lang="ru-RU" dirty="0" smtClean="0"/>
              <a:t> в </a:t>
            </a:r>
            <a:r>
              <a:rPr lang="ru-RU" dirty="0" err="1" smtClean="0"/>
              <a:t>контрлатеральну</a:t>
            </a:r>
            <a:r>
              <a:rPr lang="ru-RU" dirty="0" smtClean="0"/>
              <a:t> </a:t>
            </a:r>
            <a:r>
              <a:rPr lang="ru-RU" dirty="0" err="1" smtClean="0"/>
              <a:t>стегнову</a:t>
            </a:r>
            <a:r>
              <a:rPr lang="ru-RU" dirty="0" smtClean="0"/>
              <a:t> </a:t>
            </a:r>
            <a:r>
              <a:rPr lang="ru-RU" dirty="0" err="1" smtClean="0"/>
              <a:t>артерію</a:t>
            </a:r>
            <a:r>
              <a:rPr lang="ru-RU" dirty="0" smtClean="0"/>
              <a:t>.</a:t>
            </a:r>
          </a:p>
          <a:p>
            <a:pPr>
              <a:defRPr/>
            </a:pPr>
            <a:r>
              <a:rPr lang="ru-RU" dirty="0" smtClean="0"/>
              <a:t>Вено-</a:t>
            </a:r>
            <a:r>
              <a:rPr lang="ru-RU" dirty="0" err="1" smtClean="0"/>
              <a:t>венозний</a:t>
            </a:r>
            <a:r>
              <a:rPr lang="ru-RU" dirty="0" smtClean="0"/>
              <a:t>: </a:t>
            </a:r>
            <a:r>
              <a:rPr lang="ru-RU" dirty="0" err="1"/>
              <a:t>забір</a:t>
            </a:r>
            <a:r>
              <a:rPr lang="ru-RU" dirty="0"/>
              <a:t> через праву </a:t>
            </a:r>
            <a:r>
              <a:rPr lang="ru-RU" dirty="0" err="1"/>
              <a:t>внутрішню</a:t>
            </a:r>
            <a:r>
              <a:rPr lang="ru-RU" dirty="0"/>
              <a:t> </a:t>
            </a:r>
            <a:r>
              <a:rPr lang="ru-RU" dirty="0" err="1"/>
              <a:t>яремну</a:t>
            </a:r>
            <a:r>
              <a:rPr lang="ru-RU" dirty="0"/>
              <a:t> вену з правого </a:t>
            </a:r>
            <a:r>
              <a:rPr lang="ru-RU" dirty="0" err="1"/>
              <a:t>передсердя</a:t>
            </a:r>
            <a:r>
              <a:rPr lang="ru-RU" dirty="0"/>
              <a:t>. </a:t>
            </a:r>
            <a:r>
              <a:rPr lang="ru-RU" dirty="0" err="1" smtClean="0"/>
              <a:t>Повернення</a:t>
            </a:r>
            <a:r>
              <a:rPr lang="ru-RU" dirty="0" smtClean="0"/>
              <a:t> в </a:t>
            </a:r>
            <a:r>
              <a:rPr lang="ru-RU" dirty="0" err="1" smtClean="0"/>
              <a:t>нижню</a:t>
            </a:r>
            <a:r>
              <a:rPr lang="ru-RU" dirty="0" smtClean="0"/>
              <a:t> </a:t>
            </a:r>
            <a:r>
              <a:rPr lang="ru-RU" dirty="0" err="1" smtClean="0"/>
              <a:t>порожнисту</a:t>
            </a:r>
            <a:r>
              <a:rPr lang="ru-RU" dirty="0" smtClean="0"/>
              <a:t> вену через </a:t>
            </a:r>
            <a:r>
              <a:rPr lang="ru-RU" dirty="0" err="1" smtClean="0"/>
              <a:t>стегнову</a:t>
            </a:r>
            <a:r>
              <a:rPr lang="ru-RU" dirty="0" smtClean="0"/>
              <a:t> вену.</a:t>
            </a:r>
          </a:p>
          <a:p>
            <a:pPr>
              <a:defRPr/>
            </a:pPr>
            <a:r>
              <a:rPr lang="ru-RU" dirty="0"/>
              <a:t>Вено-</a:t>
            </a:r>
            <a:r>
              <a:rPr lang="ru-RU" dirty="0" err="1"/>
              <a:t>венозний</a:t>
            </a:r>
            <a:r>
              <a:rPr lang="ru-RU" dirty="0"/>
              <a:t> : </a:t>
            </a:r>
            <a:r>
              <a:rPr lang="ru-RU" dirty="0" err="1" smtClean="0"/>
              <a:t>забір</a:t>
            </a:r>
            <a:r>
              <a:rPr lang="ru-RU" dirty="0" smtClean="0"/>
              <a:t> через  праву </a:t>
            </a:r>
            <a:r>
              <a:rPr lang="ru-RU" dirty="0" err="1" smtClean="0"/>
              <a:t>внутрішню</a:t>
            </a:r>
            <a:r>
              <a:rPr lang="ru-RU" dirty="0" smtClean="0"/>
              <a:t> </a:t>
            </a:r>
            <a:r>
              <a:rPr lang="ru-RU" dirty="0" err="1" smtClean="0"/>
              <a:t>яремну</a:t>
            </a:r>
            <a:r>
              <a:rPr lang="ru-RU" dirty="0" smtClean="0"/>
              <a:t> вену з правого </a:t>
            </a:r>
            <a:r>
              <a:rPr lang="ru-RU" dirty="0" err="1" smtClean="0"/>
              <a:t>передсердя</a:t>
            </a:r>
            <a:r>
              <a:rPr lang="ru-RU" dirty="0" smtClean="0"/>
              <a:t>. </a:t>
            </a:r>
            <a:r>
              <a:rPr lang="ru-RU" dirty="0" err="1" smtClean="0"/>
              <a:t>Повернення</a:t>
            </a:r>
            <a:r>
              <a:rPr lang="ru-RU" dirty="0" smtClean="0"/>
              <a:t> в </a:t>
            </a:r>
            <a:r>
              <a:rPr lang="ru-RU" dirty="0" err="1" smtClean="0"/>
              <a:t>правий</a:t>
            </a:r>
            <a:r>
              <a:rPr lang="ru-RU" dirty="0" smtClean="0"/>
              <a:t> </a:t>
            </a:r>
            <a:r>
              <a:rPr lang="ru-RU" dirty="0" err="1" smtClean="0"/>
              <a:t>шлуночок</a:t>
            </a:r>
            <a:r>
              <a:rPr lang="ru-RU" dirty="0" smtClean="0"/>
              <a:t> через </a:t>
            </a:r>
            <a:r>
              <a:rPr lang="ru-RU" dirty="0" err="1" smtClean="0"/>
              <a:t>трьохстулковий</a:t>
            </a:r>
            <a:r>
              <a:rPr lang="ru-RU" dirty="0" smtClean="0"/>
              <a:t> клапан (2-ходовий катетер).</a:t>
            </a:r>
          </a:p>
        </p:txBody>
      </p:sp>
    </p:spTree>
    <p:extLst>
      <p:ext uri="{BB962C8B-B14F-4D97-AF65-F5344CB8AC3E}">
        <p14:creationId xmlns:p14="http://schemas.microsoft.com/office/powerpoint/2010/main" val="13481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7" y="900545"/>
            <a:ext cx="10580868" cy="4876800"/>
          </a:xfrm>
        </p:spPr>
      </p:pic>
    </p:spTree>
    <p:extLst>
      <p:ext uri="{BB962C8B-B14F-4D97-AF65-F5344CB8AC3E}">
        <p14:creationId xmlns:p14="http://schemas.microsoft.com/office/powerpoint/2010/main" val="1665195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88198" y="779319"/>
            <a:ext cx="9144000" cy="110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uk-UA" sz="3200" b="1" dirty="0" smtClean="0">
                <a:cs typeface="Times New Roman" panose="02020603050405020304" pitchFamily="18" charset="0"/>
              </a:rPr>
              <a:t>       </a:t>
            </a:r>
            <a:r>
              <a:rPr lang="ru-RU" altLang="uk-UA" sz="6200" b="1" dirty="0" err="1" smtClean="0">
                <a:cs typeface="Times New Roman" panose="02020603050405020304" pitchFamily="18" charset="0"/>
              </a:rPr>
              <a:t>Ускладнення</a:t>
            </a:r>
            <a:r>
              <a:rPr lang="ru-RU" altLang="uk-UA" sz="6200" b="1" dirty="0" smtClean="0">
                <a:cs typeface="Times New Roman" panose="02020603050405020304" pitchFamily="18" charset="0"/>
              </a:rPr>
              <a:t> </a:t>
            </a:r>
            <a:r>
              <a:rPr lang="ru-RU" altLang="uk-UA" sz="6200" b="1" dirty="0" err="1" smtClean="0">
                <a:cs typeface="Times New Roman" panose="02020603050405020304" pitchFamily="18" charset="0"/>
              </a:rPr>
              <a:t>гострого</a:t>
            </a:r>
            <a:r>
              <a:rPr lang="ru-RU" altLang="uk-UA" sz="6200" b="1" dirty="0" smtClean="0">
                <a:cs typeface="Times New Roman" panose="02020603050405020304" pitchFamily="18" charset="0"/>
              </a:rPr>
              <a:t> </a:t>
            </a:r>
            <a:r>
              <a:rPr lang="ru-RU" altLang="uk-UA" sz="6200" b="1" dirty="0" err="1" smtClean="0">
                <a:cs typeface="Times New Roman" panose="02020603050405020304" pitchFamily="18" charset="0"/>
              </a:rPr>
              <a:t>інфаркту</a:t>
            </a:r>
            <a:r>
              <a:rPr lang="ru-RU" altLang="uk-UA" sz="6200" b="1" dirty="0" smtClean="0">
                <a:cs typeface="Times New Roman" panose="02020603050405020304" pitchFamily="18" charset="0"/>
              </a:rPr>
              <a:t> </a:t>
            </a:r>
            <a:r>
              <a:rPr lang="ru-RU" altLang="uk-UA" sz="6200" b="1" dirty="0" err="1" smtClean="0">
                <a:cs typeface="Times New Roman" panose="02020603050405020304" pitchFamily="18" charset="0"/>
              </a:rPr>
              <a:t>міокарда</a:t>
            </a:r>
            <a:endParaRPr lang="ru-RU" altLang="uk-UA" sz="6200" b="1" dirty="0"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3388" y="2324100"/>
            <a:ext cx="4049712" cy="41761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99"/>
              </a:buClr>
              <a:buNone/>
            </a:pPr>
            <a:r>
              <a:rPr lang="ru-RU" altLang="uk-UA" sz="4000" b="1" u="sng" dirty="0" err="1" smtClean="0">
                <a:solidFill>
                  <a:srgbClr val="0070C0"/>
                </a:solidFill>
                <a:latin typeface="+mj-lt"/>
              </a:rPr>
              <a:t>Ранні</a:t>
            </a:r>
            <a:r>
              <a:rPr lang="ru-RU" altLang="uk-UA" sz="4000" b="1" u="sng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uk-UA" sz="4000" b="1" u="sng" dirty="0" err="1" smtClean="0">
                <a:solidFill>
                  <a:srgbClr val="0070C0"/>
                </a:solidFill>
                <a:latin typeface="+mj-lt"/>
              </a:rPr>
              <a:t>ускладнення</a:t>
            </a:r>
            <a:r>
              <a:rPr lang="ru-RU" altLang="uk-UA" sz="4000" b="1" u="sng" dirty="0" smtClean="0">
                <a:solidFill>
                  <a:srgbClr val="0070C0"/>
                </a:solidFill>
                <a:latin typeface="+mj-lt"/>
              </a:rPr>
              <a:t>:</a:t>
            </a:r>
          </a:p>
          <a:p>
            <a:pPr>
              <a:buClr>
                <a:srgbClr val="000099"/>
              </a:buClr>
            </a:pPr>
            <a:r>
              <a:rPr lang="ru-RU" altLang="uk-UA" sz="2400" b="1" dirty="0" err="1" smtClean="0">
                <a:solidFill>
                  <a:srgbClr val="0070C0"/>
                </a:solidFill>
                <a:latin typeface="+mj-lt"/>
              </a:rPr>
              <a:t>Порушення</a:t>
            </a:r>
            <a:r>
              <a:rPr lang="ru-RU" altLang="uk-UA" sz="2400" b="1" dirty="0" smtClean="0">
                <a:solidFill>
                  <a:srgbClr val="0070C0"/>
                </a:solidFill>
                <a:latin typeface="+mj-lt"/>
              </a:rPr>
              <a:t> ритму </a:t>
            </a:r>
          </a:p>
          <a:p>
            <a:pPr>
              <a:buClr>
                <a:srgbClr val="000099"/>
              </a:buClr>
            </a:pPr>
            <a:r>
              <a:rPr lang="ru-RU" altLang="uk-UA" sz="2400" b="1" dirty="0" err="1" smtClean="0">
                <a:solidFill>
                  <a:srgbClr val="0070C0"/>
                </a:solidFill>
                <a:latin typeface="+mj-lt"/>
              </a:rPr>
              <a:t>Гостра</a:t>
            </a:r>
            <a:r>
              <a:rPr lang="ru-RU" altLang="uk-UA" sz="2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uk-UA" sz="2400" b="1" dirty="0" err="1" smtClean="0">
                <a:solidFill>
                  <a:srgbClr val="0070C0"/>
                </a:solidFill>
                <a:latin typeface="+mj-lt"/>
              </a:rPr>
              <a:t>серцева</a:t>
            </a:r>
            <a:r>
              <a:rPr lang="ru-RU" altLang="uk-UA" sz="2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uk-UA" sz="2400" b="1" dirty="0" err="1" smtClean="0">
                <a:solidFill>
                  <a:srgbClr val="0070C0"/>
                </a:solidFill>
                <a:latin typeface="+mj-lt"/>
              </a:rPr>
              <a:t>недостатність</a:t>
            </a:r>
            <a:endParaRPr lang="ru-RU" altLang="uk-UA" sz="2400" b="1" dirty="0" smtClean="0">
              <a:solidFill>
                <a:srgbClr val="0070C0"/>
              </a:solidFill>
              <a:latin typeface="+mj-lt"/>
            </a:endParaRPr>
          </a:p>
          <a:p>
            <a:pPr>
              <a:buClr>
                <a:srgbClr val="000099"/>
              </a:buClr>
            </a:pPr>
            <a:r>
              <a:rPr lang="ru-RU" altLang="uk-UA" sz="2400" b="1" dirty="0" err="1" smtClean="0">
                <a:solidFill>
                  <a:srgbClr val="0070C0"/>
                </a:solidFill>
                <a:latin typeface="+mj-lt"/>
              </a:rPr>
              <a:t>Кардіогенний</a:t>
            </a:r>
            <a:r>
              <a:rPr lang="ru-RU" altLang="uk-UA" sz="2400" b="1" dirty="0" smtClean="0">
                <a:solidFill>
                  <a:srgbClr val="0070C0"/>
                </a:solidFill>
                <a:latin typeface="+mj-lt"/>
              </a:rPr>
              <a:t> шок</a:t>
            </a:r>
          </a:p>
          <a:p>
            <a:pPr>
              <a:buClr>
                <a:srgbClr val="000099"/>
              </a:buClr>
            </a:pPr>
            <a:r>
              <a:rPr lang="ru-RU" altLang="uk-UA" sz="2400" b="1" dirty="0" err="1" smtClean="0">
                <a:solidFill>
                  <a:srgbClr val="0070C0"/>
                </a:solidFill>
                <a:latin typeface="+mj-lt"/>
              </a:rPr>
              <a:t>Гостра</a:t>
            </a:r>
            <a:r>
              <a:rPr lang="ru-RU" altLang="uk-UA" sz="2400" b="1" dirty="0" smtClean="0">
                <a:solidFill>
                  <a:srgbClr val="0070C0"/>
                </a:solidFill>
                <a:latin typeface="+mj-lt"/>
              </a:rPr>
              <a:t> аневризма </a:t>
            </a:r>
            <a:r>
              <a:rPr lang="ru-RU" altLang="uk-UA" sz="2400" b="1" dirty="0" err="1" smtClean="0">
                <a:solidFill>
                  <a:srgbClr val="0070C0"/>
                </a:solidFill>
                <a:latin typeface="+mj-lt"/>
              </a:rPr>
              <a:t>серця</a:t>
            </a:r>
            <a:endParaRPr lang="ru-RU" altLang="uk-UA" sz="2400" b="1" dirty="0" smtClean="0">
              <a:solidFill>
                <a:srgbClr val="0070C0"/>
              </a:solidFill>
              <a:latin typeface="+mj-lt"/>
            </a:endParaRPr>
          </a:p>
          <a:p>
            <a:pPr>
              <a:buClr>
                <a:srgbClr val="000099"/>
              </a:buClr>
            </a:pPr>
            <a:r>
              <a:rPr lang="ru-RU" altLang="uk-UA" sz="2400" b="1" dirty="0" err="1" smtClean="0">
                <a:solidFill>
                  <a:srgbClr val="0070C0"/>
                </a:solidFill>
                <a:latin typeface="+mj-lt"/>
              </a:rPr>
              <a:t>Тромбоемболія</a:t>
            </a:r>
            <a:endParaRPr lang="ru-RU" altLang="uk-UA" sz="2400" b="1" dirty="0" smtClean="0">
              <a:solidFill>
                <a:srgbClr val="0070C0"/>
              </a:solidFill>
              <a:latin typeface="+mj-lt"/>
            </a:endParaRPr>
          </a:p>
          <a:p>
            <a:pPr>
              <a:buClr>
                <a:srgbClr val="000099"/>
              </a:buClr>
            </a:pPr>
            <a:r>
              <a:rPr lang="ru-RU" altLang="uk-UA" sz="2400" b="1" dirty="0" err="1" smtClean="0">
                <a:solidFill>
                  <a:srgbClr val="0070C0"/>
                </a:solidFill>
                <a:latin typeface="+mj-lt"/>
              </a:rPr>
              <a:t>Розриви</a:t>
            </a:r>
            <a:r>
              <a:rPr lang="ru-RU" altLang="uk-UA" sz="2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uk-UA" sz="2400" b="1" dirty="0" err="1" smtClean="0">
                <a:solidFill>
                  <a:srgbClr val="0070C0"/>
                </a:solidFill>
                <a:latin typeface="+mj-lt"/>
              </a:rPr>
              <a:t>серця</a:t>
            </a:r>
            <a:r>
              <a:rPr lang="ru-RU" altLang="uk-UA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uk-UA" sz="2400" b="1" dirty="0" smtClean="0">
                <a:solidFill>
                  <a:srgbClr val="0070C0"/>
                </a:solidFill>
                <a:latin typeface="+mj-lt"/>
              </a:rPr>
              <a:t>( тампонада, </a:t>
            </a:r>
            <a:r>
              <a:rPr lang="en-US" altLang="uk-UA" sz="2400" b="1" dirty="0" smtClean="0">
                <a:solidFill>
                  <a:srgbClr val="0070C0"/>
                </a:solidFill>
                <a:latin typeface="+mj-lt"/>
              </a:rPr>
              <a:t>VSD)</a:t>
            </a:r>
            <a:r>
              <a:rPr lang="uk-UA" altLang="uk-UA" sz="2400" b="1" dirty="0" smtClean="0">
                <a:solidFill>
                  <a:srgbClr val="0070C0"/>
                </a:solidFill>
                <a:latin typeface="+mj-lt"/>
              </a:rPr>
              <a:t>, відрив папілярних м‘язів</a:t>
            </a:r>
            <a:endParaRPr lang="ru-RU" altLang="uk-UA" sz="2400" b="1" dirty="0" smtClean="0">
              <a:solidFill>
                <a:srgbClr val="0070C0"/>
              </a:solidFill>
              <a:latin typeface="+mj-lt"/>
            </a:endParaRPr>
          </a:p>
          <a:p>
            <a:pPr marL="0" indent="0">
              <a:buClr>
                <a:srgbClr val="000099"/>
              </a:buClr>
              <a:buNone/>
            </a:pPr>
            <a:endParaRPr lang="ru-RU" altLang="uk-UA" sz="2400" b="1" u="sng" dirty="0" smtClean="0">
              <a:solidFill>
                <a:srgbClr val="0070C0"/>
              </a:solidFill>
              <a:latin typeface="+mj-lt"/>
            </a:endParaRPr>
          </a:p>
          <a:p>
            <a:pPr>
              <a:buClr>
                <a:srgbClr val="000099"/>
              </a:buClr>
            </a:pPr>
            <a:endParaRPr lang="ru-RU" altLang="uk-UA" b="1" u="sng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455499" y="2390775"/>
            <a:ext cx="3983902" cy="412331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Clr>
                <a:srgbClr val="000066"/>
              </a:buClr>
              <a:buFont typeface="Wingdings" panose="05000000000000000000" pitchFamily="2" charset="2"/>
              <a:buNone/>
            </a:pPr>
            <a:r>
              <a:rPr lang="ru-RU" altLang="uk-UA" sz="4000" b="1" u="sng" dirty="0" err="1" smtClean="0">
                <a:solidFill>
                  <a:srgbClr val="0070C0"/>
                </a:solidFill>
                <a:latin typeface="+mj-lt"/>
              </a:rPr>
              <a:t>Пізні</a:t>
            </a:r>
            <a:r>
              <a:rPr lang="ru-RU" altLang="uk-UA" sz="4000" b="1" u="sng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uk-UA" sz="4000" b="1" u="sng" dirty="0" err="1" smtClean="0">
                <a:solidFill>
                  <a:srgbClr val="0070C0"/>
                </a:solidFill>
                <a:latin typeface="+mj-lt"/>
              </a:rPr>
              <a:t>ускладнення</a:t>
            </a:r>
            <a:r>
              <a:rPr lang="ru-RU" altLang="uk-UA" sz="4000" b="1" u="sng" dirty="0" smtClean="0">
                <a:solidFill>
                  <a:srgbClr val="0070C0"/>
                </a:solidFill>
                <a:latin typeface="+mj-lt"/>
              </a:rPr>
              <a:t>:</a:t>
            </a:r>
          </a:p>
          <a:p>
            <a:pPr>
              <a:lnSpc>
                <a:spcPct val="80000"/>
              </a:lnSpc>
              <a:buClr>
                <a:srgbClr val="000066"/>
              </a:buClr>
            </a:pPr>
            <a:r>
              <a:rPr lang="ru-RU" altLang="uk-UA" sz="2400" b="1" dirty="0" err="1" smtClean="0">
                <a:solidFill>
                  <a:srgbClr val="0070C0"/>
                </a:solidFill>
                <a:latin typeface="+mj-lt"/>
              </a:rPr>
              <a:t>Порушення</a:t>
            </a:r>
            <a:r>
              <a:rPr lang="ru-RU" altLang="uk-UA" sz="2400" b="1" dirty="0" smtClean="0">
                <a:solidFill>
                  <a:srgbClr val="0070C0"/>
                </a:solidFill>
                <a:latin typeface="+mj-lt"/>
              </a:rPr>
              <a:t> ритму</a:t>
            </a:r>
          </a:p>
          <a:p>
            <a:pPr>
              <a:lnSpc>
                <a:spcPct val="80000"/>
              </a:lnSpc>
              <a:buClr>
                <a:srgbClr val="000066"/>
              </a:buClr>
            </a:pPr>
            <a:r>
              <a:rPr lang="ru-RU" altLang="uk-UA" sz="2400" b="1" dirty="0" err="1" smtClean="0">
                <a:solidFill>
                  <a:srgbClr val="0070C0"/>
                </a:solidFill>
                <a:latin typeface="+mj-lt"/>
              </a:rPr>
              <a:t>Хронічна</a:t>
            </a:r>
            <a:r>
              <a:rPr lang="ru-RU" altLang="uk-UA" sz="2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uk-UA" sz="2400" b="1" dirty="0" err="1" smtClean="0">
                <a:solidFill>
                  <a:srgbClr val="0070C0"/>
                </a:solidFill>
                <a:latin typeface="+mj-lt"/>
              </a:rPr>
              <a:t>серцева</a:t>
            </a:r>
            <a:r>
              <a:rPr lang="ru-RU" altLang="uk-UA" sz="2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uk-UA" sz="2400" b="1" dirty="0" err="1" smtClean="0">
                <a:solidFill>
                  <a:srgbClr val="0070C0"/>
                </a:solidFill>
                <a:latin typeface="+mj-lt"/>
              </a:rPr>
              <a:t>недостатність</a:t>
            </a:r>
            <a:endParaRPr lang="ru-RU" altLang="uk-UA" sz="2400" b="1" dirty="0" smtClean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80000"/>
              </a:lnSpc>
              <a:buClr>
                <a:srgbClr val="000066"/>
              </a:buClr>
            </a:pPr>
            <a:r>
              <a:rPr lang="ru-RU" altLang="uk-UA" sz="2400" b="1" dirty="0" err="1" smtClean="0">
                <a:solidFill>
                  <a:srgbClr val="0070C0"/>
                </a:solidFill>
                <a:latin typeface="+mj-lt"/>
              </a:rPr>
              <a:t>Хронічна</a:t>
            </a:r>
            <a:r>
              <a:rPr lang="ru-RU" altLang="uk-UA" sz="2400" b="1" dirty="0" smtClean="0">
                <a:solidFill>
                  <a:srgbClr val="0070C0"/>
                </a:solidFill>
                <a:latin typeface="+mj-lt"/>
              </a:rPr>
              <a:t> аневризма </a:t>
            </a:r>
            <a:r>
              <a:rPr lang="ru-RU" altLang="uk-UA" sz="2400" b="1" dirty="0" err="1" smtClean="0">
                <a:solidFill>
                  <a:srgbClr val="0070C0"/>
                </a:solidFill>
                <a:latin typeface="+mj-lt"/>
              </a:rPr>
              <a:t>серця</a:t>
            </a:r>
            <a:endParaRPr lang="ru-RU" altLang="uk-UA" sz="2400" b="1" dirty="0" smtClean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80000"/>
              </a:lnSpc>
              <a:buClr>
                <a:srgbClr val="000066"/>
              </a:buClr>
            </a:pPr>
            <a:r>
              <a:rPr lang="ru-RU" altLang="uk-UA" sz="2400" b="1" dirty="0" err="1" smtClean="0">
                <a:solidFill>
                  <a:srgbClr val="0070C0"/>
                </a:solidFill>
                <a:latin typeface="+mj-lt"/>
              </a:rPr>
              <a:t>Тромбоемболія</a:t>
            </a:r>
            <a:endParaRPr lang="ru-RU" altLang="uk-UA" sz="2400" b="1" dirty="0" smtClean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80000"/>
              </a:lnSpc>
              <a:buClr>
                <a:srgbClr val="000066"/>
              </a:buClr>
            </a:pPr>
            <a:r>
              <a:rPr lang="ru-RU" altLang="uk-UA" sz="2400" b="1" dirty="0" err="1" smtClean="0">
                <a:solidFill>
                  <a:srgbClr val="0070C0"/>
                </a:solidFill>
                <a:latin typeface="+mj-lt"/>
              </a:rPr>
              <a:t>Постінфарктний</a:t>
            </a:r>
            <a:r>
              <a:rPr lang="ru-RU" altLang="uk-UA" sz="2400" b="1" dirty="0" smtClean="0">
                <a:solidFill>
                  <a:srgbClr val="0070C0"/>
                </a:solidFill>
                <a:latin typeface="+mj-lt"/>
              </a:rPr>
              <a:t> синдром </a:t>
            </a:r>
            <a:r>
              <a:rPr lang="ru-RU" altLang="uk-UA" sz="2400" b="1" dirty="0" err="1" smtClean="0">
                <a:solidFill>
                  <a:srgbClr val="0070C0"/>
                </a:solidFill>
                <a:latin typeface="+mj-lt"/>
              </a:rPr>
              <a:t>Дреслера</a:t>
            </a:r>
            <a:endParaRPr lang="ru-RU" altLang="uk-UA" sz="2400" b="1" dirty="0" smtClean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90706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uk-UA" b="1" dirty="0" smtClean="0"/>
              <a:t>Принцип </a:t>
            </a:r>
            <a:r>
              <a:rPr lang="ru-RU" altLang="uk-UA" b="1" dirty="0" err="1" smtClean="0"/>
              <a:t>роботи</a:t>
            </a:r>
            <a:endParaRPr lang="ru-RU" altLang="uk-UA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8963" y="2419351"/>
            <a:ext cx="4000500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 err="1" smtClean="0"/>
              <a:t>Забір</a:t>
            </a:r>
            <a:r>
              <a:rPr lang="ru-RU" dirty="0" smtClean="0"/>
              <a:t> </a:t>
            </a:r>
            <a:r>
              <a:rPr lang="ru-RU" dirty="0" err="1" smtClean="0"/>
              <a:t>венозної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в </a:t>
            </a:r>
            <a:r>
              <a:rPr lang="ru-RU" dirty="0" err="1" smtClean="0"/>
              <a:t>екстракорпоральний</a:t>
            </a:r>
            <a:r>
              <a:rPr lang="ru-RU" dirty="0" smtClean="0"/>
              <a:t> контур</a:t>
            </a:r>
          </a:p>
          <a:p>
            <a:pPr>
              <a:defRPr/>
            </a:pPr>
            <a:r>
              <a:rPr lang="ru-RU" dirty="0" err="1" smtClean="0"/>
              <a:t>Газообмін</a:t>
            </a:r>
            <a:r>
              <a:rPr lang="ru-RU" dirty="0" smtClean="0"/>
              <a:t> в </a:t>
            </a:r>
            <a:r>
              <a:rPr lang="ru-RU" dirty="0" err="1" smtClean="0"/>
              <a:t>оксигенаторі</a:t>
            </a:r>
            <a:endParaRPr lang="ru-RU" dirty="0" smtClean="0"/>
          </a:p>
          <a:p>
            <a:pPr>
              <a:defRPr/>
            </a:pPr>
            <a:r>
              <a:rPr lang="ru-RU" dirty="0" err="1" smtClean="0"/>
              <a:t>Повернення</a:t>
            </a:r>
            <a:r>
              <a:rPr lang="ru-RU" dirty="0" smtClean="0"/>
              <a:t> «</a:t>
            </a:r>
            <a:r>
              <a:rPr lang="ru-RU" dirty="0" err="1" smtClean="0"/>
              <a:t>артеріальної</a:t>
            </a:r>
            <a:r>
              <a:rPr lang="ru-RU" dirty="0" smtClean="0"/>
              <a:t>» </a:t>
            </a:r>
            <a:r>
              <a:rPr lang="ru-RU" dirty="0" err="1" smtClean="0"/>
              <a:t>крові</a:t>
            </a:r>
            <a:r>
              <a:rPr lang="ru-RU" dirty="0" smtClean="0"/>
              <a:t> в </a:t>
            </a:r>
            <a:r>
              <a:rPr lang="ru-RU" dirty="0" err="1" smtClean="0"/>
              <a:t>венозне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артеріальне</a:t>
            </a:r>
            <a:r>
              <a:rPr lang="ru-RU" dirty="0" smtClean="0"/>
              <a:t> русло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785938"/>
            <a:ext cx="4679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3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023938" y="952499"/>
          <a:ext cx="9682161" cy="522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7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83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плюси</a:t>
                      </a:r>
                      <a:endParaRPr lang="ru-RU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</a:t>
                      </a:r>
                      <a:r>
                        <a:rPr lang="uk-UA" sz="1800" dirty="0" smtClean="0"/>
                        <a:t>і</a:t>
                      </a:r>
                      <a:r>
                        <a:rPr lang="ru-RU" sz="1800" dirty="0" err="1" smtClean="0"/>
                        <a:t>нуси</a:t>
                      </a:r>
                      <a:endParaRPr lang="ru-RU" sz="18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643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Вено-</a:t>
                      </a:r>
                      <a:r>
                        <a:rPr lang="ru-RU" sz="1600" dirty="0" err="1" smtClean="0"/>
                        <a:t>венозне</a:t>
                      </a:r>
                      <a:r>
                        <a:rPr lang="ru-RU" sz="1600" dirty="0" smtClean="0"/>
                        <a:t> ЕКМО</a:t>
                      </a:r>
                      <a:endParaRPr lang="ru-RU" sz="16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•    </a:t>
                      </a:r>
                      <a:r>
                        <a:rPr lang="ru-RU" sz="1600" dirty="0" err="1" smtClean="0"/>
                        <a:t>Можливість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уникнути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артеріальної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канюляції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 •    </a:t>
                      </a:r>
                      <a:r>
                        <a:rPr lang="ru-RU" sz="1600" dirty="0" err="1" smtClean="0"/>
                        <a:t>Забезпечує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пряму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легеневу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оксигенацію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 •    </a:t>
                      </a:r>
                      <a:r>
                        <a:rPr lang="ru-RU" sz="1600" dirty="0" err="1" smtClean="0"/>
                        <a:t>Покращує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коронарну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оксигенацію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 •    </a:t>
                      </a:r>
                      <a:r>
                        <a:rPr lang="ru-RU" sz="1600" dirty="0" err="1" smtClean="0"/>
                        <a:t>Зменшує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ризик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неврологічних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захворювань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 •    </a:t>
                      </a:r>
                      <a:r>
                        <a:rPr lang="ru-RU" sz="1600" dirty="0" err="1" smtClean="0"/>
                        <a:t>Підтримує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серцевий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викид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•    </a:t>
                      </a:r>
                      <a:r>
                        <a:rPr lang="ru-RU" sz="1600" dirty="0" err="1" smtClean="0"/>
                        <a:t>Може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мати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місце</a:t>
                      </a:r>
                      <a:r>
                        <a:rPr lang="ru-RU" sz="1600" dirty="0" smtClean="0"/>
                        <a:t> неадекватна доставка </a:t>
                      </a:r>
                      <a:r>
                        <a:rPr lang="ru-RU" sz="1600" dirty="0" err="1" smtClean="0"/>
                        <a:t>кисню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 •    Не </a:t>
                      </a:r>
                      <a:r>
                        <a:rPr lang="ru-RU" sz="1600" dirty="0" err="1" smtClean="0"/>
                        <a:t>забезпечує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прямої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підтримки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серця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 •    </a:t>
                      </a:r>
                      <a:r>
                        <a:rPr lang="ru-RU" sz="1600" dirty="0" err="1" smtClean="0"/>
                        <a:t>Високий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ризик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рециркуляції</a:t>
                      </a:r>
                      <a:endParaRPr lang="ru-RU" sz="16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51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Вено-</a:t>
                      </a:r>
                      <a:r>
                        <a:rPr lang="ru-RU" sz="1600" dirty="0" err="1" smtClean="0"/>
                        <a:t>артеріальне</a:t>
                      </a:r>
                      <a:r>
                        <a:rPr lang="ru-RU" sz="1600" dirty="0" smtClean="0"/>
                        <a:t> ЕКМО</a:t>
                      </a:r>
                      <a:endParaRPr lang="ru-RU" sz="16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•    </a:t>
                      </a:r>
                      <a:r>
                        <a:rPr lang="ru-RU" sz="1600" dirty="0" err="1" smtClean="0"/>
                        <a:t>Забезпечує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серцево-легеневу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підтримку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 •    </a:t>
                      </a:r>
                      <a:r>
                        <a:rPr lang="ru-RU" sz="1600" dirty="0" err="1" smtClean="0"/>
                        <a:t>Зменшує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переднавантаження</a:t>
                      </a:r>
                      <a:r>
                        <a:rPr lang="ru-RU" sz="1600" baseline="0" dirty="0" smtClean="0"/>
                        <a:t> правого </a:t>
                      </a:r>
                      <a:r>
                        <a:rPr lang="ru-RU" sz="1600" baseline="0" dirty="0" err="1" smtClean="0"/>
                        <a:t>шлуночка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 •    Нема </a:t>
                      </a:r>
                      <a:r>
                        <a:rPr lang="ru-RU" sz="1600" dirty="0" err="1" smtClean="0"/>
                        <a:t>ризику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рециркуляції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крові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 •    </a:t>
                      </a:r>
                      <a:r>
                        <a:rPr lang="ru-RU" sz="1600" dirty="0" err="1" smtClean="0"/>
                        <a:t>Краща</a:t>
                      </a:r>
                      <a:r>
                        <a:rPr lang="ru-RU" sz="1600" dirty="0" smtClean="0"/>
                        <a:t> доставка </a:t>
                      </a:r>
                      <a:r>
                        <a:rPr lang="ru-RU" sz="1600" dirty="0" err="1" smtClean="0"/>
                        <a:t>кисню</a:t>
                      </a:r>
                      <a:endParaRPr lang="ru-RU" sz="16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•    </a:t>
                      </a:r>
                      <a:r>
                        <a:rPr lang="ru-RU" sz="1600" dirty="0" err="1" smtClean="0"/>
                        <a:t>Збільшує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постнавантаження</a:t>
                      </a:r>
                      <a:r>
                        <a:rPr lang="ru-RU" sz="1600" dirty="0" smtClean="0"/>
                        <a:t> ЛШ</a:t>
                      </a:r>
                    </a:p>
                    <a:p>
                      <a:r>
                        <a:rPr lang="ru-RU" sz="1600" dirty="0" smtClean="0"/>
                        <a:t> •    </a:t>
                      </a:r>
                      <a:r>
                        <a:rPr lang="ru-RU" sz="1600" dirty="0" err="1" smtClean="0"/>
                        <a:t>Знижує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пульсовий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тиск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•    </a:t>
                      </a:r>
                      <a:r>
                        <a:rPr lang="ru-RU" sz="1600" dirty="0" err="1" smtClean="0"/>
                        <a:t>Впливає</a:t>
                      </a:r>
                      <a:r>
                        <a:rPr lang="ru-RU" sz="1600" dirty="0" smtClean="0"/>
                        <a:t> на </a:t>
                      </a:r>
                      <a:r>
                        <a:rPr lang="ru-RU" sz="1600" dirty="0" err="1" smtClean="0"/>
                        <a:t>церебральну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ауторегуляцію</a:t>
                      </a:r>
                      <a:r>
                        <a:rPr lang="ru-RU" sz="1600" dirty="0" smtClean="0"/>
                        <a:t> (</a:t>
                      </a:r>
                      <a:r>
                        <a:rPr lang="ru-RU" sz="1600" dirty="0" err="1" smtClean="0"/>
                        <a:t>погіршує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міогенні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реакції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церебральних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артерій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і </a:t>
                      </a:r>
                      <a:r>
                        <a:rPr lang="ru-RU" sz="1600" dirty="0" err="1" smtClean="0"/>
                        <a:t>викликає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порушення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ендотеліальної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функції</a:t>
                      </a:r>
                      <a:r>
                        <a:rPr lang="ru-RU" sz="1600" dirty="0" smtClean="0"/>
                        <a:t>).</a:t>
                      </a:r>
                      <a:endParaRPr lang="ru-RU" sz="16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6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uk-UA" b="1" dirty="0" err="1" smtClean="0">
                <a:solidFill>
                  <a:schemeClr val="bg1"/>
                </a:solidFill>
              </a:rPr>
              <a:t>Покази</a:t>
            </a:r>
            <a:endParaRPr lang="ru-RU" altLang="uk-UA" b="1" dirty="0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7996" y="2416108"/>
            <a:ext cx="10806012" cy="4140335"/>
          </a:xfrm>
        </p:spPr>
        <p:txBody>
          <a:bodyPr rtlCol="0">
            <a:normAutofit fontScale="92500" lnSpcReduction="10000"/>
          </a:bodyPr>
          <a:lstStyle/>
          <a:p>
            <a:pPr>
              <a:buNone/>
              <a:defRPr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У </a:t>
            </a:r>
            <a:r>
              <a:rPr lang="ru-RU" dirty="0" err="1" smtClean="0">
                <a:solidFill>
                  <a:srgbClr val="FF0000"/>
                </a:solidFill>
              </a:rPr>
              <a:t>дітей</a:t>
            </a:r>
            <a:r>
              <a:rPr lang="ru-RU" dirty="0" smtClean="0">
                <a:solidFill>
                  <a:srgbClr val="FF0000"/>
                </a:solidFill>
              </a:rPr>
              <a:t> і </a:t>
            </a:r>
            <a:r>
              <a:rPr lang="ru-RU" dirty="0" err="1" smtClean="0">
                <a:solidFill>
                  <a:srgbClr val="FF0000"/>
                </a:solidFill>
              </a:rPr>
              <a:t>дорослих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кардіальні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покази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err="1" smtClean="0">
                <a:solidFill>
                  <a:srgbClr val="FF0000"/>
                </a:solidFill>
              </a:rPr>
              <a:t>серцева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недостатність</a:t>
            </a:r>
            <a:r>
              <a:rPr lang="ru-RU" dirty="0" smtClean="0">
                <a:solidFill>
                  <a:srgbClr val="FF0000"/>
                </a:solidFill>
              </a:rPr>
              <a:t>, яка </a:t>
            </a:r>
            <a:r>
              <a:rPr lang="ru-RU" dirty="0" err="1" smtClean="0">
                <a:solidFill>
                  <a:srgbClr val="FF0000"/>
                </a:solidFill>
              </a:rPr>
              <a:t>може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розвинутись</a:t>
            </a:r>
            <a:r>
              <a:rPr lang="ru-RU" dirty="0" smtClean="0">
                <a:solidFill>
                  <a:srgbClr val="FF0000"/>
                </a:solidFill>
              </a:rPr>
              <a:t> при </a:t>
            </a:r>
            <a:r>
              <a:rPr lang="ru-RU" dirty="0" err="1" smtClean="0">
                <a:solidFill>
                  <a:srgbClr val="FF0000"/>
                </a:solidFill>
              </a:rPr>
              <a:t>наступних</a:t>
            </a:r>
            <a:r>
              <a:rPr lang="ru-RU" dirty="0" smtClean="0">
                <a:solidFill>
                  <a:srgbClr val="FF0000"/>
                </a:solidFill>
              </a:rPr>
              <a:t> станах: </a:t>
            </a:r>
          </a:p>
          <a:p>
            <a:pPr>
              <a:defRPr/>
            </a:pP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кардіохірургічної</a:t>
            </a:r>
            <a:r>
              <a:rPr lang="ru-RU" dirty="0" smtClean="0"/>
              <a:t> </a:t>
            </a:r>
            <a:r>
              <a:rPr lang="ru-RU" dirty="0" err="1" smtClean="0"/>
              <a:t>корекції</a:t>
            </a:r>
            <a:r>
              <a:rPr lang="ru-RU" dirty="0" smtClean="0"/>
              <a:t>(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відключити</a:t>
            </a:r>
            <a:r>
              <a:rPr lang="ru-RU" dirty="0" smtClean="0"/>
              <a:t> АІК)</a:t>
            </a:r>
          </a:p>
          <a:p>
            <a:pPr>
              <a:defRPr/>
            </a:pP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трансплантації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, </a:t>
            </a:r>
            <a:r>
              <a:rPr lang="ru-RU" dirty="0" err="1" smtClean="0"/>
              <a:t>легень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комплексу </a:t>
            </a:r>
            <a:r>
              <a:rPr lang="ru-RU" dirty="0" err="1" smtClean="0"/>
              <a:t>серце-легені</a:t>
            </a:r>
            <a:endParaRPr lang="ru-RU" dirty="0" smtClean="0"/>
          </a:p>
          <a:p>
            <a:pPr>
              <a:defRPr/>
            </a:pPr>
            <a:r>
              <a:rPr lang="ru-RU" dirty="0" err="1" smtClean="0"/>
              <a:t>Міокардити</a:t>
            </a:r>
            <a:r>
              <a:rPr lang="ru-RU" dirty="0" smtClean="0"/>
              <a:t>, </a:t>
            </a:r>
            <a:r>
              <a:rPr lang="ru-RU" dirty="0" err="1" smtClean="0"/>
              <a:t>міокардіопатії</a:t>
            </a: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 marL="0" indent="0"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У </a:t>
            </a:r>
            <a:r>
              <a:rPr lang="ru-RU" dirty="0" err="1" smtClean="0">
                <a:solidFill>
                  <a:srgbClr val="FF0000"/>
                </a:solidFill>
              </a:rPr>
              <a:t>дітей</a:t>
            </a:r>
            <a:r>
              <a:rPr lang="ru-RU" dirty="0" smtClean="0">
                <a:solidFill>
                  <a:srgbClr val="FF0000"/>
                </a:solidFill>
              </a:rPr>
              <a:t> і </a:t>
            </a:r>
            <a:r>
              <a:rPr lang="ru-RU" dirty="0" err="1" smtClean="0">
                <a:solidFill>
                  <a:srgbClr val="FF0000"/>
                </a:solidFill>
              </a:rPr>
              <a:t>дорослих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респіраторні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покази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недостатність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функції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легень</a:t>
            </a:r>
            <a:r>
              <a:rPr lang="ru-RU" dirty="0" smtClean="0">
                <a:solidFill>
                  <a:srgbClr val="FF0000"/>
                </a:solidFill>
              </a:rPr>
              <a:t> при:</a:t>
            </a:r>
          </a:p>
          <a:p>
            <a:pPr>
              <a:defRPr/>
            </a:pPr>
            <a:r>
              <a:rPr lang="ru-RU" dirty="0" err="1" smtClean="0"/>
              <a:t>Пневмонії</a:t>
            </a:r>
            <a:endParaRPr lang="ru-RU" dirty="0" smtClean="0"/>
          </a:p>
          <a:p>
            <a:pPr>
              <a:defRPr/>
            </a:pPr>
            <a:r>
              <a:rPr lang="ru-RU" dirty="0" err="1" smtClean="0"/>
              <a:t>Легенева</a:t>
            </a:r>
            <a:r>
              <a:rPr lang="ru-RU" dirty="0" smtClean="0"/>
              <a:t> </a:t>
            </a:r>
            <a:r>
              <a:rPr lang="ru-RU" dirty="0" err="1" smtClean="0"/>
              <a:t>кровотеча</a:t>
            </a:r>
            <a:endParaRPr lang="ru-RU" dirty="0" smtClean="0"/>
          </a:p>
          <a:p>
            <a:pPr>
              <a:defRPr/>
            </a:pPr>
            <a:r>
              <a:rPr lang="ru-RU" dirty="0" err="1" smtClean="0"/>
              <a:t>Аспірація</a:t>
            </a:r>
            <a:endParaRPr lang="ru-RU" dirty="0" smtClean="0"/>
          </a:p>
          <a:p>
            <a:pPr>
              <a:defRPr/>
            </a:pPr>
            <a:r>
              <a:rPr lang="ru-RU" dirty="0" err="1" smtClean="0"/>
              <a:t>Гострий</a:t>
            </a:r>
            <a:r>
              <a:rPr lang="ru-RU" dirty="0" smtClean="0"/>
              <a:t> </a:t>
            </a:r>
            <a:r>
              <a:rPr lang="ru-RU" dirty="0" err="1" smtClean="0"/>
              <a:t>респіраторний</a:t>
            </a:r>
            <a:r>
              <a:rPr lang="ru-RU" dirty="0" smtClean="0"/>
              <a:t> </a:t>
            </a:r>
            <a:r>
              <a:rPr lang="ru-RU" dirty="0" err="1" smtClean="0"/>
              <a:t>дистрес</a:t>
            </a:r>
            <a:r>
              <a:rPr lang="ru-RU" dirty="0" smtClean="0"/>
              <a:t>-синдром</a:t>
            </a:r>
          </a:p>
          <a:p>
            <a:pPr>
              <a:defRPr/>
            </a:pPr>
            <a:r>
              <a:rPr lang="ru-RU" dirty="0" err="1" smtClean="0"/>
              <a:t>Трансплантація</a:t>
            </a:r>
            <a:r>
              <a:rPr lang="ru-RU" dirty="0" smtClean="0"/>
              <a:t> </a:t>
            </a:r>
            <a:r>
              <a:rPr lang="ru-RU" dirty="0" err="1" smtClean="0"/>
              <a:t>легень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384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uk-UA" b="1" dirty="0" err="1" smtClean="0">
                <a:solidFill>
                  <a:schemeClr val="bg1"/>
                </a:solidFill>
              </a:rPr>
              <a:t>Протипокази</a:t>
            </a:r>
            <a:endParaRPr lang="ru-RU" altLang="uk-UA" b="1" dirty="0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9499" y="2264292"/>
            <a:ext cx="11906655" cy="4311606"/>
          </a:xfrm>
        </p:spPr>
        <p:txBody>
          <a:bodyPr rtlCol="0">
            <a:normAutofit fontScale="85000" lnSpcReduction="20000"/>
          </a:bodyPr>
          <a:lstStyle/>
          <a:p>
            <a:pPr>
              <a:buNone/>
              <a:defRPr/>
            </a:pPr>
            <a:r>
              <a:rPr lang="ru-RU" dirty="0" smtClean="0"/>
              <a:t>1. </a:t>
            </a:r>
            <a:r>
              <a:rPr lang="ru-RU" dirty="0" err="1" smtClean="0"/>
              <a:t>Абсолютні</a:t>
            </a:r>
            <a:endParaRPr lang="ru-RU" dirty="0" smtClean="0"/>
          </a:p>
          <a:p>
            <a:pPr>
              <a:defRPr/>
            </a:pPr>
            <a:r>
              <a:rPr lang="ru-RU" dirty="0" err="1" smtClean="0"/>
              <a:t>Протипоказана</a:t>
            </a:r>
            <a:r>
              <a:rPr lang="ru-RU" dirty="0" smtClean="0"/>
              <a:t> </a:t>
            </a:r>
            <a:r>
              <a:rPr lang="ru-RU" dirty="0" err="1" smtClean="0"/>
              <a:t>антикоагуляція</a:t>
            </a:r>
            <a:endParaRPr lang="ru-RU" dirty="0" smtClean="0"/>
          </a:p>
          <a:p>
            <a:pPr>
              <a:defRPr/>
            </a:pPr>
            <a:r>
              <a:rPr lang="ru-RU" dirty="0" err="1" smtClean="0"/>
              <a:t>Термінальні</a:t>
            </a:r>
            <a:r>
              <a:rPr lang="ru-RU" dirty="0" smtClean="0"/>
              <a:t> </a:t>
            </a:r>
            <a:r>
              <a:rPr lang="ru-RU" dirty="0" err="1" smtClean="0"/>
              <a:t>стани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PaO2/FiO2  &lt; 100 при &gt; 10 </a:t>
            </a:r>
            <a:r>
              <a:rPr lang="ru-RU" dirty="0" err="1" smtClean="0"/>
              <a:t>дн</a:t>
            </a:r>
            <a:r>
              <a:rPr lang="ru-RU" dirty="0" smtClean="0"/>
              <a:t>. </a:t>
            </a:r>
          </a:p>
          <a:p>
            <a:pPr>
              <a:defRPr/>
            </a:pPr>
            <a:r>
              <a:rPr lang="ru-RU" dirty="0" err="1" smtClean="0"/>
              <a:t>Поліорганна</a:t>
            </a:r>
            <a:r>
              <a:rPr lang="ru-RU" dirty="0" smtClean="0"/>
              <a:t> </a:t>
            </a:r>
            <a:r>
              <a:rPr lang="ru-RU" dirty="0" err="1" smtClean="0"/>
              <a:t>недостатність</a:t>
            </a:r>
            <a:r>
              <a:rPr lang="ru-RU" dirty="0" smtClean="0"/>
              <a:t> &gt; 2 систем</a:t>
            </a:r>
          </a:p>
          <a:p>
            <a:pPr>
              <a:defRPr/>
            </a:pPr>
            <a:r>
              <a:rPr lang="ru-RU" dirty="0" err="1" smtClean="0"/>
              <a:t>Неконтрольований</a:t>
            </a:r>
            <a:r>
              <a:rPr lang="ru-RU" dirty="0" smtClean="0"/>
              <a:t> </a:t>
            </a:r>
            <a:r>
              <a:rPr lang="ru-RU" dirty="0" err="1" smtClean="0"/>
              <a:t>метаболічний</a:t>
            </a:r>
            <a:r>
              <a:rPr lang="ru-RU" dirty="0" smtClean="0"/>
              <a:t> ацидоз</a:t>
            </a:r>
          </a:p>
          <a:p>
            <a:pPr>
              <a:defRPr/>
            </a:pPr>
            <a:r>
              <a:rPr lang="ru-RU" dirty="0" err="1" smtClean="0"/>
              <a:t>Імуносупресія</a:t>
            </a:r>
            <a:endParaRPr lang="ru-RU" dirty="0" smtClean="0"/>
          </a:p>
          <a:p>
            <a:pPr>
              <a:defRPr/>
            </a:pPr>
            <a:r>
              <a:rPr lang="ru-RU" dirty="0" err="1" smtClean="0"/>
              <a:t>Ушкодження</a:t>
            </a:r>
            <a:r>
              <a:rPr lang="ru-RU" dirty="0" smtClean="0"/>
              <a:t>  ЦНС</a:t>
            </a:r>
          </a:p>
          <a:p>
            <a:pPr>
              <a:defRPr/>
            </a:pPr>
            <a:endParaRPr lang="ru-RU" dirty="0" smtClean="0"/>
          </a:p>
          <a:p>
            <a:pPr>
              <a:buNone/>
              <a:defRPr/>
            </a:pPr>
            <a:r>
              <a:rPr lang="ru-RU" dirty="0" smtClean="0"/>
              <a:t>2. </a:t>
            </a:r>
            <a:r>
              <a:rPr lang="ru-RU" dirty="0" err="1" smtClean="0"/>
              <a:t>Відносні</a:t>
            </a:r>
            <a:endParaRPr lang="ru-RU" dirty="0" smtClean="0"/>
          </a:p>
          <a:p>
            <a:pPr>
              <a:defRPr/>
            </a:pPr>
            <a:r>
              <a:rPr lang="ru-RU" dirty="0" err="1" smtClean="0"/>
              <a:t>Довготривала</a:t>
            </a:r>
            <a:r>
              <a:rPr lang="ru-RU" dirty="0" smtClean="0"/>
              <a:t> ШВЛ </a:t>
            </a:r>
            <a:r>
              <a:rPr lang="ru-RU" dirty="0" err="1" smtClean="0"/>
              <a:t>більше</a:t>
            </a:r>
            <a:r>
              <a:rPr lang="ru-RU" dirty="0" smtClean="0"/>
              <a:t> 7-10 </a:t>
            </a:r>
            <a:r>
              <a:rPr lang="ru-RU" dirty="0" err="1" smtClean="0"/>
              <a:t>днів</a:t>
            </a:r>
            <a:endParaRPr lang="ru-RU" dirty="0" smtClean="0"/>
          </a:p>
          <a:p>
            <a:pPr>
              <a:defRPr/>
            </a:pPr>
            <a:r>
              <a:rPr lang="ru-RU" dirty="0" err="1" smtClean="0"/>
              <a:t>Міокардіальна</a:t>
            </a:r>
            <a:r>
              <a:rPr lang="ru-RU" dirty="0" smtClean="0"/>
              <a:t> </a:t>
            </a:r>
            <a:r>
              <a:rPr lang="ru-RU" dirty="0" err="1" smtClean="0"/>
              <a:t>дисфункція</a:t>
            </a:r>
            <a:r>
              <a:rPr lang="ru-RU" dirty="0" smtClean="0"/>
              <a:t> (</a:t>
            </a:r>
            <a:r>
              <a:rPr lang="ru-RU" dirty="0" err="1" smtClean="0"/>
              <a:t>серцевий</a:t>
            </a:r>
            <a:r>
              <a:rPr lang="ru-RU" dirty="0" smtClean="0"/>
              <a:t> </a:t>
            </a:r>
            <a:r>
              <a:rPr lang="ru-RU" dirty="0" err="1" smtClean="0"/>
              <a:t>індекс</a:t>
            </a:r>
            <a:r>
              <a:rPr lang="ru-RU" dirty="0" smtClean="0"/>
              <a:t> &lt;3,5) при </a:t>
            </a:r>
            <a:r>
              <a:rPr lang="ru-RU" dirty="0" err="1" smtClean="0"/>
              <a:t>інотропній</a:t>
            </a:r>
            <a:r>
              <a:rPr lang="ru-RU" dirty="0" smtClean="0"/>
              <a:t> </a:t>
            </a:r>
            <a:r>
              <a:rPr lang="ru-RU" dirty="0" err="1" smtClean="0"/>
              <a:t>підтримці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Тяжка </a:t>
            </a:r>
            <a:r>
              <a:rPr lang="ru-RU" dirty="0" err="1" smtClean="0"/>
              <a:t>легенева</a:t>
            </a:r>
            <a:r>
              <a:rPr lang="ru-RU" dirty="0" smtClean="0"/>
              <a:t> </a:t>
            </a:r>
            <a:r>
              <a:rPr lang="ru-RU" dirty="0" err="1" smtClean="0"/>
              <a:t>гіпертензія</a:t>
            </a:r>
            <a:r>
              <a:rPr lang="ru-RU" dirty="0" smtClean="0"/>
              <a:t> </a:t>
            </a:r>
            <a:r>
              <a:rPr lang="ru-RU" dirty="0" err="1" smtClean="0"/>
              <a:t>СрТЛА</a:t>
            </a:r>
            <a:r>
              <a:rPr lang="ru-RU" dirty="0" smtClean="0"/>
              <a:t> &gt; 45mmHg или &gt;75% </a:t>
            </a:r>
            <a:r>
              <a:rPr lang="ru-RU" dirty="0" err="1" smtClean="0"/>
              <a:t>від</a:t>
            </a:r>
            <a:r>
              <a:rPr lang="ru-RU" dirty="0" smtClean="0"/>
              <a:t> системного</a:t>
            </a:r>
          </a:p>
          <a:p>
            <a:pPr>
              <a:defRPr/>
            </a:pPr>
            <a:r>
              <a:rPr lang="ru-RU" dirty="0" err="1" smtClean="0"/>
              <a:t>Вік</a:t>
            </a:r>
            <a:r>
              <a:rPr lang="ru-RU" dirty="0" smtClean="0"/>
              <a:t> &gt; 65 </a:t>
            </a:r>
            <a:r>
              <a:rPr lang="ru-RU" dirty="0" err="1" smtClean="0"/>
              <a:t>років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929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1809750" y="992221"/>
            <a:ext cx="8316744" cy="5437154"/>
          </a:xfrm>
        </p:spPr>
        <p:txBody>
          <a:bodyPr/>
          <a:lstStyle/>
          <a:p>
            <a:pPr eaLnBrk="1" hangingPunct="1"/>
            <a:r>
              <a:rPr lang="ru-RU" altLang="uk-UA" dirty="0" smtClean="0">
                <a:solidFill>
                  <a:schemeClr val="bg1"/>
                </a:solidFill>
              </a:rPr>
              <a:t>При ЕКМО </a:t>
            </a:r>
            <a:r>
              <a:rPr lang="ru-RU" altLang="uk-UA" dirty="0" err="1" smtClean="0">
                <a:solidFill>
                  <a:schemeClr val="bg1"/>
                </a:solidFill>
              </a:rPr>
              <a:t>потрібна</a:t>
            </a:r>
            <a:r>
              <a:rPr lang="ru-RU" altLang="uk-UA" dirty="0" smtClean="0">
                <a:solidFill>
                  <a:schemeClr val="bg1"/>
                </a:solidFill>
              </a:rPr>
              <a:t> системна </a:t>
            </a:r>
            <a:r>
              <a:rPr lang="ru-RU" altLang="uk-UA" dirty="0" err="1" smtClean="0">
                <a:solidFill>
                  <a:schemeClr val="bg1"/>
                </a:solidFill>
              </a:rPr>
              <a:t>антикоагулянтна</a:t>
            </a:r>
            <a:r>
              <a:rPr lang="ru-RU" altLang="uk-UA" dirty="0" smtClean="0">
                <a:solidFill>
                  <a:schemeClr val="bg1"/>
                </a:solidFill>
              </a:rPr>
              <a:t> </a:t>
            </a:r>
            <a:r>
              <a:rPr lang="ru-RU" altLang="uk-UA" dirty="0" err="1" smtClean="0">
                <a:solidFill>
                  <a:schemeClr val="bg1"/>
                </a:solidFill>
              </a:rPr>
              <a:t>терапія</a:t>
            </a:r>
            <a:r>
              <a:rPr lang="ru-RU" altLang="uk-UA" dirty="0" smtClean="0">
                <a:solidFill>
                  <a:schemeClr val="bg1"/>
                </a:solidFill>
              </a:rPr>
              <a:t>, </a:t>
            </a:r>
            <a:r>
              <a:rPr lang="ru-RU" altLang="uk-UA" dirty="0" err="1" smtClean="0">
                <a:solidFill>
                  <a:schemeClr val="bg1"/>
                </a:solidFill>
              </a:rPr>
              <a:t>крім</a:t>
            </a:r>
            <a:r>
              <a:rPr lang="ru-RU" altLang="uk-UA" dirty="0" smtClean="0">
                <a:solidFill>
                  <a:schemeClr val="bg1"/>
                </a:solidFill>
              </a:rPr>
              <a:t> того, </a:t>
            </a:r>
            <a:r>
              <a:rPr lang="ru-RU" altLang="uk-UA" dirty="0" err="1" smtClean="0">
                <a:solidFill>
                  <a:schemeClr val="bg1"/>
                </a:solidFill>
              </a:rPr>
              <a:t>можуть</a:t>
            </a:r>
            <a:r>
              <a:rPr lang="ru-RU" altLang="uk-UA" dirty="0" smtClean="0">
                <a:solidFill>
                  <a:schemeClr val="bg1"/>
                </a:solidFill>
              </a:rPr>
              <a:t> </a:t>
            </a:r>
            <a:r>
              <a:rPr lang="ru-RU" altLang="uk-UA" dirty="0" err="1" smtClean="0">
                <a:solidFill>
                  <a:schemeClr val="bg1"/>
                </a:solidFill>
              </a:rPr>
              <a:t>значно</a:t>
            </a:r>
            <a:r>
              <a:rPr lang="ru-RU" altLang="uk-UA" dirty="0" smtClean="0">
                <a:solidFill>
                  <a:schemeClr val="bg1"/>
                </a:solidFill>
              </a:rPr>
              <a:t> </a:t>
            </a:r>
            <a:r>
              <a:rPr lang="ru-RU" altLang="uk-UA" dirty="0" err="1" smtClean="0">
                <a:solidFill>
                  <a:schemeClr val="bg1"/>
                </a:solidFill>
              </a:rPr>
              <a:t>пошкоджуватися</a:t>
            </a:r>
            <a:r>
              <a:rPr lang="ru-RU" altLang="uk-UA" dirty="0" smtClean="0">
                <a:solidFill>
                  <a:schemeClr val="bg1"/>
                </a:solidFill>
              </a:rPr>
              <a:t> </a:t>
            </a:r>
            <a:r>
              <a:rPr lang="ru-RU" altLang="uk-UA" dirty="0" err="1" smtClean="0">
                <a:solidFill>
                  <a:schemeClr val="bg1"/>
                </a:solidFill>
              </a:rPr>
              <a:t>компоненти</a:t>
            </a:r>
            <a:r>
              <a:rPr lang="ru-RU" altLang="uk-UA" dirty="0" smtClean="0">
                <a:solidFill>
                  <a:schemeClr val="bg1"/>
                </a:solidFill>
              </a:rPr>
              <a:t> </a:t>
            </a:r>
            <a:r>
              <a:rPr lang="ru-RU" altLang="uk-UA" dirty="0" err="1" smtClean="0">
                <a:solidFill>
                  <a:schemeClr val="bg1"/>
                </a:solidFill>
              </a:rPr>
              <a:t>крові</a:t>
            </a:r>
            <a:r>
              <a:rPr lang="ru-RU" altLang="uk-UA" dirty="0" smtClean="0">
                <a:solidFill>
                  <a:schemeClr val="bg1"/>
                </a:solidFill>
              </a:rPr>
              <a:t>.</a:t>
            </a:r>
          </a:p>
          <a:p>
            <a:pPr marL="0" indent="0" eaLnBrk="1" hangingPunct="1">
              <a:buNone/>
            </a:pPr>
            <a:endParaRPr lang="ru-RU" altLang="uk-UA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924051"/>
            <a:ext cx="9285143" cy="428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92" y="5688988"/>
            <a:ext cx="3678454" cy="9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09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Complications </a:t>
            </a:r>
            <a:r>
              <a:rPr lang="en-US" b="1" dirty="0" smtClean="0">
                <a:solidFill>
                  <a:schemeClr val="tx1"/>
                </a:solidFill>
              </a:rPr>
              <a:t>of acute </a:t>
            </a:r>
            <a:r>
              <a:rPr lang="en-US" b="1" dirty="0">
                <a:solidFill>
                  <a:schemeClr val="tx1"/>
                </a:solidFill>
              </a:rPr>
              <a:t>myocardial infarction (AMI)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Ischaemic</a:t>
            </a:r>
            <a:r>
              <a:rPr lang="en-US" dirty="0">
                <a:solidFill>
                  <a:srgbClr val="0070C0"/>
                </a:solidFill>
              </a:rPr>
              <a:t> (including failure of reperfusion): angina, re-infarction, infarct extension.</a:t>
            </a:r>
          </a:p>
          <a:p>
            <a:r>
              <a:rPr lang="en-US" dirty="0">
                <a:solidFill>
                  <a:srgbClr val="FF0000"/>
                </a:solidFill>
              </a:rPr>
              <a:t>Mechanical</a:t>
            </a:r>
            <a:r>
              <a:rPr lang="en-US" dirty="0">
                <a:solidFill>
                  <a:srgbClr val="0070C0"/>
                </a:solidFill>
              </a:rPr>
              <a:t>: heart failure, cardiogenic shock, mitral valve dysfunction, aneurysms, cardiac rupture.</a:t>
            </a:r>
          </a:p>
          <a:p>
            <a:r>
              <a:rPr lang="en-US" dirty="0">
                <a:solidFill>
                  <a:srgbClr val="FF0000"/>
                </a:solidFill>
              </a:rPr>
              <a:t>Arrhythmic</a:t>
            </a:r>
            <a:r>
              <a:rPr lang="en-US" dirty="0">
                <a:solidFill>
                  <a:srgbClr val="0070C0"/>
                </a:solidFill>
              </a:rPr>
              <a:t>: atrial or ventricular arrhythmias, sinus or atrioventricular (AV) node dysfunction.</a:t>
            </a:r>
          </a:p>
          <a:p>
            <a:r>
              <a:rPr lang="en-US" dirty="0">
                <a:solidFill>
                  <a:srgbClr val="FF0000"/>
                </a:solidFill>
              </a:rPr>
              <a:t>Thrombosis and embolic</a:t>
            </a:r>
            <a:r>
              <a:rPr lang="en-US" dirty="0">
                <a:solidFill>
                  <a:srgbClr val="0070C0"/>
                </a:solidFill>
              </a:rPr>
              <a:t>: central nervous system or peripheral </a:t>
            </a:r>
            <a:r>
              <a:rPr lang="en-US" dirty="0" err="1">
                <a:solidFill>
                  <a:srgbClr val="0070C0"/>
                </a:solidFill>
              </a:rPr>
              <a:t>embolisation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Inflammatory</a:t>
            </a:r>
            <a:r>
              <a:rPr lang="en-US" dirty="0">
                <a:solidFill>
                  <a:srgbClr val="0070C0"/>
                </a:solidFill>
              </a:rPr>
              <a:t>: pericarditis.</a:t>
            </a:r>
          </a:p>
          <a:p>
            <a:r>
              <a:rPr lang="en-US" dirty="0">
                <a:solidFill>
                  <a:srgbClr val="FF0000"/>
                </a:solidFill>
              </a:rPr>
              <a:t>Psychosocial</a:t>
            </a:r>
            <a:r>
              <a:rPr lang="en-US" dirty="0">
                <a:solidFill>
                  <a:srgbClr val="0070C0"/>
                </a:solidFill>
              </a:rPr>
              <a:t> complications (including depression</a:t>
            </a:r>
            <a:r>
              <a:rPr lang="en-US" dirty="0" smtClean="0">
                <a:solidFill>
                  <a:srgbClr val="0070C0"/>
                </a:solidFill>
              </a:rPr>
              <a:t>).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Изображение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92" y="5708444"/>
            <a:ext cx="3678454" cy="9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1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72" y="316029"/>
            <a:ext cx="5185073" cy="35194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399" y="316029"/>
            <a:ext cx="6501601" cy="3362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72" y="4220247"/>
            <a:ext cx="6295201" cy="22568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399" y="3835481"/>
            <a:ext cx="6501601" cy="7695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8353" y="4267979"/>
            <a:ext cx="2071837" cy="2181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t="-1" b="6886"/>
          <a:stretch/>
        </p:blipFill>
        <p:spPr>
          <a:xfrm>
            <a:off x="6630026" y="4605014"/>
            <a:ext cx="5194333" cy="112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Розрив</a:t>
            </a:r>
            <a:r>
              <a:rPr lang="ru-RU" dirty="0" smtClean="0"/>
              <a:t> в</a:t>
            </a:r>
            <a:r>
              <a:rPr lang="uk-UA" dirty="0" err="1" smtClean="0"/>
              <a:t>ільної</a:t>
            </a:r>
            <a:r>
              <a:rPr lang="uk-UA" dirty="0" smtClean="0"/>
              <a:t> стінки лівого шлуночка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3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33" y="1492446"/>
            <a:ext cx="6481370" cy="25776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474" y="1492446"/>
            <a:ext cx="5420957" cy="41204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7412" y="3732547"/>
            <a:ext cx="57941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u="none" strike="noStrike" baseline="0" dirty="0" smtClean="0">
                <a:latin typeface="GillSansStd-Bold"/>
              </a:rPr>
              <a:t>Abstract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ventricular free-wall rupture (LVFWR) may represent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dramatic and life-threatening event, occurring in up to </a:t>
            </a:r>
            <a:r>
              <a:rPr lang="en-US" sz="1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r>
              <a:rPr lang="uk-UA" sz="1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patients with acute myocardial infarction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(AMI)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 ventricular free-wall rupture is one of the most fatal complications after acute myocardial infarction. Surgical</a:t>
            </a:r>
            <a:r>
              <a:rPr lang="en-US" sz="12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post-infarction left ventricular free-wall rupture has evolved over time. Direct closure of the ventricular</a:t>
            </a:r>
            <a:r>
              <a:rPr lang="en-US" sz="12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 defect (linear closure) and resection of the infarcted myocardium (</a:t>
            </a:r>
            <a:r>
              <a:rPr lang="en-US" sz="12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infarctectomy</a:t>
            </a:r>
            <a:r>
              <a:rPr lang="en-US" sz="12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with subsequent closure of the</a:t>
            </a:r>
            <a:r>
              <a:rPr lang="en-US" sz="12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created defect with a prosthetic patch, represented the original techniques. Recently, less aggressive approaches, either</a:t>
            </a:r>
            <a:r>
              <a:rPr lang="en-US" sz="12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use of surgical glues or the application of collagen sponge patches on the infarct area to cover the tear and</a:t>
            </a:r>
            <a:r>
              <a:rPr lang="en-US" sz="12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 </a:t>
            </a:r>
            <a:r>
              <a:rPr lang="en-US" sz="12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haemostasis</a:t>
            </a:r>
            <a:r>
              <a:rPr lang="en-US" sz="12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have been proposed. Despite such modifications in the therapeutic strategy and surgical treatment,</a:t>
            </a:r>
            <a:r>
              <a:rPr lang="en-US" sz="12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US" sz="1400" b="0" i="0" u="sng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 in-hospital mortality may be as high as 35%</a:t>
            </a:r>
            <a:r>
              <a:rPr lang="en-US" sz="1200" b="0" i="0" u="sng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extremely high-risk or inoperable patients, a nonsurgical</a:t>
            </a:r>
            <a:r>
              <a:rPr lang="en-US" sz="12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has been reported.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3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66" y="93519"/>
            <a:ext cx="8865258" cy="2714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01" y="2880303"/>
            <a:ext cx="10036588" cy="32733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12873" y="3454400"/>
            <a:ext cx="1967345" cy="19396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29</TotalTime>
  <Words>1107</Words>
  <Application>Microsoft Office PowerPoint</Application>
  <PresentationFormat>Широкоэкранный</PresentationFormat>
  <Paragraphs>202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9" baseType="lpstr">
      <vt:lpstr>Microsoft JhengHei UI</vt:lpstr>
      <vt:lpstr>Arial</vt:lpstr>
      <vt:lpstr>BMMOC I+ Adv P 4 D F 60 E</vt:lpstr>
      <vt:lpstr>Corbel</vt:lpstr>
      <vt:lpstr>Gill Sans MT</vt:lpstr>
      <vt:lpstr>GillSansStd</vt:lpstr>
      <vt:lpstr>GillSansStd-Bold</vt:lpstr>
      <vt:lpstr>NexusSans</vt:lpstr>
      <vt:lpstr>Symbol</vt:lpstr>
      <vt:lpstr>Tahoma</vt:lpstr>
      <vt:lpstr>Times New Roman</vt:lpstr>
      <vt:lpstr>Wingdings</vt:lpstr>
      <vt:lpstr>Wingdings 2</vt:lpstr>
      <vt:lpstr>Дивиденд</vt:lpstr>
      <vt:lpstr>«Інфаркт міокарда. Ускладнення гострого інфаркта міокарда »</vt:lpstr>
      <vt:lpstr>Інфаркт міокарда(Heart attack) -  ішемічний коронарогенний некроз ділянки міокарда, що виникає внаслідок гострої невідповідності між потребою міокарда в кисні і його кровопостачанні по системі коронарних артерій</vt:lpstr>
      <vt:lpstr>Прогноз хворих ІМ визначається, головним чином, наявністю чи відсутністю ускладнень, які розвиваються як на ранніх, так і на пізніх етапах протікання захворювання.</vt:lpstr>
      <vt:lpstr>Презентация PowerPoint</vt:lpstr>
      <vt:lpstr>Complications of acute myocardial infarction (AMI)</vt:lpstr>
      <vt:lpstr>Презентация PowerPoint</vt:lpstr>
      <vt:lpstr>Розрив вільної стінки лівого шлуночка</vt:lpstr>
      <vt:lpstr>Презентация PowerPoint</vt:lpstr>
      <vt:lpstr>Презентация PowerPoint</vt:lpstr>
      <vt:lpstr>Презентация PowerPoint</vt:lpstr>
      <vt:lpstr>Презентация PowerPoint</vt:lpstr>
      <vt:lpstr>Післяінфарктний розрив міжшлуночкової перегородки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Гостра ішемічна мітральна недостатність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Mechanically Circulatory Support(MCS) Показання</vt:lpstr>
      <vt:lpstr>Презентация PowerPoint</vt:lpstr>
      <vt:lpstr>Mechanical circulatory support devices</vt:lpstr>
      <vt:lpstr>ВАБК</vt:lpstr>
      <vt:lpstr>Презентация PowerPoint</vt:lpstr>
      <vt:lpstr>Покази до ВАБК</vt:lpstr>
      <vt:lpstr>Протипокази до ВАБК</vt:lpstr>
      <vt:lpstr>Презентация PowerPoint</vt:lpstr>
      <vt:lpstr>Крива тиску в аорті при ВАБК</vt:lpstr>
      <vt:lpstr>Презентация PowerPoint</vt:lpstr>
      <vt:lpstr>Презентация PowerPoint</vt:lpstr>
      <vt:lpstr>Екстракорпоральна мембранна оксигенація(ЕКМО)</vt:lpstr>
      <vt:lpstr>Контури</vt:lpstr>
      <vt:lpstr>Презентация PowerPoint</vt:lpstr>
      <vt:lpstr>Принцип роботи</vt:lpstr>
      <vt:lpstr>Презентация PowerPoint</vt:lpstr>
      <vt:lpstr>Покази</vt:lpstr>
      <vt:lpstr>Протипокази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«Тема»</dc:title>
  <dc:creator>Пользователь Windows</dc:creator>
  <cp:lastModifiedBy>Олександр Кульбачний</cp:lastModifiedBy>
  <cp:revision>11</cp:revision>
  <dcterms:created xsi:type="dcterms:W3CDTF">2022-04-02T12:26:49Z</dcterms:created>
  <dcterms:modified xsi:type="dcterms:W3CDTF">2022-04-26T05:54:03Z</dcterms:modified>
</cp:coreProperties>
</file>