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6" r:id="rId2"/>
    <p:sldId id="259" r:id="rId3"/>
    <p:sldId id="260" r:id="rId4"/>
    <p:sldId id="267" r:id="rId5"/>
    <p:sldId id="266" r:id="rId6"/>
    <p:sldId id="265" r:id="rId7"/>
    <p:sldId id="264" r:id="rId8"/>
    <p:sldId id="263" r:id="rId9"/>
    <p:sldId id="261" r:id="rId10"/>
    <p:sldId id="270" r:id="rId11"/>
    <p:sldId id="269" r:id="rId12"/>
    <p:sldId id="277" r:id="rId13"/>
    <p:sldId id="268" r:id="rId14"/>
    <p:sldId id="262" r:id="rId15"/>
    <p:sldId id="276" r:id="rId16"/>
    <p:sldId id="275" r:id="rId17"/>
    <p:sldId id="274" r:id="rId18"/>
    <p:sldId id="273" r:id="rId19"/>
    <p:sldId id="272" r:id="rId20"/>
    <p:sldId id="271" r:id="rId21"/>
    <p:sldId id="278" r:id="rId22"/>
    <p:sldId id="279" r:id="rId23"/>
    <p:sldId id="280" r:id="rId24"/>
    <p:sldId id="25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658"/>
    <a:srgbClr val="ED9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8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5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9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9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5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5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6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3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3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291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479591" y="1470373"/>
            <a:ext cx="10993549" cy="1475013"/>
          </a:xfrm>
        </p:spPr>
        <p:txBody>
          <a:bodyPr/>
          <a:lstStyle/>
          <a:p>
            <a:r>
              <a:rPr lang="uk-UA" dirty="0">
                <a:solidFill>
                  <a:srgbClr val="366658"/>
                </a:solidFill>
              </a:rPr>
              <a:t>«</a:t>
            </a:r>
            <a:r>
              <a:rPr lang="uk-UA" dirty="0" err="1">
                <a:solidFill>
                  <a:srgbClr val="366658"/>
                </a:solidFill>
              </a:rPr>
              <a:t>Кардіоміопатії</a:t>
            </a:r>
            <a:r>
              <a:rPr lang="uk-UA" dirty="0">
                <a:solidFill>
                  <a:srgbClr val="366658"/>
                </a:solidFill>
              </a:rPr>
              <a:t>»</a:t>
            </a:r>
            <a:endParaRPr lang="ru-RU" dirty="0">
              <a:solidFill>
                <a:srgbClr val="366658"/>
              </a:solidFill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682794" y="4871752"/>
            <a:ext cx="10993546" cy="948476"/>
          </a:xfrm>
        </p:spPr>
        <p:txBody>
          <a:bodyPr>
            <a:noAutofit/>
          </a:bodyPr>
          <a:lstStyle/>
          <a:p>
            <a:endParaRPr lang="uk-UA" sz="1800" dirty="0">
              <a:solidFill>
                <a:schemeClr val="bg1"/>
              </a:solidFill>
            </a:endParaRPr>
          </a:p>
          <a:p>
            <a:endParaRPr lang="uk-UA" sz="1800" dirty="0">
              <a:solidFill>
                <a:schemeClr val="bg1"/>
              </a:solidFill>
            </a:endParaRPr>
          </a:p>
          <a:p>
            <a:r>
              <a:rPr lang="uk-UA" sz="1800" dirty="0">
                <a:solidFill>
                  <a:schemeClr val="bg1"/>
                </a:solidFill>
              </a:rPr>
              <a:t>Суміжна дисципліна - Кардіологія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5" name="Изображение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86" y="749938"/>
            <a:ext cx="3678454" cy="9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2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ГКМП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Обструктивна</a:t>
            </a:r>
            <a:r>
              <a:rPr lang="ru-RU" dirty="0"/>
              <a:t> — </a:t>
            </a:r>
            <a:r>
              <a:rPr lang="ru-RU" dirty="0" err="1"/>
              <a:t>систолічний</a:t>
            </a:r>
            <a:r>
              <a:rPr lang="ru-RU" dirty="0"/>
              <a:t> </a:t>
            </a:r>
            <a:r>
              <a:rPr lang="ru-RU" dirty="0" err="1"/>
              <a:t>градієнт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у </a:t>
            </a:r>
            <a:r>
              <a:rPr lang="ru-RU" dirty="0" err="1"/>
              <a:t>вихідному</a:t>
            </a:r>
            <a:r>
              <a:rPr lang="ru-RU" dirty="0"/>
              <a:t> </a:t>
            </a:r>
            <a:r>
              <a:rPr lang="ru-RU" dirty="0" err="1"/>
              <a:t>відділі</a:t>
            </a:r>
            <a:r>
              <a:rPr lang="ru-RU" dirty="0"/>
              <a:t> ЛШ у </a:t>
            </a:r>
            <a:r>
              <a:rPr lang="ru-RU" dirty="0" err="1"/>
              <a:t>спокої</a:t>
            </a:r>
            <a:r>
              <a:rPr lang="ru-RU" dirty="0"/>
              <a:t> ≥30 мм рт. ст. (2,7 м/с 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допплер-ехоКГ</a:t>
            </a:r>
            <a:r>
              <a:rPr lang="ru-RU" dirty="0"/>
              <a:t>). </a:t>
            </a:r>
          </a:p>
          <a:p>
            <a:r>
              <a:rPr lang="ru-RU" b="1" dirty="0"/>
              <a:t>Латентна</a:t>
            </a:r>
            <a:r>
              <a:rPr lang="ru-RU" dirty="0"/>
              <a:t> — </a:t>
            </a:r>
            <a:r>
              <a:rPr lang="ru-RU" dirty="0" err="1"/>
              <a:t>градієнт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˂30 мм рт. ст. у </a:t>
            </a:r>
            <a:r>
              <a:rPr lang="ru-RU" dirty="0" err="1"/>
              <a:t>спокої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&gt;30 мм рт. ст. при </a:t>
            </a:r>
            <a:r>
              <a:rPr lang="ru-RU" dirty="0" err="1"/>
              <a:t>фізичному</a:t>
            </a:r>
            <a:r>
              <a:rPr lang="ru-RU" dirty="0"/>
              <a:t> </a:t>
            </a:r>
            <a:r>
              <a:rPr lang="ru-RU" dirty="0" err="1"/>
              <a:t>навантаженні</a:t>
            </a:r>
            <a:r>
              <a:rPr lang="ru-RU" dirty="0"/>
              <a:t>. </a:t>
            </a:r>
          </a:p>
          <a:p>
            <a:r>
              <a:rPr lang="ru-RU" b="1" dirty="0" err="1"/>
              <a:t>Необструктивна</a:t>
            </a:r>
            <a:r>
              <a:rPr lang="ru-RU" dirty="0"/>
              <a:t> — </a:t>
            </a:r>
            <a:r>
              <a:rPr lang="ru-RU" dirty="0" err="1"/>
              <a:t>градієнт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˂30 мм рт. ст. як у </a:t>
            </a:r>
            <a:r>
              <a:rPr lang="ru-RU" dirty="0" err="1"/>
              <a:t>спокої</a:t>
            </a:r>
            <a:r>
              <a:rPr lang="ru-RU" dirty="0"/>
              <a:t>, так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b="1" dirty="0" err="1"/>
              <a:t>Форми</a:t>
            </a:r>
            <a:r>
              <a:rPr lang="ru-RU" b="1" dirty="0"/>
              <a:t> ГКМП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- </a:t>
            </a:r>
            <a:r>
              <a:rPr lang="ru-RU" i="1" dirty="0" err="1"/>
              <a:t>Симетрична</a:t>
            </a:r>
            <a:r>
              <a:rPr lang="ru-RU" dirty="0"/>
              <a:t> (концентрична) ГКМП (</a:t>
            </a:r>
            <a:r>
              <a:rPr lang="ru-RU" dirty="0" err="1"/>
              <a:t>гіпертрофія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стінок</a:t>
            </a:r>
            <a:r>
              <a:rPr lang="ru-RU" dirty="0"/>
              <a:t> ЛШ): 8–10% </a:t>
            </a:r>
            <a:r>
              <a:rPr lang="ru-RU" dirty="0" err="1"/>
              <a:t>випадків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-  </a:t>
            </a:r>
            <a:r>
              <a:rPr lang="ru-RU" i="1" dirty="0" err="1"/>
              <a:t>Асиметрична</a:t>
            </a:r>
            <a:r>
              <a:rPr lang="ru-RU" dirty="0"/>
              <a:t> ГКМП (</a:t>
            </a:r>
            <a:r>
              <a:rPr lang="ru-RU" dirty="0" err="1"/>
              <a:t>гіпертрофія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стінок</a:t>
            </a:r>
            <a:r>
              <a:rPr lang="ru-RU" dirty="0"/>
              <a:t> ЛШ): 70% </a:t>
            </a:r>
            <a:r>
              <a:rPr lang="ru-RU" dirty="0" err="1"/>
              <a:t>випадків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- </a:t>
            </a:r>
            <a:r>
              <a:rPr lang="ru-RU" i="1" dirty="0" err="1"/>
              <a:t>Апікальна</a:t>
            </a:r>
            <a:r>
              <a:rPr lang="ru-RU" i="1" dirty="0"/>
              <a:t> </a:t>
            </a:r>
            <a:r>
              <a:rPr lang="ru-RU" i="1" dirty="0" err="1"/>
              <a:t>гіпертрофія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гіпертрофія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ізольовано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верхівку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бокову</a:t>
            </a:r>
            <a:r>
              <a:rPr lang="ru-RU" dirty="0"/>
              <a:t> </a:t>
            </a:r>
            <a:r>
              <a:rPr lang="ru-RU" dirty="0" err="1"/>
              <a:t>стінку</a:t>
            </a:r>
            <a:r>
              <a:rPr lang="ru-RU" dirty="0"/>
              <a:t>): &lt;2% </a:t>
            </a:r>
            <a:r>
              <a:rPr lang="ru-RU" dirty="0" err="1"/>
              <a:t>випадків</a:t>
            </a:r>
            <a:r>
              <a:rPr lang="ru-RU" dirty="0"/>
              <a:t>. - </a:t>
            </a:r>
            <a:r>
              <a:rPr lang="ru-RU" i="1" dirty="0" err="1"/>
              <a:t>Обструктивна</a:t>
            </a:r>
            <a:r>
              <a:rPr lang="ru-RU" i="1" dirty="0"/>
              <a:t> ГКМП </a:t>
            </a:r>
            <a:r>
              <a:rPr lang="ru-RU" dirty="0"/>
              <a:t>(</a:t>
            </a:r>
            <a:r>
              <a:rPr lang="ru-RU" dirty="0" err="1"/>
              <a:t>гіпертрофія</a:t>
            </a:r>
            <a:r>
              <a:rPr lang="ru-RU" dirty="0"/>
              <a:t> </a:t>
            </a:r>
            <a:r>
              <a:rPr lang="ru-RU" dirty="0" err="1"/>
              <a:t>міжшлуночкової</a:t>
            </a:r>
            <a:r>
              <a:rPr lang="ru-RU" dirty="0"/>
              <a:t> перегородки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ідіопатичний</a:t>
            </a:r>
            <a:r>
              <a:rPr lang="ru-RU" dirty="0"/>
              <a:t> </a:t>
            </a:r>
            <a:r>
              <a:rPr lang="ru-RU" dirty="0" err="1"/>
              <a:t>гіпертрофічний</a:t>
            </a:r>
            <a:r>
              <a:rPr lang="ru-RU" dirty="0"/>
              <a:t> </a:t>
            </a:r>
            <a:r>
              <a:rPr lang="ru-RU" dirty="0" err="1"/>
              <a:t>субаортальний</a:t>
            </a:r>
            <a:r>
              <a:rPr lang="ru-RU" dirty="0"/>
              <a:t> стеноз). </a:t>
            </a:r>
            <a:br>
              <a:rPr lang="ru-RU" dirty="0"/>
            </a:br>
            <a:r>
              <a:rPr lang="ru-RU" dirty="0"/>
              <a:t>- </a:t>
            </a:r>
            <a:r>
              <a:rPr lang="ru-RU" i="1" dirty="0"/>
              <a:t>ГКМП </a:t>
            </a:r>
            <a:r>
              <a:rPr lang="ru-RU" i="1" dirty="0" err="1"/>
              <a:t>вільної</a:t>
            </a:r>
            <a:r>
              <a:rPr lang="ru-RU" i="1" dirty="0"/>
              <a:t> </a:t>
            </a:r>
            <a:r>
              <a:rPr lang="ru-RU" i="1" dirty="0" err="1"/>
              <a:t>стінки</a:t>
            </a:r>
            <a:r>
              <a:rPr lang="ru-RU" i="1" dirty="0"/>
              <a:t> ЛШ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27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Критерії діагностики ГКМП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929008"/>
            <a:ext cx="11029615" cy="4534422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Обов’язкові</a:t>
            </a:r>
            <a:r>
              <a:rPr lang="ru-RU" b="1" dirty="0"/>
              <a:t> </a:t>
            </a:r>
            <a:r>
              <a:rPr lang="ru-RU" b="1" dirty="0" err="1"/>
              <a:t>дослідження</a:t>
            </a:r>
            <a:r>
              <a:rPr lang="ru-RU" b="1" dirty="0"/>
              <a:t> 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1. </a:t>
            </a:r>
            <a:r>
              <a:rPr lang="ru-RU" i="1" dirty="0" err="1"/>
              <a:t>Визначення</a:t>
            </a:r>
            <a:r>
              <a:rPr lang="ru-RU" i="1" dirty="0"/>
              <a:t> </a:t>
            </a:r>
            <a:r>
              <a:rPr lang="ru-RU" i="1" dirty="0" err="1"/>
              <a:t>скарг</a:t>
            </a:r>
            <a:r>
              <a:rPr lang="ru-RU" i="1" dirty="0"/>
              <a:t> і </a:t>
            </a:r>
            <a:r>
              <a:rPr lang="ru-RU" i="1" dirty="0" err="1"/>
              <a:t>сімейного</a:t>
            </a:r>
            <a:r>
              <a:rPr lang="ru-RU" i="1" dirty="0"/>
              <a:t> анамнезу.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 </a:t>
            </a:r>
            <a:r>
              <a:rPr lang="ru-RU" dirty="0" err="1"/>
              <a:t>безсимптомно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класична</a:t>
            </a:r>
            <a:r>
              <a:rPr lang="ru-RU" dirty="0"/>
              <a:t> </a:t>
            </a:r>
            <a:r>
              <a:rPr lang="ru-RU" dirty="0" err="1"/>
              <a:t>тріада</a:t>
            </a:r>
            <a:r>
              <a:rPr lang="ru-RU" dirty="0"/>
              <a:t>: 1) </a:t>
            </a:r>
            <a:r>
              <a:rPr lang="ru-RU" dirty="0" err="1"/>
              <a:t>стенокардія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; 2) </a:t>
            </a:r>
            <a:r>
              <a:rPr lang="ru-RU" dirty="0" err="1"/>
              <a:t>задишка</a:t>
            </a:r>
            <a:r>
              <a:rPr lang="ru-RU" dirty="0"/>
              <a:t> при малому </a:t>
            </a:r>
            <a:r>
              <a:rPr lang="ru-RU" dirty="0" err="1"/>
              <a:t>фізичному</a:t>
            </a:r>
            <a:r>
              <a:rPr lang="ru-RU" dirty="0"/>
              <a:t> </a:t>
            </a:r>
            <a:r>
              <a:rPr lang="ru-RU" dirty="0" err="1"/>
              <a:t>навантаженні</a:t>
            </a:r>
            <a:r>
              <a:rPr lang="ru-RU" dirty="0"/>
              <a:t>  3) </a:t>
            </a:r>
            <a:r>
              <a:rPr lang="ru-RU" dirty="0" err="1"/>
              <a:t>непритомність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2. </a:t>
            </a:r>
            <a:r>
              <a:rPr lang="ru-RU" i="1" dirty="0" err="1"/>
              <a:t>Клінічний</a:t>
            </a:r>
            <a:r>
              <a:rPr lang="ru-RU" i="1" dirty="0"/>
              <a:t> </a:t>
            </a:r>
            <a:r>
              <a:rPr lang="ru-RU" i="1" dirty="0" err="1"/>
              <a:t>огляд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 </a:t>
            </a:r>
            <a:r>
              <a:rPr lang="ru-RU" dirty="0" err="1"/>
              <a:t>систолічний</a:t>
            </a:r>
            <a:r>
              <a:rPr lang="ru-RU" dirty="0"/>
              <a:t> шум над </a:t>
            </a:r>
            <a:r>
              <a:rPr lang="ru-RU" dirty="0" err="1"/>
              <a:t>усією</a:t>
            </a:r>
            <a:r>
              <a:rPr lang="ru-RU" dirty="0"/>
              <a:t> </a:t>
            </a:r>
            <a:r>
              <a:rPr lang="ru-RU" dirty="0" err="1"/>
              <a:t>поверхнею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з максимумом на </a:t>
            </a:r>
            <a:r>
              <a:rPr lang="ru-RU" dirty="0" err="1"/>
              <a:t>верхівці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в </a:t>
            </a:r>
            <a:r>
              <a:rPr lang="ru-RU" dirty="0" err="1"/>
              <a:t>точці</a:t>
            </a:r>
            <a:r>
              <a:rPr lang="ru-RU" dirty="0"/>
              <a:t> </a:t>
            </a:r>
            <a:r>
              <a:rPr lang="ru-RU" dirty="0" err="1"/>
              <a:t>Боткіна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3</a:t>
            </a:r>
            <a:r>
              <a:rPr lang="ru-RU" i="1" dirty="0"/>
              <a:t>. </a:t>
            </a:r>
            <a:r>
              <a:rPr lang="ru-RU" i="1" dirty="0" err="1"/>
              <a:t>Вимірювання</a:t>
            </a:r>
            <a:r>
              <a:rPr lang="ru-RU" i="1" dirty="0"/>
              <a:t> АТ.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4. </a:t>
            </a:r>
            <a:r>
              <a:rPr lang="ru-RU" dirty="0" err="1"/>
              <a:t>Лабораторні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5. </a:t>
            </a:r>
            <a:r>
              <a:rPr lang="ru-RU" i="1" dirty="0"/>
              <a:t>ЕКГ у 12 </a:t>
            </a:r>
            <a:r>
              <a:rPr lang="ru-RU" i="1" dirty="0" err="1"/>
              <a:t>відведеннях</a:t>
            </a:r>
            <a:r>
              <a:rPr lang="ru-RU" i="1" dirty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зубці</a:t>
            </a:r>
            <a:r>
              <a:rPr lang="ru-RU" dirty="0"/>
              <a:t> </a:t>
            </a:r>
            <a:r>
              <a:rPr lang="en-US" dirty="0"/>
              <a:t>R </a:t>
            </a:r>
            <a:r>
              <a:rPr lang="ru-RU" dirty="0"/>
              <a:t>у І-</a:t>
            </a:r>
            <a:r>
              <a:rPr lang="ru-RU" dirty="0" err="1"/>
              <a:t>му</a:t>
            </a:r>
            <a:r>
              <a:rPr lang="ru-RU" dirty="0"/>
              <a:t> стандартному і </a:t>
            </a:r>
            <a:r>
              <a:rPr lang="ru-RU" dirty="0" err="1"/>
              <a:t>лівих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прекардіальних</a:t>
            </a:r>
            <a:r>
              <a:rPr lang="ru-RU" dirty="0"/>
              <a:t> </a:t>
            </a:r>
            <a:r>
              <a:rPr lang="ru-RU" dirty="0" err="1"/>
              <a:t>відведеннях</a:t>
            </a:r>
            <a:r>
              <a:rPr lang="ru-RU" dirty="0"/>
              <a:t> у </a:t>
            </a:r>
            <a:r>
              <a:rPr lang="ru-RU" dirty="0" err="1"/>
              <a:t>поєднанні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зниженням</a:t>
            </a:r>
            <a:r>
              <a:rPr lang="ru-RU" dirty="0"/>
              <a:t> </a:t>
            </a:r>
            <a:r>
              <a:rPr lang="ru-RU" dirty="0" err="1"/>
              <a:t>інтервалу</a:t>
            </a:r>
            <a:r>
              <a:rPr lang="ru-RU" dirty="0"/>
              <a:t> </a:t>
            </a:r>
            <a:r>
              <a:rPr lang="en-US" dirty="0"/>
              <a:t>ST  </a:t>
            </a:r>
            <a:r>
              <a:rPr lang="ru-RU" dirty="0"/>
              <a:t>і </a:t>
            </a:r>
            <a:r>
              <a:rPr lang="ru-RU" dirty="0" err="1"/>
              <a:t>негативними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зубцями</a:t>
            </a:r>
            <a:r>
              <a:rPr lang="ru-RU" dirty="0"/>
              <a:t> Т. </a:t>
            </a:r>
            <a:br>
              <a:rPr lang="ru-RU" dirty="0"/>
            </a:br>
            <a:r>
              <a:rPr lang="ru-RU" i="1" dirty="0" err="1"/>
              <a:t>Гіпертрофія</a:t>
            </a:r>
            <a:r>
              <a:rPr lang="ru-RU" i="1" dirty="0"/>
              <a:t> </a:t>
            </a:r>
            <a:r>
              <a:rPr lang="ru-RU" i="1" dirty="0" err="1"/>
              <a:t>міжшлуночкової</a:t>
            </a:r>
            <a:r>
              <a:rPr lang="ru-RU" i="1" dirty="0"/>
              <a:t> перегородки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патологічні</a:t>
            </a:r>
            <a:r>
              <a:rPr lang="ru-RU" dirty="0"/>
              <a:t>  </a:t>
            </a:r>
            <a:r>
              <a:rPr lang="ru-RU" dirty="0" err="1"/>
              <a:t>зубці</a:t>
            </a:r>
            <a:r>
              <a:rPr lang="ru-RU" dirty="0"/>
              <a:t> </a:t>
            </a:r>
            <a:r>
              <a:rPr lang="en-US" dirty="0"/>
              <a:t>Q </a:t>
            </a:r>
            <a:r>
              <a:rPr lang="ru-RU" dirty="0"/>
              <a:t>у ІІ-ІІІ-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стандартних</a:t>
            </a:r>
            <a:r>
              <a:rPr lang="ru-RU" dirty="0"/>
              <a:t>, </a:t>
            </a:r>
            <a:br>
              <a:rPr lang="ru-RU" dirty="0"/>
            </a:br>
            <a:r>
              <a:rPr lang="en-US" dirty="0"/>
              <a:t>V4-V6-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прекардіальних</a:t>
            </a:r>
            <a:r>
              <a:rPr lang="ru-RU" dirty="0"/>
              <a:t> </a:t>
            </a:r>
            <a:r>
              <a:rPr lang="ru-RU" dirty="0" err="1"/>
              <a:t>відведеннях</a:t>
            </a:r>
            <a:r>
              <a:rPr lang="ru-RU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41" y="3030573"/>
            <a:ext cx="5787025" cy="361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25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ГКМП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562" y="1854819"/>
            <a:ext cx="11029615" cy="2867493"/>
          </a:xfrm>
        </p:spPr>
        <p:txBody>
          <a:bodyPr>
            <a:normAutofit/>
          </a:bodyPr>
          <a:lstStyle/>
          <a:p>
            <a:r>
              <a:rPr lang="ru-RU" dirty="0"/>
              <a:t>6</a:t>
            </a:r>
            <a:r>
              <a:rPr lang="ru-RU" i="1" dirty="0"/>
              <a:t>. </a:t>
            </a:r>
            <a:r>
              <a:rPr lang="ru-RU" i="1" dirty="0" err="1"/>
              <a:t>ЕхоКГ</a:t>
            </a:r>
            <a:r>
              <a:rPr lang="ru-RU" i="1" dirty="0"/>
              <a:t> в М-, В- і </a:t>
            </a:r>
            <a:r>
              <a:rPr lang="ru-RU" i="1" dirty="0" err="1"/>
              <a:t>допплерівському</a:t>
            </a:r>
            <a:r>
              <a:rPr lang="ru-RU" i="1" dirty="0"/>
              <a:t> режимах </a:t>
            </a:r>
            <a:r>
              <a:rPr lang="ru-RU" dirty="0"/>
              <a:t>- </a:t>
            </a:r>
            <a:r>
              <a:rPr lang="ru-RU" dirty="0" err="1"/>
              <a:t>асиметрична</a:t>
            </a:r>
            <a:r>
              <a:rPr lang="ru-RU" dirty="0"/>
              <a:t>  </a:t>
            </a:r>
            <a:r>
              <a:rPr lang="ru-RU" dirty="0" err="1"/>
              <a:t>гіпертрофія</a:t>
            </a:r>
            <a:r>
              <a:rPr lang="ru-RU" dirty="0"/>
              <a:t> ЛШ. </a:t>
            </a:r>
            <a:br>
              <a:rPr lang="ru-RU" dirty="0"/>
            </a:br>
            <a:r>
              <a:rPr lang="ru-RU" dirty="0" err="1"/>
              <a:t>Класичним</a:t>
            </a:r>
            <a:r>
              <a:rPr lang="ru-RU" dirty="0"/>
              <a:t> </a:t>
            </a:r>
            <a:r>
              <a:rPr lang="ru-RU" dirty="0" err="1"/>
              <a:t>критерієм</a:t>
            </a:r>
            <a:r>
              <a:rPr lang="ru-RU" dirty="0"/>
              <a:t> </a:t>
            </a:r>
            <a:r>
              <a:rPr lang="ru-RU" dirty="0" err="1"/>
              <a:t>гіпертрофії</a:t>
            </a:r>
            <a:r>
              <a:rPr lang="ru-RU" dirty="0"/>
              <a:t> ЛШ є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товщини</a:t>
            </a:r>
            <a:r>
              <a:rPr lang="ru-RU" dirty="0"/>
              <a:t>  </a:t>
            </a:r>
            <a:r>
              <a:rPr lang="ru-RU" dirty="0" err="1"/>
              <a:t>міокарда</a:t>
            </a:r>
            <a:r>
              <a:rPr lang="ru-RU" dirty="0"/>
              <a:t> </a:t>
            </a:r>
            <a:r>
              <a:rPr lang="ru-RU" dirty="0" err="1"/>
              <a:t>лівого</a:t>
            </a:r>
            <a:r>
              <a:rPr lang="ru-RU" dirty="0"/>
              <a:t> </a:t>
            </a:r>
            <a:r>
              <a:rPr lang="ru-RU" dirty="0" err="1"/>
              <a:t>шлуночка</a:t>
            </a:r>
            <a:r>
              <a:rPr lang="ru-RU" dirty="0"/>
              <a:t> до 15 мм і </a:t>
            </a:r>
            <a:r>
              <a:rPr lang="ru-RU" dirty="0" err="1"/>
              <a:t>більше</a:t>
            </a:r>
            <a:r>
              <a:rPr lang="ru-RU" dirty="0"/>
              <a:t>. 3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гіпертрофії</a:t>
            </a:r>
            <a:r>
              <a:rPr lang="ru-RU" dirty="0"/>
              <a:t>:  1) </a:t>
            </a:r>
            <a:r>
              <a:rPr lang="ru-RU" dirty="0" err="1"/>
              <a:t>помірна</a:t>
            </a:r>
            <a:r>
              <a:rPr lang="ru-RU" dirty="0"/>
              <a:t> </a:t>
            </a:r>
            <a:r>
              <a:rPr lang="ru-RU" dirty="0" err="1"/>
              <a:t>гіпертрофія</a:t>
            </a:r>
            <a:r>
              <a:rPr lang="ru-RU" dirty="0"/>
              <a:t> –15-20 мм, </a:t>
            </a:r>
            <a:br>
              <a:rPr lang="ru-RU" dirty="0"/>
            </a:br>
            <a:r>
              <a:rPr lang="ru-RU" dirty="0"/>
              <a:t>2)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– 21-25 мм,  </a:t>
            </a:r>
            <a:br>
              <a:rPr lang="ru-RU" dirty="0"/>
            </a:br>
            <a:r>
              <a:rPr lang="ru-RU" dirty="0"/>
              <a:t>3) </a:t>
            </a:r>
            <a:r>
              <a:rPr lang="ru-RU" dirty="0" err="1"/>
              <a:t>виражена</a:t>
            </a:r>
            <a:r>
              <a:rPr lang="ru-RU" dirty="0"/>
              <a:t> </a:t>
            </a:r>
            <a:r>
              <a:rPr lang="ru-RU" dirty="0" err="1"/>
              <a:t>гіпертрофія</a:t>
            </a:r>
            <a:r>
              <a:rPr lang="ru-RU" dirty="0"/>
              <a:t> – </a:t>
            </a:r>
            <a:r>
              <a:rPr lang="ru-RU" dirty="0" err="1"/>
              <a:t>більше</a:t>
            </a:r>
            <a:r>
              <a:rPr lang="ru-RU" dirty="0"/>
              <a:t> 25 мм.</a:t>
            </a:r>
            <a:br>
              <a:rPr lang="ru-RU" dirty="0"/>
            </a:br>
            <a:r>
              <a:rPr lang="ru-RU" i="1" dirty="0"/>
              <a:t>7. МРТ </a:t>
            </a:r>
            <a:r>
              <a:rPr lang="ru-RU" i="1" dirty="0" err="1"/>
              <a:t>серця</a:t>
            </a:r>
            <a:r>
              <a:rPr lang="ru-RU" i="1" dirty="0"/>
              <a:t> з </a:t>
            </a:r>
            <a:r>
              <a:rPr lang="ru-RU" i="1" dirty="0" err="1"/>
              <a:t>відстроченим</a:t>
            </a:r>
            <a:r>
              <a:rPr lang="ru-RU" i="1" dirty="0"/>
              <a:t> </a:t>
            </a:r>
            <a:r>
              <a:rPr lang="ru-RU" i="1" dirty="0" err="1"/>
              <a:t>контрастуванням</a:t>
            </a:r>
            <a:r>
              <a:rPr lang="ru-RU" i="1" dirty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8.</a:t>
            </a:r>
            <a:r>
              <a:rPr lang="ru-RU" i="1" dirty="0"/>
              <a:t> </a:t>
            </a:r>
            <a:r>
              <a:rPr lang="ru-RU" i="1" dirty="0" err="1"/>
              <a:t>Рентгенографія</a:t>
            </a:r>
            <a:r>
              <a:rPr lang="ru-RU" i="1" dirty="0"/>
              <a:t> </a:t>
            </a:r>
            <a:r>
              <a:rPr lang="ru-RU" i="1" dirty="0" err="1"/>
              <a:t>органів</a:t>
            </a:r>
            <a:r>
              <a:rPr lang="ru-RU" i="1" dirty="0"/>
              <a:t> </a:t>
            </a:r>
            <a:r>
              <a:rPr lang="ru-RU" i="1" dirty="0" err="1"/>
              <a:t>грудної</a:t>
            </a:r>
            <a:r>
              <a:rPr lang="ru-RU" i="1" dirty="0"/>
              <a:t> </a:t>
            </a:r>
            <a:r>
              <a:rPr lang="ru-RU" i="1" dirty="0" err="1"/>
              <a:t>порожнини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 ЛШ і ЛП,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рідше</a:t>
            </a:r>
            <a:r>
              <a:rPr lang="ru-RU" dirty="0"/>
              <a:t> </a:t>
            </a:r>
            <a:r>
              <a:rPr lang="ru-RU" dirty="0" err="1"/>
              <a:t>дилатації</a:t>
            </a:r>
            <a:r>
              <a:rPr lang="ru-RU" dirty="0"/>
              <a:t> </a:t>
            </a:r>
            <a:r>
              <a:rPr lang="ru-RU" dirty="0" err="1"/>
              <a:t>висхідної</a:t>
            </a:r>
            <a:r>
              <a:rPr lang="ru-RU" dirty="0"/>
              <a:t> </a:t>
            </a:r>
            <a:r>
              <a:rPr lang="ru-RU" dirty="0" err="1"/>
              <a:t>аорти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57" y="4484316"/>
            <a:ext cx="4726803" cy="199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77" y="2767076"/>
            <a:ext cx="5282201" cy="282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25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ГКМП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954060"/>
            <a:ext cx="11029615" cy="4133589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Додаткові</a:t>
            </a:r>
            <a:r>
              <a:rPr lang="ru-RU" b="1" dirty="0"/>
              <a:t> </a:t>
            </a:r>
            <a:r>
              <a:rPr lang="ru-RU" b="1" dirty="0" err="1"/>
              <a:t>дослідження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1. </a:t>
            </a:r>
            <a:r>
              <a:rPr lang="ru-RU" dirty="0" err="1"/>
              <a:t>Добовий</a:t>
            </a:r>
            <a:r>
              <a:rPr lang="ru-RU" dirty="0"/>
              <a:t> </a:t>
            </a:r>
            <a:r>
              <a:rPr lang="ru-RU" dirty="0" err="1"/>
              <a:t>моніторинг</a:t>
            </a:r>
            <a:r>
              <a:rPr lang="ru-RU" dirty="0"/>
              <a:t> ЕКГ</a:t>
            </a:r>
            <a:br>
              <a:rPr lang="ru-RU" dirty="0"/>
            </a:br>
            <a:r>
              <a:rPr lang="ru-RU" dirty="0"/>
              <a:t>(Показаний </a:t>
            </a:r>
            <a:r>
              <a:rPr lang="ru-RU" dirty="0" err="1"/>
              <a:t>хворим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синкопальними</a:t>
            </a:r>
            <a:r>
              <a:rPr lang="ru-RU" dirty="0"/>
              <a:t> станами, 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раптової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в </a:t>
            </a:r>
            <a:r>
              <a:rPr lang="ru-RU" dirty="0" err="1"/>
              <a:t>родині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 </a:t>
            </a:r>
            <a:r>
              <a:rPr lang="ru-RU" dirty="0" err="1"/>
              <a:t>хворим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клінічні</a:t>
            </a:r>
            <a:r>
              <a:rPr lang="ru-RU" dirty="0"/>
              <a:t> й </a:t>
            </a:r>
            <a:r>
              <a:rPr lang="ru-RU" dirty="0" err="1"/>
              <a:t>ехокардіографічні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ішемії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2. Тест </a:t>
            </a:r>
            <a:r>
              <a:rPr lang="ru-RU" dirty="0" err="1"/>
              <a:t>із</a:t>
            </a:r>
            <a:r>
              <a:rPr lang="ru-RU" dirty="0"/>
              <a:t> 6-хвилинною </a:t>
            </a:r>
            <a:r>
              <a:rPr lang="ru-RU" dirty="0" err="1"/>
              <a:t>ходьбою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3. </a:t>
            </a:r>
            <a:r>
              <a:rPr lang="ru-RU" dirty="0" err="1"/>
              <a:t>Спекл-трекінг-ехоКГ</a:t>
            </a:r>
            <a:r>
              <a:rPr lang="ru-RU" dirty="0"/>
              <a:t> з </a:t>
            </a:r>
            <a:r>
              <a:rPr lang="ru-RU" dirty="0" err="1"/>
              <a:t>визначенням</a:t>
            </a:r>
            <a:r>
              <a:rPr lang="ru-RU" dirty="0"/>
              <a:t> </a:t>
            </a:r>
            <a:r>
              <a:rPr lang="ru-RU" dirty="0" err="1"/>
              <a:t>глобальної</a:t>
            </a:r>
            <a:r>
              <a:rPr lang="ru-RU" dirty="0"/>
              <a:t> </a:t>
            </a:r>
            <a:r>
              <a:rPr lang="ru-RU" dirty="0" err="1"/>
              <a:t>поздовжньої</a:t>
            </a:r>
            <a:r>
              <a:rPr lang="ru-RU" dirty="0"/>
              <a:t>, </a:t>
            </a:r>
            <a:r>
              <a:rPr lang="ru-RU" dirty="0" err="1"/>
              <a:t>радіальної</a:t>
            </a:r>
            <a:r>
              <a:rPr lang="ru-RU" dirty="0"/>
              <a:t>, </a:t>
            </a:r>
            <a:r>
              <a:rPr lang="ru-RU" dirty="0" err="1"/>
              <a:t>циркулярної</a:t>
            </a:r>
            <a:r>
              <a:rPr lang="ru-RU" dirty="0"/>
              <a:t>, </a:t>
            </a:r>
            <a:r>
              <a:rPr lang="ru-RU" dirty="0" err="1"/>
              <a:t>систолічної</a:t>
            </a:r>
            <a:r>
              <a:rPr lang="ru-RU" dirty="0"/>
              <a:t> </a:t>
            </a:r>
            <a:r>
              <a:rPr lang="ru-RU" dirty="0" err="1"/>
              <a:t>деформації</a:t>
            </a:r>
            <a:r>
              <a:rPr lang="ru-RU" dirty="0"/>
              <a:t> ЛШ.</a:t>
            </a:r>
            <a:br>
              <a:rPr lang="ru-RU" dirty="0"/>
            </a:br>
            <a:r>
              <a:rPr lang="ru-RU" dirty="0"/>
              <a:t> 4. </a:t>
            </a:r>
            <a:r>
              <a:rPr lang="ru-RU" dirty="0" err="1"/>
              <a:t>Коагулограма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протромбінового</a:t>
            </a:r>
            <a:r>
              <a:rPr lang="ru-RU" dirty="0"/>
              <a:t> </a:t>
            </a:r>
            <a:r>
              <a:rPr lang="ru-RU" dirty="0" err="1"/>
              <a:t>індексу</a:t>
            </a:r>
            <a:r>
              <a:rPr lang="ru-RU" dirty="0"/>
              <a:t>, МНВ. </a:t>
            </a:r>
            <a:br>
              <a:rPr lang="ru-RU" dirty="0"/>
            </a:br>
            <a:r>
              <a:rPr lang="ru-RU" dirty="0"/>
              <a:t>5. </a:t>
            </a:r>
            <a:r>
              <a:rPr lang="ru-RU" dirty="0" err="1"/>
              <a:t>Натрійуретичний</a:t>
            </a:r>
            <a:r>
              <a:rPr lang="ru-RU" dirty="0"/>
              <a:t> пептид у </a:t>
            </a:r>
            <a:r>
              <a:rPr lang="ru-RU" dirty="0" err="1"/>
              <a:t>сироватці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6. КВГ. </a:t>
            </a:r>
            <a:br>
              <a:rPr lang="ru-RU" dirty="0"/>
            </a:br>
            <a:r>
              <a:rPr lang="ru-RU" dirty="0"/>
              <a:t>7. </a:t>
            </a:r>
            <a:r>
              <a:rPr lang="ru-RU" dirty="0" err="1"/>
              <a:t>Радіонуклідна</a:t>
            </a:r>
            <a:r>
              <a:rPr lang="ru-RU" dirty="0"/>
              <a:t> </a:t>
            </a:r>
            <a:r>
              <a:rPr lang="ru-RU" dirty="0" err="1"/>
              <a:t>вентрикулографія</a:t>
            </a:r>
            <a:r>
              <a:rPr lang="ru-RU" dirty="0"/>
              <a:t> і </a:t>
            </a:r>
            <a:r>
              <a:rPr lang="ru-RU" dirty="0" err="1"/>
              <a:t>сцинтиграфія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8. </a:t>
            </a:r>
            <a:r>
              <a:rPr lang="ru-RU" dirty="0" err="1"/>
              <a:t>Лабораторні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щитоподібної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, </a:t>
            </a:r>
            <a:r>
              <a:rPr lang="ru-RU" dirty="0" err="1"/>
              <a:t>надниркової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(при </a:t>
            </a:r>
            <a:r>
              <a:rPr lang="ru-RU" dirty="0" err="1"/>
              <a:t>підозрі</a:t>
            </a:r>
            <a:r>
              <a:rPr lang="ru-RU" dirty="0"/>
              <a:t> на </a:t>
            </a:r>
            <a:r>
              <a:rPr lang="ru-RU" dirty="0" err="1"/>
              <a:t>ендокринну</a:t>
            </a:r>
            <a:r>
              <a:rPr lang="ru-RU" dirty="0"/>
              <a:t> </a:t>
            </a:r>
            <a:r>
              <a:rPr lang="ru-RU" dirty="0" err="1"/>
              <a:t>кардіоміопатію</a:t>
            </a:r>
            <a:r>
              <a:rPr lang="ru-RU" dirty="0"/>
              <a:t>). </a:t>
            </a:r>
            <a:br>
              <a:rPr lang="ru-RU" dirty="0"/>
            </a:br>
            <a:r>
              <a:rPr lang="ru-RU" dirty="0"/>
              <a:t>9. </a:t>
            </a:r>
            <a:r>
              <a:rPr lang="ru-RU" dirty="0" err="1"/>
              <a:t>Ендоміокардіальна</a:t>
            </a:r>
            <a:r>
              <a:rPr lang="ru-RU" dirty="0"/>
              <a:t> </a:t>
            </a:r>
            <a:r>
              <a:rPr lang="ru-RU" dirty="0" err="1"/>
              <a:t>біопсія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699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Лікування пацієнтів з ГКМП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054268"/>
            <a:ext cx="11029615" cy="3983277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Медикаментозне лікування</a:t>
            </a:r>
            <a:br>
              <a:rPr lang="uk-UA" b="1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- бета-блокатори (ББ)  – препарат 1 лінії у </a:t>
            </a:r>
            <a:r>
              <a:rPr lang="uk-UA" dirty="0" err="1"/>
              <a:t>симтомних</a:t>
            </a:r>
            <a:r>
              <a:rPr lang="uk-UA" dirty="0"/>
              <a:t> пацієнтів.</a:t>
            </a:r>
            <a:br>
              <a:rPr lang="uk-UA" dirty="0"/>
            </a:br>
            <a:r>
              <a:rPr lang="uk-UA" dirty="0"/>
              <a:t>-  блокатори кальцієвих каналів . </a:t>
            </a:r>
            <a:r>
              <a:rPr lang="uk-UA" dirty="0" err="1"/>
              <a:t>Верапаміл</a:t>
            </a:r>
            <a:r>
              <a:rPr lang="uk-UA" dirty="0"/>
              <a:t> (та інші </a:t>
            </a:r>
            <a:r>
              <a:rPr lang="uk-UA" dirty="0" err="1"/>
              <a:t>вазодилятуючі</a:t>
            </a:r>
            <a:r>
              <a:rPr lang="uk-UA" dirty="0"/>
              <a:t> препарати, у т. ч. </a:t>
            </a:r>
            <a:r>
              <a:rPr lang="uk-UA" dirty="0" err="1"/>
              <a:t>іАПФ</a:t>
            </a:r>
            <a:r>
              <a:rPr lang="uk-UA" dirty="0"/>
              <a:t>) застосовувати з обережністю у хворих з високим градієнтом спокою та розвиненою СН.</a:t>
            </a:r>
            <a:br>
              <a:rPr lang="uk-UA" dirty="0"/>
            </a:br>
            <a:r>
              <a:rPr lang="uk-UA" dirty="0"/>
              <a:t>-  </a:t>
            </a:r>
            <a:r>
              <a:rPr lang="uk-UA" dirty="0" err="1"/>
              <a:t>ББ,верапаміл</a:t>
            </a:r>
            <a:r>
              <a:rPr lang="uk-UA" dirty="0"/>
              <a:t> слабко знижують градієнт спокою, але ББ, можуть знижувати градієнт при ФН.</a:t>
            </a:r>
            <a:br>
              <a:rPr lang="uk-UA" dirty="0"/>
            </a:br>
            <a:r>
              <a:rPr lang="uk-UA" dirty="0"/>
              <a:t>-  ББ при </a:t>
            </a:r>
            <a:r>
              <a:rPr lang="uk-UA" dirty="0" err="1"/>
              <a:t>неОГКМП</a:t>
            </a:r>
            <a:r>
              <a:rPr lang="uk-UA" dirty="0"/>
              <a:t>, зменшують ЧСС, покращують </a:t>
            </a:r>
            <a:r>
              <a:rPr lang="uk-UA" dirty="0" err="1"/>
              <a:t>діастолічну</a:t>
            </a:r>
            <a:r>
              <a:rPr lang="uk-UA" dirty="0"/>
              <a:t> </a:t>
            </a:r>
            <a:r>
              <a:rPr lang="uk-UA" dirty="0" err="1"/>
              <a:t>дисфункцію</a:t>
            </a:r>
            <a:r>
              <a:rPr lang="uk-UA" dirty="0"/>
              <a:t>. </a:t>
            </a:r>
            <a:br>
              <a:rPr lang="uk-UA" dirty="0"/>
            </a:br>
            <a:r>
              <a:rPr lang="uk-UA" dirty="0"/>
              <a:t>- </a:t>
            </a:r>
            <a:r>
              <a:rPr lang="uk-UA" dirty="0" err="1"/>
              <a:t>антиаритмічні</a:t>
            </a:r>
            <a:r>
              <a:rPr lang="uk-UA" dirty="0"/>
              <a:t> препарати (</a:t>
            </a:r>
            <a:r>
              <a:rPr lang="uk-UA" dirty="0" err="1"/>
              <a:t>аміодарон</a:t>
            </a:r>
            <a:r>
              <a:rPr lang="uk-UA" dirty="0"/>
              <a:t>)</a:t>
            </a:r>
            <a:br>
              <a:rPr lang="uk-UA" dirty="0"/>
            </a:br>
            <a:r>
              <a:rPr lang="uk-UA" dirty="0"/>
              <a:t>- антикоагулянти (при аритміях або після операції </a:t>
            </a:r>
            <a:r>
              <a:rPr lang="uk-UA" dirty="0" err="1"/>
              <a:t>Ферраці</a:t>
            </a:r>
            <a:r>
              <a:rPr lang="uk-UA" dirty="0"/>
              <a:t>)</a:t>
            </a:r>
          </a:p>
          <a:p>
            <a:r>
              <a:rPr lang="uk-UA" i="1" dirty="0" err="1"/>
              <a:t>Дизопірамід</a:t>
            </a:r>
            <a:r>
              <a:rPr lang="uk-UA" dirty="0"/>
              <a:t> – найсильніший негативний </a:t>
            </a:r>
            <a:r>
              <a:rPr lang="uk-UA" dirty="0" err="1"/>
              <a:t>інотроп</a:t>
            </a:r>
            <a:r>
              <a:rPr lang="uk-UA" dirty="0"/>
              <a:t>, зменшує градієнт відтоку та симптоми, без </a:t>
            </a:r>
            <a:r>
              <a:rPr lang="uk-UA" dirty="0" err="1"/>
              <a:t>проаритмічного</a:t>
            </a:r>
            <a:r>
              <a:rPr lang="uk-UA" dirty="0"/>
              <a:t> ефекту. Може відстрочити термін АСА, або </a:t>
            </a:r>
            <a:r>
              <a:rPr lang="uk-UA" dirty="0" err="1"/>
              <a:t>міомектомії</a:t>
            </a:r>
            <a:r>
              <a:rPr lang="uk-UA" dirty="0"/>
              <a:t>.</a:t>
            </a:r>
          </a:p>
          <a:p>
            <a:r>
              <a:rPr lang="ru-RU" b="1" dirty="0" err="1"/>
              <a:t>Пепарати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потрібно</a:t>
            </a:r>
            <a:r>
              <a:rPr lang="ru-RU" b="1" dirty="0"/>
              <a:t> </a:t>
            </a:r>
            <a:r>
              <a:rPr lang="ru-RU" b="1" dirty="0" err="1"/>
              <a:t>уникати</a:t>
            </a:r>
            <a:r>
              <a:rPr lang="ru-RU" dirty="0"/>
              <a:t>: </a:t>
            </a:r>
            <a:r>
              <a:rPr lang="ru-RU" dirty="0" err="1"/>
              <a:t>вазодилятатори</a:t>
            </a:r>
            <a:r>
              <a:rPr lang="ru-RU" dirty="0"/>
              <a:t>, </a:t>
            </a:r>
            <a:r>
              <a:rPr lang="ru-RU" dirty="0" err="1"/>
              <a:t>нітрогліцерин</a:t>
            </a:r>
            <a:r>
              <a:rPr lang="ru-RU" dirty="0"/>
              <a:t>, </a:t>
            </a:r>
            <a:r>
              <a:rPr lang="ru-RU" dirty="0" err="1"/>
              <a:t>амлодипін</a:t>
            </a:r>
            <a:r>
              <a:rPr lang="ru-RU" dirty="0"/>
              <a:t>, </a:t>
            </a:r>
            <a:r>
              <a:rPr lang="ru-RU" dirty="0" err="1"/>
              <a:t>ніфедипін</a:t>
            </a:r>
            <a:r>
              <a:rPr lang="ru-RU" dirty="0"/>
              <a:t>, </a:t>
            </a:r>
            <a:r>
              <a:rPr lang="ru-RU" dirty="0" err="1"/>
              <a:t>іАПФ</a:t>
            </a:r>
            <a:r>
              <a:rPr lang="ru-RU" dirty="0"/>
              <a:t>, БРА(</a:t>
            </a:r>
            <a:r>
              <a:rPr lang="ru-RU" dirty="0" err="1"/>
              <a:t>лозартан</a:t>
            </a:r>
            <a:r>
              <a:rPr lang="ru-RU" dirty="0"/>
              <a:t>), </a:t>
            </a:r>
            <a:r>
              <a:rPr lang="ru-RU" dirty="0" err="1"/>
              <a:t>дигіталісні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, з </a:t>
            </a:r>
            <a:r>
              <a:rPr lang="ru-RU" dirty="0" err="1"/>
              <a:t>обережністю</a:t>
            </a:r>
            <a:r>
              <a:rPr lang="ru-RU" dirty="0"/>
              <a:t>  </a:t>
            </a:r>
            <a:r>
              <a:rPr lang="ru-RU" dirty="0" err="1"/>
              <a:t>препарати</a:t>
            </a:r>
            <a:r>
              <a:rPr lang="ru-RU" dirty="0"/>
              <a:t> для </a:t>
            </a:r>
            <a:r>
              <a:rPr lang="ru-RU" dirty="0" err="1"/>
              <a:t>лікування</a:t>
            </a:r>
            <a:r>
              <a:rPr lang="ru-RU" dirty="0"/>
              <a:t>  </a:t>
            </a:r>
            <a:r>
              <a:rPr lang="ru-RU" dirty="0" err="1"/>
              <a:t>мігрені</a:t>
            </a:r>
            <a:r>
              <a:rPr lang="ru-RU" dirty="0"/>
              <a:t>, </a:t>
            </a:r>
            <a:r>
              <a:rPr lang="ru-RU" dirty="0" err="1"/>
              <a:t>астми</a:t>
            </a:r>
            <a:r>
              <a:rPr lang="ru-RU" dirty="0"/>
              <a:t>, </a:t>
            </a:r>
            <a:r>
              <a:rPr lang="ru-RU" dirty="0" err="1"/>
              <a:t>алергії</a:t>
            </a:r>
            <a:r>
              <a:rPr lang="ru-RU" dirty="0"/>
              <a:t>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00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для </a:t>
            </a:r>
            <a:r>
              <a:rPr lang="ru-RU" dirty="0" err="1"/>
              <a:t>лікування</a:t>
            </a:r>
            <a:r>
              <a:rPr lang="ru-RU" dirty="0"/>
              <a:t> ГКМП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Мавакмтен</a:t>
            </a:r>
            <a:r>
              <a:rPr lang="ru-RU" dirty="0"/>
              <a:t> </a:t>
            </a:r>
            <a:r>
              <a:rPr lang="ru-RU" dirty="0" err="1"/>
              <a:t>продемонстрував</a:t>
            </a:r>
            <a:r>
              <a:rPr lang="ru-RU" dirty="0"/>
              <a:t> </a:t>
            </a: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інотропиний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подібно</a:t>
            </a:r>
            <a:r>
              <a:rPr lang="ru-RU" dirty="0"/>
              <a:t> до </a:t>
            </a:r>
            <a:r>
              <a:rPr lang="ru-RU" dirty="0" err="1"/>
              <a:t>дезопіраміду</a:t>
            </a:r>
            <a:r>
              <a:rPr lang="ru-RU" dirty="0"/>
              <a:t>. </a:t>
            </a:r>
          </a:p>
          <a:p>
            <a:r>
              <a:rPr lang="ru-RU" dirty="0"/>
              <a:t>Препарат не </a:t>
            </a:r>
            <a:r>
              <a:rPr lang="ru-RU" dirty="0" err="1"/>
              <a:t>схвалений</a:t>
            </a:r>
            <a:r>
              <a:rPr lang="ru-RU" dirty="0"/>
              <a:t> </a:t>
            </a:r>
            <a:r>
              <a:rPr lang="en-US" dirty="0"/>
              <a:t>FDA </a:t>
            </a:r>
            <a:r>
              <a:rPr lang="ru-RU" dirty="0"/>
              <a:t>для </a:t>
            </a:r>
            <a:r>
              <a:rPr lang="ru-RU" dirty="0" err="1"/>
              <a:t>лікування</a:t>
            </a:r>
            <a:r>
              <a:rPr lang="ru-RU" dirty="0"/>
              <a:t> ГКМП.</a:t>
            </a:r>
          </a:p>
          <a:p>
            <a:r>
              <a:rPr lang="ru-RU" b="1" dirty="0" err="1"/>
              <a:t>Мавакамтен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маломолекулярний</a:t>
            </a:r>
            <a:r>
              <a:rPr lang="ru-RU" dirty="0"/>
              <a:t> </a:t>
            </a:r>
            <a:r>
              <a:rPr lang="ru-RU" dirty="0" err="1"/>
              <a:t>алостеричний</a:t>
            </a:r>
            <a:r>
              <a:rPr lang="ru-RU" dirty="0"/>
              <a:t> модулятор </a:t>
            </a:r>
            <a:r>
              <a:rPr lang="ru-RU" dirty="0" err="1"/>
              <a:t>серцевого</a:t>
            </a:r>
            <a:r>
              <a:rPr lang="ru-RU" dirty="0"/>
              <a:t> </a:t>
            </a:r>
            <a:r>
              <a:rPr lang="ru-RU" dirty="0" err="1"/>
              <a:t>міозину</a:t>
            </a:r>
            <a:r>
              <a:rPr lang="ru-RU" dirty="0"/>
              <a:t>, </a:t>
            </a:r>
            <a:r>
              <a:rPr lang="ru-RU" dirty="0" err="1"/>
              <a:t>сильний</a:t>
            </a:r>
            <a:r>
              <a:rPr lang="ru-RU" dirty="0"/>
              <a:t> </a:t>
            </a: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інотроп</a:t>
            </a:r>
            <a:r>
              <a:rPr lang="ru-RU" dirty="0"/>
              <a:t>,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скоротливість</a:t>
            </a:r>
            <a:r>
              <a:rPr lang="ru-RU" dirty="0"/>
              <a:t> </a:t>
            </a:r>
            <a:r>
              <a:rPr lang="ru-RU" dirty="0" err="1"/>
              <a:t>лівого</a:t>
            </a:r>
            <a:r>
              <a:rPr lang="ru-RU" dirty="0"/>
              <a:t> </a:t>
            </a:r>
            <a:r>
              <a:rPr lang="ru-RU" dirty="0" err="1"/>
              <a:t>шуночка</a:t>
            </a:r>
            <a:r>
              <a:rPr lang="ru-RU" dirty="0"/>
              <a:t> та </a:t>
            </a:r>
            <a:r>
              <a:rPr lang="ru-RU" dirty="0" err="1"/>
              <a:t>градієнт</a:t>
            </a:r>
            <a:r>
              <a:rPr lang="ru-RU" dirty="0"/>
              <a:t> ВТЛШ, </a:t>
            </a:r>
            <a:r>
              <a:rPr lang="ru-RU" dirty="0" err="1"/>
              <a:t>симптоми</a:t>
            </a:r>
            <a:r>
              <a:rPr lang="ru-RU" dirty="0"/>
              <a:t> СН. </a:t>
            </a:r>
          </a:p>
          <a:p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en-US" dirty="0"/>
              <a:t>EXPLORER-HCM: 37%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кінцевої</a:t>
            </a:r>
            <a:r>
              <a:rPr lang="ru-RU" dirty="0"/>
              <a:t> точки (</a:t>
            </a:r>
            <a:r>
              <a:rPr lang="ru-RU" dirty="0" err="1"/>
              <a:t>зниження</a:t>
            </a:r>
            <a:r>
              <a:rPr lang="ru-RU" dirty="0"/>
              <a:t> ФК по </a:t>
            </a:r>
            <a:r>
              <a:rPr lang="en-US" dirty="0"/>
              <a:t>NYHA) </a:t>
            </a:r>
            <a:r>
              <a:rPr lang="ru-RU" dirty="0"/>
              <a:t>та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піку</a:t>
            </a:r>
            <a:r>
              <a:rPr lang="ru-RU" dirty="0"/>
              <a:t> </a:t>
            </a:r>
            <a:r>
              <a:rPr lang="en-US" dirty="0"/>
              <a:t>V</a:t>
            </a:r>
            <a:r>
              <a:rPr lang="ru-RU" dirty="0"/>
              <a:t>О2 (маркер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). </a:t>
            </a:r>
            <a:r>
              <a:rPr lang="ru-RU" dirty="0" err="1"/>
              <a:t>Зафіксовано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симптоматики, та </a:t>
            </a:r>
            <a:r>
              <a:rPr lang="ru-RU" dirty="0" err="1"/>
              <a:t>градієнту</a:t>
            </a:r>
            <a:r>
              <a:rPr lang="ru-RU" dirty="0"/>
              <a:t> ВТЛШ у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r>
              <a:rPr lang="ru-RU" dirty="0"/>
              <a:t>.</a:t>
            </a:r>
          </a:p>
          <a:p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побічних</a:t>
            </a:r>
            <a:r>
              <a:rPr lang="ru-RU" dirty="0"/>
              <a:t> </a:t>
            </a:r>
            <a:r>
              <a:rPr lang="ru-RU" dirty="0" err="1"/>
              <a:t>ефектів</a:t>
            </a:r>
            <a:r>
              <a:rPr lang="ru-RU" dirty="0"/>
              <a:t> (</a:t>
            </a:r>
            <a:r>
              <a:rPr lang="ru-RU" dirty="0" err="1"/>
              <a:t>пов’язаних</a:t>
            </a:r>
            <a:r>
              <a:rPr lang="ru-RU" dirty="0"/>
              <a:t> з </a:t>
            </a:r>
            <a:r>
              <a:rPr lang="ru-RU" dirty="0" err="1"/>
              <a:t>ремоделюванням</a:t>
            </a:r>
            <a:r>
              <a:rPr lang="ru-RU" dirty="0"/>
              <a:t> ЛШ) та СН </a:t>
            </a:r>
            <a:r>
              <a:rPr lang="ru-RU" dirty="0" err="1"/>
              <a:t>наближався</a:t>
            </a:r>
            <a:r>
              <a:rPr lang="ru-RU" dirty="0"/>
              <a:t> до 10%.</a:t>
            </a:r>
          </a:p>
          <a:p>
            <a:r>
              <a:rPr lang="ru-RU" dirty="0" err="1"/>
              <a:t>Майбутні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редагуванні</a:t>
            </a:r>
            <a:r>
              <a:rPr lang="ru-RU" dirty="0"/>
              <a:t> геному в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ембріонах</a:t>
            </a:r>
            <a:r>
              <a:rPr lang="ru-RU" dirty="0"/>
              <a:t> </a:t>
            </a:r>
            <a:r>
              <a:rPr lang="ru-RU" dirty="0" err="1"/>
              <a:t>зокрема</a:t>
            </a:r>
            <a:r>
              <a:rPr lang="ru-RU" dirty="0"/>
              <a:t> в </a:t>
            </a:r>
            <a:r>
              <a:rPr lang="ru-RU" dirty="0" err="1"/>
              <a:t>гені</a:t>
            </a:r>
            <a:r>
              <a:rPr lang="ru-RU" dirty="0"/>
              <a:t> </a:t>
            </a:r>
            <a:r>
              <a:rPr lang="en-US" dirty="0"/>
              <a:t>CRISPR/Cas9.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94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Лікування пацієнтів з ГКМП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916482"/>
            <a:ext cx="11029615" cy="454694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Хірургічне  лікування</a:t>
            </a:r>
            <a:br>
              <a:rPr lang="uk-UA" b="1" dirty="0"/>
            </a:br>
            <a:endParaRPr lang="uk-UA" b="1" dirty="0"/>
          </a:p>
          <a:p>
            <a:r>
              <a:rPr lang="uk-UA" b="1" dirty="0" err="1"/>
              <a:t>Септальна</a:t>
            </a:r>
            <a:r>
              <a:rPr lang="uk-UA" b="1" dirty="0"/>
              <a:t> </a:t>
            </a:r>
            <a:r>
              <a:rPr lang="uk-UA" b="1" dirty="0" err="1"/>
              <a:t>міектомія</a:t>
            </a:r>
            <a:r>
              <a:rPr lang="uk-UA" b="1" dirty="0"/>
              <a:t> </a:t>
            </a:r>
            <a:r>
              <a:rPr lang="uk-UA" dirty="0"/>
              <a:t>( операція </a:t>
            </a:r>
            <a:r>
              <a:rPr lang="en-US" dirty="0" err="1"/>
              <a:t>Ferrazzi</a:t>
            </a:r>
            <a:r>
              <a:rPr lang="en-US" dirty="0"/>
              <a:t>) </a:t>
            </a:r>
            <a:r>
              <a:rPr lang="uk-UA" dirty="0"/>
              <a:t>– найкращий варіант при ІІІ-ІІІІ ФК , неефективності медикаментозної терапії, при піковому градієнті (спокій\ФН) більше 50</a:t>
            </a:r>
            <a:br>
              <a:rPr lang="uk-UA" dirty="0"/>
            </a:br>
            <a:r>
              <a:rPr lang="uk-UA" dirty="0"/>
              <a:t>- </a:t>
            </a:r>
            <a:r>
              <a:rPr lang="uk-UA" dirty="0" err="1"/>
              <a:t>Міомектомія</a:t>
            </a:r>
            <a:r>
              <a:rPr lang="uk-UA" dirty="0"/>
              <a:t> –знижує обструкцію ВТЛШ з нормалізацією тиску ЛШ та збереженням систолічної функції, сприяє </a:t>
            </a:r>
            <a:r>
              <a:rPr lang="uk-UA" dirty="0" err="1"/>
              <a:t>ремоделюванню</a:t>
            </a:r>
            <a:r>
              <a:rPr lang="uk-UA" dirty="0"/>
              <a:t> ЛП та помірний регрес гіпертрофії ЛШ, знижує ймовірність раптової смерті та ФП.</a:t>
            </a:r>
            <a:br>
              <a:rPr lang="uk-UA" dirty="0"/>
            </a:br>
            <a:r>
              <a:rPr lang="uk-UA" dirty="0"/>
              <a:t>Етапи операції : </a:t>
            </a:r>
            <a:br>
              <a:rPr lang="uk-UA" dirty="0"/>
            </a:br>
            <a:r>
              <a:rPr lang="uk-UA" dirty="0"/>
              <a:t>Перший – резекція МШП : розширена </a:t>
            </a:r>
            <a:r>
              <a:rPr lang="uk-UA" dirty="0" err="1"/>
              <a:t>міектомія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 Другий – резекція вторинних хорд МК. </a:t>
            </a:r>
            <a:br>
              <a:rPr lang="uk-UA" dirty="0"/>
            </a:br>
            <a:r>
              <a:rPr lang="uk-UA" dirty="0"/>
              <a:t>Третій – мобілізація його папілярних м’язів.</a:t>
            </a:r>
            <a:br>
              <a:rPr lang="uk-UA" dirty="0"/>
            </a:br>
            <a:r>
              <a:rPr lang="uk-UA" dirty="0"/>
              <a:t> Четвертий – реконструкція передньої стулки МК.</a:t>
            </a:r>
            <a:br>
              <a:rPr lang="uk-UA" dirty="0"/>
            </a:br>
            <a:endParaRPr lang="uk-UA" dirty="0"/>
          </a:p>
          <a:p>
            <a:r>
              <a:rPr lang="uk-UA" b="1" dirty="0"/>
              <a:t>АСА</a:t>
            </a:r>
            <a:r>
              <a:rPr lang="uk-UA" dirty="0"/>
              <a:t> – менш </a:t>
            </a:r>
            <a:r>
              <a:rPr lang="uk-UA" dirty="0" err="1"/>
              <a:t>інвазивна</a:t>
            </a:r>
            <a:r>
              <a:rPr lang="uk-UA" dirty="0"/>
              <a:t> процедура  з коротшим </a:t>
            </a:r>
            <a:br>
              <a:rPr lang="uk-UA" dirty="0"/>
            </a:br>
            <a:r>
              <a:rPr lang="uk-UA" dirty="0"/>
              <a:t>терміном реабілітації</a:t>
            </a:r>
            <a:br>
              <a:rPr lang="uk-UA" dirty="0"/>
            </a:b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в </a:t>
            </a:r>
            <a:r>
              <a:rPr lang="ru-RU" dirty="0" err="1"/>
              <a:t>пацієнтів</a:t>
            </a:r>
            <a:r>
              <a:rPr lang="ru-RU" dirty="0"/>
              <a:t> </a:t>
            </a:r>
            <a:r>
              <a:rPr lang="ru-RU" dirty="0" err="1"/>
              <a:t>літнього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Широко доступна процедура.</a:t>
            </a:r>
            <a:br>
              <a:rPr lang="ru-RU" dirty="0"/>
            </a:br>
            <a:r>
              <a:rPr lang="ru-RU" dirty="0" err="1"/>
              <a:t>Підходить</a:t>
            </a:r>
            <a:r>
              <a:rPr lang="ru-RU" dirty="0"/>
              <a:t> </a:t>
            </a:r>
            <a:r>
              <a:rPr lang="ru-RU" dirty="0" err="1"/>
              <a:t>паціжнтам</a:t>
            </a:r>
            <a:r>
              <a:rPr lang="ru-RU" dirty="0"/>
              <a:t> з </a:t>
            </a:r>
            <a:r>
              <a:rPr lang="ru-RU" dirty="0" err="1"/>
              <a:t>коморбітностями</a:t>
            </a:r>
            <a:r>
              <a:rPr lang="ru-RU" dirty="0"/>
              <a:t> і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ризиком</a:t>
            </a:r>
            <a:r>
              <a:rPr lang="ru-RU" dirty="0"/>
              <a:t> оперативного </a:t>
            </a:r>
            <a:r>
              <a:rPr lang="ru-RU" dirty="0" err="1"/>
              <a:t>втручання</a:t>
            </a:r>
            <a:r>
              <a:rPr lang="ru-RU" dirty="0"/>
              <a:t>.</a:t>
            </a:r>
            <a:endParaRPr lang="uk-UA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89" y="3725416"/>
            <a:ext cx="5837129" cy="273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906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Рестриктивна</a:t>
            </a:r>
            <a:r>
              <a:rPr lang="uk-UA" dirty="0"/>
              <a:t> </a:t>
            </a:r>
            <a:r>
              <a:rPr lang="uk-UA" dirty="0" err="1"/>
              <a:t>кардіоміопатія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463" y="1954060"/>
            <a:ext cx="7317368" cy="438411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РКМП </a:t>
            </a:r>
            <a:r>
              <a:rPr lang="ru-RU" dirty="0"/>
              <a:t>(</a:t>
            </a:r>
            <a:r>
              <a:rPr lang="ru-RU" dirty="0" err="1"/>
              <a:t>ендоміокардіальний</a:t>
            </a:r>
            <a:r>
              <a:rPr lang="ru-RU" dirty="0"/>
              <a:t> </a:t>
            </a:r>
            <a:r>
              <a:rPr lang="ru-RU" dirty="0" err="1"/>
              <a:t>фіброз</a:t>
            </a:r>
            <a:r>
              <a:rPr lang="ru-RU" dirty="0"/>
              <a:t>, </a:t>
            </a:r>
            <a:r>
              <a:rPr lang="ru-RU" dirty="0" err="1"/>
              <a:t>ендоміокардіальна</a:t>
            </a:r>
            <a:r>
              <a:rPr lang="ru-RU" dirty="0"/>
              <a:t> хвороба з </a:t>
            </a:r>
            <a:r>
              <a:rPr lang="ru-RU" dirty="0" err="1"/>
              <a:t>еозинофілією</a:t>
            </a:r>
            <a:r>
              <a:rPr lang="ru-RU" dirty="0"/>
              <a:t> та без </a:t>
            </a:r>
            <a:r>
              <a:rPr lang="ru-RU" dirty="0" err="1"/>
              <a:t>неї</a:t>
            </a:r>
            <a:r>
              <a:rPr lang="ru-RU" dirty="0"/>
              <a:t>, </a:t>
            </a:r>
            <a:r>
              <a:rPr lang="ru-RU" dirty="0" err="1"/>
              <a:t>кардіоміопатія</a:t>
            </a:r>
            <a:r>
              <a:rPr lang="ru-RU" dirty="0"/>
              <a:t> </a:t>
            </a:r>
            <a:r>
              <a:rPr lang="ru-RU" dirty="0" err="1"/>
              <a:t>Леффлера</a:t>
            </a:r>
            <a:r>
              <a:rPr lang="ru-RU" dirty="0"/>
              <a:t>)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яке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зменшенням</a:t>
            </a:r>
            <a:r>
              <a:rPr lang="ru-RU" dirty="0"/>
              <a:t> </a:t>
            </a:r>
            <a:r>
              <a:rPr lang="ru-RU" dirty="0" err="1"/>
              <a:t>об’ємів</a:t>
            </a:r>
            <a:r>
              <a:rPr lang="ru-RU" dirty="0"/>
              <a:t> </a:t>
            </a:r>
            <a:r>
              <a:rPr lang="ru-RU" dirty="0" err="1"/>
              <a:t>шлуночків</a:t>
            </a:r>
            <a:r>
              <a:rPr lang="ru-RU" dirty="0"/>
              <a:t>, </a:t>
            </a:r>
            <a:r>
              <a:rPr lang="ru-RU" dirty="0" err="1"/>
              <a:t>змінами</a:t>
            </a:r>
            <a:r>
              <a:rPr lang="ru-RU" dirty="0"/>
              <a:t> </a:t>
            </a:r>
            <a:r>
              <a:rPr lang="ru-RU" dirty="0" err="1"/>
              <a:t>діастолічної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морфологічних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ендокарда</a:t>
            </a:r>
            <a:r>
              <a:rPr lang="ru-RU" dirty="0"/>
              <a:t>, </a:t>
            </a:r>
            <a:r>
              <a:rPr lang="ru-RU" dirty="0" err="1"/>
              <a:t>субендокарда</a:t>
            </a:r>
            <a:r>
              <a:rPr lang="ru-RU" dirty="0"/>
              <a:t> та </a:t>
            </a:r>
            <a:r>
              <a:rPr lang="ru-RU" dirty="0" err="1"/>
              <a:t>міокарда</a:t>
            </a:r>
            <a:r>
              <a:rPr lang="ru-RU" dirty="0"/>
              <a:t> (</a:t>
            </a:r>
            <a:r>
              <a:rPr lang="ru-RU" dirty="0" err="1"/>
              <a:t>вираженого</a:t>
            </a:r>
            <a:r>
              <a:rPr lang="ru-RU" dirty="0"/>
              <a:t> </a:t>
            </a:r>
            <a:r>
              <a:rPr lang="ru-RU" dirty="0" err="1"/>
              <a:t>фіброзу</a:t>
            </a:r>
            <a:r>
              <a:rPr lang="ru-RU" dirty="0"/>
              <a:t>) та </a:t>
            </a:r>
            <a:r>
              <a:rPr lang="ru-RU" dirty="0" err="1"/>
              <a:t>порушеннями</a:t>
            </a:r>
            <a:r>
              <a:rPr lang="ru-RU" dirty="0"/>
              <a:t> </a:t>
            </a:r>
            <a:r>
              <a:rPr lang="ru-RU" dirty="0" err="1"/>
              <a:t>наповнення</a:t>
            </a:r>
            <a:r>
              <a:rPr lang="ru-RU" dirty="0"/>
              <a:t> </a:t>
            </a:r>
            <a:r>
              <a:rPr lang="ru-RU" dirty="0" err="1"/>
              <a:t>шлуночків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є </a:t>
            </a:r>
            <a:r>
              <a:rPr lang="ru-RU" dirty="0" err="1"/>
              <a:t>поширеним</a:t>
            </a:r>
            <a:r>
              <a:rPr lang="ru-RU" dirty="0"/>
              <a:t>.</a:t>
            </a:r>
          </a:p>
          <a:p>
            <a:r>
              <a:rPr lang="ru-RU" b="1" dirty="0" err="1"/>
              <a:t>Класифікація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1. </a:t>
            </a:r>
            <a:r>
              <a:rPr lang="ru-RU" i="1" dirty="0" err="1"/>
              <a:t>ідіопатична</a:t>
            </a:r>
            <a:r>
              <a:rPr lang="ru-RU" i="1" dirty="0"/>
              <a:t> </a:t>
            </a:r>
            <a:r>
              <a:rPr lang="ru-RU" dirty="0"/>
              <a:t>: - </a:t>
            </a:r>
            <a:r>
              <a:rPr lang="ru-RU" dirty="0" err="1"/>
              <a:t>фібропластичний</a:t>
            </a:r>
            <a:r>
              <a:rPr lang="ru-RU" dirty="0"/>
              <a:t> </a:t>
            </a:r>
            <a:r>
              <a:rPr lang="ru-RU" dirty="0" err="1"/>
              <a:t>парієтальний</a:t>
            </a:r>
            <a:r>
              <a:rPr lang="ru-RU" dirty="0"/>
              <a:t> </a:t>
            </a:r>
            <a:r>
              <a:rPr lang="ru-RU" dirty="0" err="1"/>
              <a:t>еозинофільний</a:t>
            </a:r>
            <a:r>
              <a:rPr lang="ru-RU" dirty="0"/>
              <a:t> </a:t>
            </a:r>
            <a:r>
              <a:rPr lang="ru-RU" dirty="0" err="1"/>
              <a:t>ендоміокардит</a:t>
            </a:r>
            <a:r>
              <a:rPr lang="ru-RU" dirty="0"/>
              <a:t> </a:t>
            </a:r>
            <a:r>
              <a:rPr lang="ru-RU" dirty="0" err="1"/>
              <a:t>Леффлера</a:t>
            </a:r>
            <a:r>
              <a:rPr lang="ru-RU" dirty="0"/>
              <a:t> ІІ (</a:t>
            </a:r>
            <a:r>
              <a:rPr lang="ru-RU" dirty="0" err="1"/>
              <a:t>ендоміокардіальна</a:t>
            </a:r>
            <a:r>
              <a:rPr lang="ru-RU" dirty="0"/>
              <a:t> хвороба) та </a:t>
            </a:r>
            <a:r>
              <a:rPr lang="ru-RU" dirty="0" err="1"/>
              <a:t>ендоміокардіальний</a:t>
            </a:r>
            <a:r>
              <a:rPr lang="ru-RU" dirty="0"/>
              <a:t> </a:t>
            </a:r>
            <a:r>
              <a:rPr lang="ru-RU" dirty="0" err="1"/>
              <a:t>фіброз</a:t>
            </a:r>
            <a:r>
              <a:rPr lang="ru-RU" dirty="0"/>
              <a:t> </a:t>
            </a:r>
            <a:r>
              <a:rPr lang="ru-RU" dirty="0" err="1"/>
              <a:t>Девіса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</a:t>
            </a:r>
            <a:r>
              <a:rPr lang="ru-RU" i="1" dirty="0"/>
              <a:t>. </a:t>
            </a:r>
            <a:r>
              <a:rPr lang="ru-RU" i="1" dirty="0" err="1"/>
              <a:t>зумовлена</a:t>
            </a:r>
            <a:r>
              <a:rPr lang="ru-RU" i="1" dirty="0"/>
              <a:t> </a:t>
            </a:r>
            <a:r>
              <a:rPr lang="ru-RU" i="1" dirty="0" err="1"/>
              <a:t>інфільтративними</a:t>
            </a:r>
            <a:r>
              <a:rPr lang="ru-RU" i="1" dirty="0"/>
              <a:t> і </a:t>
            </a:r>
            <a:r>
              <a:rPr lang="ru-RU" i="1" dirty="0" err="1"/>
              <a:t>системними</a:t>
            </a:r>
            <a:r>
              <a:rPr lang="ru-RU" i="1" dirty="0"/>
              <a:t> </a:t>
            </a:r>
            <a:r>
              <a:rPr lang="ru-RU" i="1" dirty="0" err="1"/>
              <a:t>захворюваннями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амілоїдоз</a:t>
            </a:r>
            <a:r>
              <a:rPr lang="ru-RU" dirty="0"/>
              <a:t>, </a:t>
            </a:r>
            <a:r>
              <a:rPr lang="ru-RU" dirty="0" err="1"/>
              <a:t>саркоїдоз</a:t>
            </a:r>
            <a:r>
              <a:rPr lang="ru-RU" dirty="0"/>
              <a:t>, </a:t>
            </a:r>
            <a:r>
              <a:rPr lang="ru-RU" dirty="0" err="1"/>
              <a:t>гемохроматоз</a:t>
            </a:r>
            <a:r>
              <a:rPr lang="ru-RU" dirty="0"/>
              <a:t>). </a:t>
            </a:r>
          </a:p>
          <a:p>
            <a:r>
              <a:rPr lang="ru-RU" dirty="0" err="1"/>
              <a:t>рідкісне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 </a:t>
            </a:r>
            <a:r>
              <a:rPr lang="ru-RU" dirty="0" err="1"/>
              <a:t>трапляється</a:t>
            </a:r>
            <a:r>
              <a:rPr lang="ru-RU" dirty="0"/>
              <a:t> в </a:t>
            </a:r>
            <a:r>
              <a:rPr lang="ru-RU" dirty="0" err="1"/>
              <a:t>Уганді</a:t>
            </a:r>
            <a:r>
              <a:rPr lang="ru-RU" dirty="0"/>
              <a:t>, </a:t>
            </a:r>
            <a:r>
              <a:rPr lang="ru-RU" dirty="0" err="1"/>
              <a:t>Нігерії</a:t>
            </a:r>
            <a:r>
              <a:rPr lang="ru-RU" dirty="0"/>
              <a:t>,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Індії</a:t>
            </a:r>
            <a:r>
              <a:rPr lang="ru-RU" dirty="0"/>
              <a:t>, </a:t>
            </a:r>
            <a:r>
              <a:rPr lang="ru-RU" dirty="0" err="1"/>
              <a:t>Шрі-Ланці</a:t>
            </a:r>
            <a:r>
              <a:rPr lang="ru-RU" dirty="0"/>
              <a:t> де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10–15%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застійної</a:t>
            </a:r>
            <a:r>
              <a:rPr lang="ru-RU" dirty="0"/>
              <a:t> СН.</a:t>
            </a:r>
          </a:p>
          <a:p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діагностують</a:t>
            </a:r>
            <a:r>
              <a:rPr lang="ru-RU" dirty="0"/>
              <a:t> у </a:t>
            </a:r>
            <a:r>
              <a:rPr lang="ru-RU" dirty="0" err="1"/>
              <a:t>жителів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і США, але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мешкали у </a:t>
            </a:r>
            <a:r>
              <a:rPr lang="ru-RU" dirty="0" err="1"/>
              <a:t>тропічних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831" y="2304789"/>
            <a:ext cx="4023757" cy="303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700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Критерії </a:t>
            </a:r>
            <a:r>
              <a:rPr lang="uk-UA" dirty="0" err="1"/>
              <a:t>діагносики</a:t>
            </a:r>
            <a:r>
              <a:rPr lang="uk-UA" dirty="0"/>
              <a:t> РКМП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929008"/>
            <a:ext cx="11029615" cy="443421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Клінічні</a:t>
            </a:r>
            <a:r>
              <a:rPr lang="ru-RU" b="1" dirty="0"/>
              <a:t> </a:t>
            </a:r>
            <a:r>
              <a:rPr lang="ru-RU" b="1" dirty="0" err="1"/>
              <a:t>критерії</a:t>
            </a:r>
            <a:r>
              <a:rPr lang="ru-RU" b="1" dirty="0"/>
              <a:t>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err="1"/>
              <a:t>Гарячка</a:t>
            </a:r>
            <a:r>
              <a:rPr lang="ru-RU" dirty="0"/>
              <a:t>, </a:t>
            </a:r>
            <a:r>
              <a:rPr lang="ru-RU" dirty="0" err="1"/>
              <a:t>схуднення</a:t>
            </a:r>
            <a:r>
              <a:rPr lang="ru-RU" dirty="0"/>
              <a:t>, </a:t>
            </a:r>
            <a:r>
              <a:rPr lang="ru-RU" dirty="0" err="1"/>
              <a:t>пульмоніт</a:t>
            </a:r>
            <a:r>
              <a:rPr lang="ru-RU" dirty="0"/>
              <a:t>, </a:t>
            </a:r>
            <a:r>
              <a:rPr lang="ru-RU" dirty="0" err="1"/>
              <a:t>полінейропатія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err="1"/>
              <a:t>Ураження</a:t>
            </a:r>
            <a:r>
              <a:rPr lang="ru-RU" dirty="0"/>
              <a:t> ПШ з </a:t>
            </a:r>
            <a:r>
              <a:rPr lang="ru-RU" dirty="0" err="1"/>
              <a:t>проявами</a:t>
            </a:r>
            <a:r>
              <a:rPr lang="ru-RU" dirty="0"/>
              <a:t> СН (</a:t>
            </a:r>
            <a:r>
              <a:rPr lang="ru-RU" dirty="0" err="1"/>
              <a:t>набухання</a:t>
            </a:r>
            <a:r>
              <a:rPr lang="ru-RU" dirty="0"/>
              <a:t> </a:t>
            </a:r>
            <a:r>
              <a:rPr lang="ru-RU" dirty="0" err="1"/>
              <a:t>шийних</a:t>
            </a:r>
            <a:r>
              <a:rPr lang="ru-RU" dirty="0"/>
              <a:t> вен, </a:t>
            </a:r>
            <a:r>
              <a:rPr lang="ru-RU" dirty="0" err="1"/>
              <a:t>збільшена</a:t>
            </a:r>
            <a:r>
              <a:rPr lang="ru-RU" dirty="0"/>
              <a:t> </a:t>
            </a:r>
            <a:r>
              <a:rPr lang="ru-RU" dirty="0" err="1"/>
              <a:t>печінка</a:t>
            </a:r>
            <a:r>
              <a:rPr lang="ru-RU" dirty="0"/>
              <a:t>, </a:t>
            </a:r>
            <a:r>
              <a:rPr lang="ru-RU" dirty="0" err="1"/>
              <a:t>набряки</a:t>
            </a:r>
            <a:r>
              <a:rPr lang="ru-RU" dirty="0"/>
              <a:t> на ногах, асцит, </a:t>
            </a:r>
            <a:r>
              <a:rPr lang="ru-RU" dirty="0" err="1"/>
              <a:t>підвищення</a:t>
            </a:r>
            <a:r>
              <a:rPr lang="ru-RU" dirty="0"/>
              <a:t> венозного </a:t>
            </a:r>
            <a:r>
              <a:rPr lang="ru-RU" dirty="0" err="1"/>
              <a:t>тиску</a:t>
            </a:r>
            <a:r>
              <a:rPr lang="ru-RU" dirty="0"/>
              <a:t>, </a:t>
            </a:r>
            <a:r>
              <a:rPr lang="ru-RU" dirty="0" err="1"/>
              <a:t>систолічний</a:t>
            </a:r>
            <a:r>
              <a:rPr lang="ru-RU" dirty="0"/>
              <a:t> шум при </a:t>
            </a:r>
            <a:r>
              <a:rPr lang="ru-RU" dirty="0" err="1"/>
              <a:t>недостатності</a:t>
            </a:r>
            <a:r>
              <a:rPr lang="ru-RU" dirty="0"/>
              <a:t> </a:t>
            </a:r>
            <a:r>
              <a:rPr lang="ru-RU" dirty="0" err="1"/>
              <a:t>тристулкового</a:t>
            </a:r>
            <a:r>
              <a:rPr lang="ru-RU" dirty="0"/>
              <a:t> клапана). </a:t>
            </a:r>
            <a:br>
              <a:rPr lang="ru-RU" dirty="0"/>
            </a:br>
            <a:r>
              <a:rPr lang="ru-RU" dirty="0"/>
              <a:t>3. </a:t>
            </a:r>
            <a:r>
              <a:rPr lang="ru-RU" dirty="0" err="1"/>
              <a:t>Ураження</a:t>
            </a:r>
            <a:r>
              <a:rPr lang="ru-RU" dirty="0"/>
              <a:t> ЛШ (</a:t>
            </a:r>
            <a:r>
              <a:rPr lang="ru-RU" dirty="0" err="1"/>
              <a:t>застій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в </a:t>
            </a:r>
            <a:r>
              <a:rPr lang="ru-RU" dirty="0" err="1"/>
              <a:t>легенях</a:t>
            </a:r>
            <a:r>
              <a:rPr lang="ru-RU" dirty="0"/>
              <a:t> і </a:t>
            </a:r>
            <a:r>
              <a:rPr lang="ru-RU" dirty="0" err="1"/>
              <a:t>гіпертензія</a:t>
            </a:r>
            <a:r>
              <a:rPr lang="ru-RU" dirty="0"/>
              <a:t> малого кола </a:t>
            </a:r>
            <a:r>
              <a:rPr lang="ru-RU" dirty="0" err="1"/>
              <a:t>кровообігу</a:t>
            </a:r>
            <a:r>
              <a:rPr lang="ru-RU" dirty="0"/>
              <a:t>, </a:t>
            </a:r>
            <a:r>
              <a:rPr lang="ru-RU" dirty="0" err="1"/>
              <a:t>відносна</a:t>
            </a:r>
            <a:r>
              <a:rPr lang="ru-RU" dirty="0"/>
              <a:t> </a:t>
            </a:r>
            <a:r>
              <a:rPr lang="ru-RU" dirty="0" err="1"/>
              <a:t>мітральна</a:t>
            </a:r>
            <a:r>
              <a:rPr lang="ru-RU" dirty="0"/>
              <a:t> </a:t>
            </a:r>
            <a:r>
              <a:rPr lang="ru-RU" dirty="0" err="1"/>
              <a:t>недостатність</a:t>
            </a:r>
            <a:r>
              <a:rPr lang="ru-RU" dirty="0"/>
              <a:t> з </a:t>
            </a:r>
            <a:r>
              <a:rPr lang="ru-RU" dirty="0" err="1"/>
              <a:t>характерним</a:t>
            </a:r>
            <a:r>
              <a:rPr lang="ru-RU" dirty="0"/>
              <a:t> </a:t>
            </a:r>
            <a:r>
              <a:rPr lang="ru-RU" dirty="0" err="1"/>
              <a:t>систолічним</a:t>
            </a:r>
            <a:r>
              <a:rPr lang="ru-RU" dirty="0"/>
              <a:t> шумом),</a:t>
            </a:r>
            <a:br>
              <a:rPr lang="ru-RU" dirty="0"/>
            </a:br>
            <a:r>
              <a:rPr lang="ru-RU" dirty="0"/>
              <a:t> </a:t>
            </a:r>
            <a:r>
              <a:rPr lang="ru-RU" i="1" dirty="0" err="1"/>
              <a:t>аускультації</a:t>
            </a:r>
            <a:r>
              <a:rPr lang="ru-RU" i="1" dirty="0"/>
              <a:t> </a:t>
            </a:r>
            <a:r>
              <a:rPr lang="ru-RU" i="1" dirty="0" err="1"/>
              <a:t>серця</a:t>
            </a:r>
            <a:r>
              <a:rPr lang="ru-RU" i="1" dirty="0"/>
              <a:t> </a:t>
            </a:r>
            <a:r>
              <a:rPr lang="ru-RU" dirty="0"/>
              <a:t>— </a:t>
            </a:r>
            <a:r>
              <a:rPr lang="ru-RU" dirty="0" err="1"/>
              <a:t>пресистолічний</a:t>
            </a:r>
            <a:r>
              <a:rPr lang="ru-RU" dirty="0"/>
              <a:t> ритм галопу, </a:t>
            </a:r>
            <a:r>
              <a:rPr lang="ru-RU" dirty="0" err="1"/>
              <a:t>систолічний</a:t>
            </a:r>
            <a:r>
              <a:rPr lang="ru-RU" dirty="0"/>
              <a:t> шум на </a:t>
            </a:r>
            <a:r>
              <a:rPr lang="ru-RU" dirty="0" err="1"/>
              <a:t>верхівці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проводиться в </a:t>
            </a:r>
            <a:r>
              <a:rPr lang="ru-RU" dirty="0" err="1"/>
              <a:t>аксилярну</a:t>
            </a:r>
            <a:r>
              <a:rPr lang="ru-RU" dirty="0"/>
              <a:t> впадину і </a:t>
            </a:r>
            <a:r>
              <a:rPr lang="ru-RU" dirty="0" err="1"/>
              <a:t>систолічний</a:t>
            </a:r>
            <a:r>
              <a:rPr lang="ru-RU" dirty="0"/>
              <a:t> шум при </a:t>
            </a:r>
            <a:r>
              <a:rPr lang="ru-RU" dirty="0" err="1"/>
              <a:t>тристулковій</a:t>
            </a:r>
            <a:r>
              <a:rPr lang="ru-RU" dirty="0"/>
              <a:t> </a:t>
            </a:r>
            <a:r>
              <a:rPr lang="ru-RU" dirty="0" err="1"/>
              <a:t>недостатності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4. </a:t>
            </a:r>
            <a:r>
              <a:rPr lang="ru-RU" dirty="0" err="1"/>
              <a:t>Тромбоемболічний</a:t>
            </a:r>
            <a:r>
              <a:rPr lang="ru-RU" dirty="0"/>
              <a:t> синдром.</a:t>
            </a:r>
          </a:p>
          <a:p>
            <a:r>
              <a:rPr lang="uk-UA" b="1" dirty="0"/>
              <a:t>Лабораторні показники</a:t>
            </a:r>
            <a:r>
              <a:rPr lang="uk-UA" dirty="0"/>
              <a:t>: ЗАК (</a:t>
            </a:r>
            <a:r>
              <a:rPr lang="uk-UA" dirty="0" err="1"/>
              <a:t>гіпереозинофілія</a:t>
            </a:r>
            <a:r>
              <a:rPr lang="uk-UA" dirty="0"/>
              <a:t> (80–90%), помірна анемія, неспецифічні запальні зміни у крові)</a:t>
            </a:r>
          </a:p>
          <a:p>
            <a:r>
              <a:rPr lang="ru-RU" b="1" dirty="0"/>
              <a:t>ЕКГ-</a:t>
            </a:r>
            <a:r>
              <a:rPr lang="ru-RU" b="1" dirty="0" err="1"/>
              <a:t>зміни</a:t>
            </a:r>
            <a:r>
              <a:rPr lang="ru-RU" b="1" dirty="0"/>
              <a:t>:  </a:t>
            </a:r>
            <a:r>
              <a:rPr lang="ru-RU" dirty="0"/>
              <a:t>− </a:t>
            </a:r>
            <a:r>
              <a:rPr lang="ru-RU" dirty="0" err="1"/>
              <a:t>низький</a:t>
            </a:r>
            <a:r>
              <a:rPr lang="ru-RU" dirty="0"/>
              <a:t> вольтаж </a:t>
            </a:r>
            <a:r>
              <a:rPr lang="ru-RU" dirty="0" err="1"/>
              <a:t>зубців</a:t>
            </a:r>
            <a:r>
              <a:rPr lang="ru-RU" dirty="0"/>
              <a:t>,  </a:t>
            </a:r>
            <a:r>
              <a:rPr lang="ru-RU" dirty="0" err="1"/>
              <a:t>атріовентрикулярна</a:t>
            </a:r>
            <a:r>
              <a:rPr lang="ru-RU" dirty="0"/>
              <a:t> блокада  І </a:t>
            </a:r>
            <a:r>
              <a:rPr lang="ru-RU" dirty="0" err="1"/>
              <a:t>ст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                         − блокада </a:t>
            </a:r>
            <a:r>
              <a:rPr lang="ru-RU" dirty="0" err="1"/>
              <a:t>ніжок</a:t>
            </a:r>
            <a:r>
              <a:rPr lang="ru-RU" dirty="0"/>
              <a:t> пучка </a:t>
            </a:r>
            <a:r>
              <a:rPr lang="ru-RU" dirty="0" err="1"/>
              <a:t>Гіса</a:t>
            </a:r>
            <a:r>
              <a:rPr lang="ru-RU" dirty="0"/>
              <a:t>,  </a:t>
            </a:r>
            <a:r>
              <a:rPr lang="ru-RU" dirty="0" err="1"/>
              <a:t>аритмії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                         − </a:t>
            </a:r>
            <a:r>
              <a:rPr lang="ru-RU" dirty="0" err="1"/>
              <a:t>псевдоінфарктні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 (</a:t>
            </a:r>
            <a:r>
              <a:rPr lang="ru-RU" dirty="0" err="1"/>
              <a:t>патологічні</a:t>
            </a:r>
            <a:r>
              <a:rPr lang="ru-RU" dirty="0"/>
              <a:t> </a:t>
            </a:r>
            <a:r>
              <a:rPr lang="ru-RU" dirty="0" err="1"/>
              <a:t>зубці</a:t>
            </a:r>
            <a:r>
              <a:rPr lang="ru-RU" dirty="0"/>
              <a:t> </a:t>
            </a:r>
            <a:r>
              <a:rPr lang="en-US" dirty="0"/>
              <a:t>Q  </a:t>
            </a:r>
            <a:r>
              <a:rPr lang="ru-RU" dirty="0"/>
              <a:t>у </a:t>
            </a:r>
            <a:r>
              <a:rPr lang="ru-RU" dirty="0" err="1"/>
              <a:t>відведеннях</a:t>
            </a:r>
            <a:r>
              <a:rPr lang="ru-RU" dirty="0"/>
              <a:t> </a:t>
            </a:r>
            <a:r>
              <a:rPr lang="en-US" dirty="0"/>
              <a:t>V1-V2).</a:t>
            </a:r>
            <a:endParaRPr lang="uk-UA" dirty="0"/>
          </a:p>
          <a:p>
            <a:r>
              <a:rPr lang="ru-RU" b="1" dirty="0" err="1"/>
              <a:t>ЕхоКГ-критерії</a:t>
            </a:r>
            <a:r>
              <a:rPr lang="ru-RU" dirty="0"/>
              <a:t>: </a:t>
            </a:r>
            <a:r>
              <a:rPr lang="ru-RU" dirty="0" err="1"/>
              <a:t>дилатація</a:t>
            </a:r>
            <a:r>
              <a:rPr lang="ru-RU" dirty="0"/>
              <a:t> </a:t>
            </a:r>
            <a:r>
              <a:rPr lang="ru-RU" dirty="0" err="1"/>
              <a:t>передсердь</a:t>
            </a:r>
            <a:r>
              <a:rPr lang="ru-RU" dirty="0"/>
              <a:t>; нормальна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помірна</a:t>
            </a:r>
            <a:r>
              <a:rPr lang="ru-RU" dirty="0"/>
              <a:t> </a:t>
            </a:r>
            <a:r>
              <a:rPr lang="ru-RU" dirty="0" err="1"/>
              <a:t>гіпертрофія</a:t>
            </a:r>
            <a:r>
              <a:rPr lang="ru-RU" dirty="0"/>
              <a:t> ЛШ,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шлуночків</a:t>
            </a:r>
            <a:r>
              <a:rPr lang="ru-RU" dirty="0"/>
              <a:t>;;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діастолічної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(</a:t>
            </a:r>
            <a:r>
              <a:rPr lang="ru-RU" dirty="0" err="1"/>
              <a:t>рестриктивний</a:t>
            </a:r>
            <a:r>
              <a:rPr lang="ru-RU" dirty="0"/>
              <a:t> тип </a:t>
            </a:r>
            <a:r>
              <a:rPr lang="ru-RU" dirty="0" err="1"/>
              <a:t>діастолічної</a:t>
            </a:r>
            <a:r>
              <a:rPr lang="ru-RU" dirty="0"/>
              <a:t> </a:t>
            </a:r>
            <a:r>
              <a:rPr lang="ru-RU" dirty="0" err="1"/>
              <a:t>дисфункції</a:t>
            </a:r>
            <a:r>
              <a:rPr lang="ru-RU" dirty="0"/>
              <a:t>)</a:t>
            </a:r>
          </a:p>
          <a:p>
            <a:r>
              <a:rPr lang="ru-RU" b="1" dirty="0" err="1"/>
              <a:t>Рентгенологічні</a:t>
            </a:r>
            <a:r>
              <a:rPr lang="ru-RU" b="1" dirty="0"/>
              <a:t> </a:t>
            </a:r>
            <a:r>
              <a:rPr lang="ru-RU" b="1" dirty="0" err="1"/>
              <a:t>критерії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 1.  </a:t>
            </a:r>
            <a:r>
              <a:rPr lang="ru-RU" dirty="0" err="1"/>
              <a:t>ураження</a:t>
            </a:r>
            <a:r>
              <a:rPr lang="ru-RU" dirty="0"/>
              <a:t> ПШ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правого </a:t>
            </a:r>
            <a:r>
              <a:rPr lang="ru-RU" dirty="0" err="1"/>
              <a:t>передсердя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застою </a:t>
            </a:r>
            <a:r>
              <a:rPr lang="ru-RU" dirty="0" err="1"/>
              <a:t>крові</a:t>
            </a:r>
            <a:r>
              <a:rPr lang="ru-RU" dirty="0"/>
              <a:t> в </a:t>
            </a:r>
            <a:r>
              <a:rPr lang="ru-RU" dirty="0" err="1"/>
              <a:t>легенях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 2. </a:t>
            </a:r>
            <a:r>
              <a:rPr lang="ru-RU" dirty="0" err="1"/>
              <a:t>ураження</a:t>
            </a:r>
            <a:r>
              <a:rPr lang="ru-RU" dirty="0"/>
              <a:t> ЛШ </a:t>
            </a:r>
            <a:r>
              <a:rPr lang="ru-RU" dirty="0" err="1"/>
              <a:t>збільшене</a:t>
            </a:r>
            <a:r>
              <a:rPr lang="ru-RU" dirty="0"/>
              <a:t> ЛП, в </a:t>
            </a:r>
            <a:r>
              <a:rPr lang="ru-RU" dirty="0" err="1"/>
              <a:t>легенях</a:t>
            </a:r>
            <a:r>
              <a:rPr lang="ru-RU" dirty="0"/>
              <a:t> </a:t>
            </a:r>
            <a:r>
              <a:rPr lang="ru-RU" dirty="0" err="1"/>
              <a:t>застійні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069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Лікування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966586"/>
            <a:ext cx="11029615" cy="433400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 </a:t>
            </a:r>
            <a:r>
              <a:rPr lang="ru-RU" b="1" dirty="0" err="1"/>
              <a:t>Патогенетичне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застосуванням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dirty="0"/>
              <a:t>ГК (</a:t>
            </a:r>
            <a:r>
              <a:rPr lang="ru-RU" dirty="0" err="1"/>
              <a:t>преднізолон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розрахунку</a:t>
            </a:r>
            <a:r>
              <a:rPr lang="ru-RU" dirty="0"/>
              <a:t> 1 мг/кг перорально) в </a:t>
            </a:r>
            <a:r>
              <a:rPr lang="ru-RU" dirty="0" err="1"/>
              <a:t>поєднанні</a:t>
            </a:r>
            <a:r>
              <a:rPr lang="ru-RU" dirty="0"/>
              <a:t> з </a:t>
            </a:r>
            <a:r>
              <a:rPr lang="ru-RU" dirty="0" err="1"/>
              <a:t>цитостатичними</a:t>
            </a:r>
            <a:r>
              <a:rPr lang="ru-RU" dirty="0"/>
              <a:t> </a:t>
            </a:r>
            <a:r>
              <a:rPr lang="ru-RU" dirty="0" err="1"/>
              <a:t>імунодепресантами</a:t>
            </a:r>
            <a:r>
              <a:rPr lang="ru-RU" dirty="0"/>
              <a:t> (</a:t>
            </a:r>
            <a:r>
              <a:rPr lang="ru-RU" dirty="0" err="1"/>
              <a:t>гідроксикарбамідом</a:t>
            </a:r>
            <a:r>
              <a:rPr lang="ru-RU" dirty="0"/>
              <a:t> у </a:t>
            </a:r>
            <a:r>
              <a:rPr lang="ru-RU" dirty="0" err="1"/>
              <a:t>дозі</a:t>
            </a:r>
            <a:r>
              <a:rPr lang="ru-RU" dirty="0"/>
              <a:t> 500 мг/</a:t>
            </a:r>
            <a:r>
              <a:rPr lang="ru-RU" dirty="0" err="1"/>
              <a:t>добу</a:t>
            </a:r>
            <a:r>
              <a:rPr lang="ru-RU" dirty="0"/>
              <a:t> перорально), з </a:t>
            </a:r>
            <a:r>
              <a:rPr lang="ru-RU" dirty="0" err="1"/>
              <a:t>подальшою</a:t>
            </a:r>
            <a:r>
              <a:rPr lang="ru-RU" dirty="0"/>
              <a:t> </a:t>
            </a:r>
            <a:r>
              <a:rPr lang="ru-RU" dirty="0" err="1"/>
              <a:t>підтримувальною</a:t>
            </a:r>
            <a:r>
              <a:rPr lang="ru-RU" dirty="0"/>
              <a:t> </a:t>
            </a:r>
            <a:r>
              <a:rPr lang="ru-RU" dirty="0" err="1"/>
              <a:t>терапією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- При РКМП з </a:t>
            </a:r>
            <a:r>
              <a:rPr lang="ru-RU" dirty="0" err="1"/>
              <a:t>розвитком</a:t>
            </a:r>
            <a:r>
              <a:rPr lang="ru-RU" dirty="0"/>
              <a:t> СН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декомпенсації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; </a:t>
            </a:r>
            <a:br>
              <a:rPr lang="ru-RU" dirty="0"/>
            </a:br>
            <a:r>
              <a:rPr lang="ru-RU" dirty="0"/>
              <a:t>- При </a:t>
            </a:r>
            <a:r>
              <a:rPr lang="ru-RU" dirty="0" err="1"/>
              <a:t>аритміях</a:t>
            </a:r>
            <a:r>
              <a:rPr lang="ru-RU" dirty="0"/>
              <a:t> </a:t>
            </a:r>
            <a:r>
              <a:rPr lang="ru-RU" dirty="0" err="1"/>
              <a:t>спризначають</a:t>
            </a:r>
            <a:r>
              <a:rPr lang="ru-RU" dirty="0"/>
              <a:t> </a:t>
            </a:r>
            <a:r>
              <a:rPr lang="ru-RU" dirty="0" err="1"/>
              <a:t>аміодарон</a:t>
            </a:r>
            <a:r>
              <a:rPr lang="ru-RU" dirty="0"/>
              <a:t>; </a:t>
            </a:r>
            <a:br>
              <a:rPr lang="ru-RU" dirty="0"/>
            </a:br>
            <a:r>
              <a:rPr lang="ru-RU" dirty="0"/>
              <a:t>- Для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/>
              <a:t>тромбоемболічних</a:t>
            </a:r>
            <a:r>
              <a:rPr lang="ru-RU" dirty="0"/>
              <a:t> </a:t>
            </a:r>
            <a:r>
              <a:rPr lang="ru-RU" dirty="0" err="1"/>
              <a:t>ускладнень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антикоагулянт </a:t>
            </a:r>
            <a:r>
              <a:rPr lang="ru-RU" dirty="0" err="1"/>
              <a:t>варфарин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ривароксабан</a:t>
            </a:r>
            <a:r>
              <a:rPr lang="ru-RU" dirty="0"/>
              <a:t> по 20 мг/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апіксабан</a:t>
            </a:r>
            <a:r>
              <a:rPr lang="ru-RU" dirty="0"/>
              <a:t> по 5 мг 2 рази на </a:t>
            </a:r>
            <a:r>
              <a:rPr lang="ru-RU" dirty="0" err="1"/>
              <a:t>добу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дабігатран</a:t>
            </a:r>
            <a:r>
              <a:rPr lang="ru-RU" dirty="0"/>
              <a:t> по 150 мг 2 рази на </a:t>
            </a:r>
            <a:r>
              <a:rPr lang="ru-RU" dirty="0" err="1"/>
              <a:t>добу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Пацієнтам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СН на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err="1"/>
              <a:t>амілоїдозу</a:t>
            </a:r>
            <a:r>
              <a:rPr lang="ru-RU" dirty="0"/>
              <a:t>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призначати</a:t>
            </a:r>
            <a:r>
              <a:rPr lang="ru-RU" dirty="0"/>
              <a:t> </a:t>
            </a:r>
            <a:r>
              <a:rPr lang="ru-RU" dirty="0" err="1"/>
              <a:t>серцеві</a:t>
            </a:r>
            <a:r>
              <a:rPr lang="ru-RU" dirty="0"/>
              <a:t> </a:t>
            </a:r>
            <a:r>
              <a:rPr lang="ru-RU" dirty="0" err="1"/>
              <a:t>глікозиди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до них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підвищена</a:t>
            </a:r>
            <a:r>
              <a:rPr lang="ru-RU" dirty="0"/>
              <a:t> </a:t>
            </a:r>
            <a:r>
              <a:rPr lang="ru-RU" dirty="0" err="1"/>
              <a:t>чутливість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інтоксикації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радикальним</a:t>
            </a:r>
            <a:r>
              <a:rPr lang="ru-RU" dirty="0"/>
              <a:t> методом </a:t>
            </a:r>
            <a:r>
              <a:rPr lang="ru-RU" dirty="0" err="1"/>
              <a:t>лікування</a:t>
            </a:r>
            <a:r>
              <a:rPr lang="ru-RU" dirty="0"/>
              <a:t> є </a:t>
            </a:r>
            <a:r>
              <a:rPr lang="ru-RU" dirty="0" err="1"/>
              <a:t>ендокардектомія</a:t>
            </a:r>
            <a:r>
              <a:rPr lang="ru-RU" dirty="0"/>
              <a:t> з пластикою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протезуванням</a:t>
            </a:r>
            <a:r>
              <a:rPr lang="ru-RU" dirty="0"/>
              <a:t> А</a:t>
            </a:r>
            <a:r>
              <a:rPr lang="en-US" dirty="0"/>
              <a:t>V-</a:t>
            </a:r>
            <a:r>
              <a:rPr lang="ru-RU" dirty="0" err="1"/>
              <a:t>клапанів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трасплантація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пов’язано</a:t>
            </a:r>
            <a:r>
              <a:rPr lang="ru-RU" dirty="0"/>
              <a:t> з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летальністю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Прогноз </a:t>
            </a:r>
            <a:r>
              <a:rPr lang="ru-RU" b="1" dirty="0" err="1"/>
              <a:t>несприятливий</a:t>
            </a:r>
            <a:r>
              <a:rPr lang="ru-RU" dirty="0"/>
              <a:t>: половина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помирає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2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133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кардіоміопатій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I. </a:t>
            </a:r>
            <a:r>
              <a:rPr lang="ru-RU" b="1" dirty="0" err="1"/>
              <a:t>Етіологічна</a:t>
            </a:r>
            <a:r>
              <a:rPr lang="ru-RU" b="1" dirty="0"/>
              <a:t> характеристика: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дилатаційна</a:t>
            </a:r>
            <a:r>
              <a:rPr lang="ru-RU" dirty="0"/>
              <a:t> </a:t>
            </a:r>
            <a:r>
              <a:rPr lang="ru-RU" dirty="0" err="1"/>
              <a:t>кардіоміопатія</a:t>
            </a:r>
            <a:r>
              <a:rPr lang="ru-RU" dirty="0"/>
              <a:t> (ДКМП) — І42.0;</a:t>
            </a:r>
            <a:br>
              <a:rPr lang="ru-RU" dirty="0"/>
            </a:br>
            <a:r>
              <a:rPr lang="ru-RU" dirty="0"/>
              <a:t>-  </a:t>
            </a:r>
            <a:r>
              <a:rPr lang="ru-RU" dirty="0" err="1"/>
              <a:t>гіпертрофічна</a:t>
            </a:r>
            <a:r>
              <a:rPr lang="ru-RU" dirty="0"/>
              <a:t> </a:t>
            </a:r>
            <a:r>
              <a:rPr lang="ru-RU" dirty="0" err="1"/>
              <a:t>кардіоміопатія</a:t>
            </a:r>
            <a:r>
              <a:rPr lang="ru-RU" dirty="0"/>
              <a:t> (ГКМП) (</a:t>
            </a:r>
            <a:r>
              <a:rPr lang="ru-RU" dirty="0" err="1"/>
              <a:t>обструктивна</a:t>
            </a:r>
            <a:r>
              <a:rPr lang="ru-RU" dirty="0"/>
              <a:t> — І42.1, </a:t>
            </a:r>
            <a:r>
              <a:rPr lang="ru-RU" dirty="0" err="1"/>
              <a:t>необструктивна</a:t>
            </a:r>
            <a:r>
              <a:rPr lang="ru-RU" dirty="0"/>
              <a:t> — І42.2);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рестриктивна</a:t>
            </a:r>
            <a:r>
              <a:rPr lang="ru-RU" dirty="0"/>
              <a:t> </a:t>
            </a:r>
            <a:r>
              <a:rPr lang="ru-RU" dirty="0" err="1"/>
              <a:t>кардіоміопатія</a:t>
            </a:r>
            <a:r>
              <a:rPr lang="ru-RU" dirty="0"/>
              <a:t> — І42.3–5;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аритмогенна</a:t>
            </a:r>
            <a:r>
              <a:rPr lang="ru-RU" dirty="0"/>
              <a:t> </a:t>
            </a:r>
            <a:r>
              <a:rPr lang="ru-RU" dirty="0" err="1"/>
              <a:t>кардіоміопатія</a:t>
            </a:r>
            <a:r>
              <a:rPr lang="ru-RU" dirty="0"/>
              <a:t> ПШ — І42.8;</a:t>
            </a:r>
            <a:br>
              <a:rPr lang="ru-RU" dirty="0"/>
            </a:br>
            <a:r>
              <a:rPr lang="ru-RU" dirty="0"/>
              <a:t> - </a:t>
            </a:r>
            <a:r>
              <a:rPr lang="ru-RU" dirty="0" err="1"/>
              <a:t>некласифікована</a:t>
            </a:r>
            <a:r>
              <a:rPr lang="ru-RU" dirty="0"/>
              <a:t> </a:t>
            </a:r>
            <a:r>
              <a:rPr lang="ru-RU" dirty="0" err="1"/>
              <a:t>кардіоміопатія</a:t>
            </a:r>
            <a:r>
              <a:rPr lang="ru-RU" dirty="0"/>
              <a:t> (некомпактна </a:t>
            </a:r>
            <a:r>
              <a:rPr lang="ru-RU" dirty="0" err="1"/>
              <a:t>кардіоміопатія</a:t>
            </a:r>
            <a:r>
              <a:rPr lang="ru-RU" dirty="0"/>
              <a:t>) — І42.8;</a:t>
            </a:r>
            <a:br>
              <a:rPr lang="ru-RU" dirty="0"/>
            </a:br>
            <a:r>
              <a:rPr lang="ru-RU" dirty="0"/>
              <a:t> - </a:t>
            </a:r>
            <a:r>
              <a:rPr lang="ru-RU" dirty="0" err="1"/>
              <a:t>алкогольна</a:t>
            </a:r>
            <a:r>
              <a:rPr lang="ru-RU" dirty="0"/>
              <a:t> </a:t>
            </a:r>
            <a:r>
              <a:rPr lang="ru-RU" dirty="0" err="1"/>
              <a:t>кардіоміопатія</a:t>
            </a:r>
            <a:r>
              <a:rPr lang="ru-RU" dirty="0"/>
              <a:t> — І42.6; </a:t>
            </a:r>
            <a:r>
              <a:rPr lang="ru-RU" dirty="0" err="1"/>
              <a:t>кардіоміопатія</a:t>
            </a:r>
            <a:r>
              <a:rPr lang="ru-RU" dirty="0"/>
              <a:t>, </a:t>
            </a:r>
            <a:r>
              <a:rPr lang="ru-RU" dirty="0" err="1"/>
              <a:t>спричинена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  </a:t>
            </a:r>
            <a:r>
              <a:rPr lang="ru-RU" dirty="0" err="1"/>
              <a:t>факторів</a:t>
            </a:r>
            <a:r>
              <a:rPr lang="ru-RU" dirty="0"/>
              <a:t> — І42.7;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кардіоміопатії</a:t>
            </a:r>
            <a:r>
              <a:rPr lang="ru-RU" dirty="0"/>
              <a:t> при хворобах, </a:t>
            </a:r>
            <a:r>
              <a:rPr lang="ru-RU" dirty="0" err="1"/>
              <a:t>класифікованих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рубриках — І43 (</a:t>
            </a:r>
            <a:r>
              <a:rPr lang="ru-RU" dirty="0" err="1"/>
              <a:t>системні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м’язові</a:t>
            </a:r>
            <a:r>
              <a:rPr lang="ru-RU" dirty="0"/>
              <a:t>  </a:t>
            </a:r>
            <a:r>
              <a:rPr lang="ru-RU" dirty="0" err="1"/>
              <a:t>дистрофії</a:t>
            </a:r>
            <a:r>
              <a:rPr lang="ru-RU" dirty="0"/>
              <a:t>, </a:t>
            </a:r>
            <a:r>
              <a:rPr lang="ru-RU" dirty="0" err="1"/>
              <a:t>нейром’язові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, </a:t>
            </a:r>
            <a:r>
              <a:rPr lang="ru-RU" dirty="0" err="1"/>
              <a:t>перипартальні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кардіоміопатія</a:t>
            </a:r>
            <a:r>
              <a:rPr lang="ru-RU" dirty="0"/>
              <a:t> при </a:t>
            </a:r>
            <a:r>
              <a:rPr lang="ru-RU" dirty="0" err="1"/>
              <a:t>інфекційних</a:t>
            </a:r>
            <a:r>
              <a:rPr lang="ru-RU" dirty="0"/>
              <a:t> і </a:t>
            </a:r>
            <a:r>
              <a:rPr lang="ru-RU" dirty="0" err="1"/>
              <a:t>паразитарних</a:t>
            </a:r>
            <a:r>
              <a:rPr lang="ru-RU" dirty="0"/>
              <a:t> хворобах,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дифтерії</a:t>
            </a:r>
            <a:r>
              <a:rPr lang="ru-RU" dirty="0"/>
              <a:t> — І43.0;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метаболічна</a:t>
            </a:r>
            <a:r>
              <a:rPr lang="ru-RU" dirty="0"/>
              <a:t> </a:t>
            </a:r>
            <a:r>
              <a:rPr lang="ru-RU" dirty="0" err="1"/>
              <a:t>кардіоміопатія</a:t>
            </a:r>
            <a:r>
              <a:rPr lang="ru-RU" dirty="0"/>
              <a:t> (</a:t>
            </a:r>
            <a:r>
              <a:rPr lang="ru-RU" dirty="0" err="1"/>
              <a:t>зумовлена</a:t>
            </a:r>
            <a:r>
              <a:rPr lang="ru-RU" dirty="0"/>
              <a:t> </a:t>
            </a:r>
            <a:r>
              <a:rPr lang="ru-RU" dirty="0" err="1"/>
              <a:t>ендокринними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) — І43.1, І43.2, І43.8. </a:t>
            </a:r>
            <a:br>
              <a:rPr lang="ru-RU" dirty="0"/>
            </a:br>
            <a:endParaRPr lang="ru-RU" dirty="0"/>
          </a:p>
          <a:p>
            <a:r>
              <a:rPr lang="en-US" dirty="0"/>
              <a:t>II. </a:t>
            </a:r>
            <a:r>
              <a:rPr lang="ru-RU" b="1" dirty="0" err="1"/>
              <a:t>Клінічний</a:t>
            </a:r>
            <a:r>
              <a:rPr lang="ru-RU" b="1" dirty="0"/>
              <a:t> </a:t>
            </a:r>
            <a:r>
              <a:rPr lang="ru-RU" b="1" dirty="0" err="1"/>
              <a:t>варіант</a:t>
            </a:r>
            <a:r>
              <a:rPr lang="ru-RU" dirty="0"/>
              <a:t>: </a:t>
            </a:r>
            <a:r>
              <a:rPr lang="ru-RU" dirty="0" err="1"/>
              <a:t>аритмія</a:t>
            </a:r>
            <a:r>
              <a:rPr lang="ru-RU" dirty="0"/>
              <a:t>, </a:t>
            </a:r>
            <a:r>
              <a:rPr lang="ru-RU" dirty="0" err="1"/>
              <a:t>кардіалгія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  <a:p>
            <a:r>
              <a:rPr lang="en-US" dirty="0"/>
              <a:t>III. </a:t>
            </a:r>
            <a:r>
              <a:rPr lang="ru-RU" b="1" dirty="0"/>
              <a:t>СН</a:t>
            </a:r>
            <a:r>
              <a:rPr lang="ru-RU" dirty="0"/>
              <a:t> (0–ІІІ </a:t>
            </a:r>
            <a:r>
              <a:rPr lang="ru-RU" dirty="0" err="1"/>
              <a:t>стадія</a:t>
            </a:r>
            <a:r>
              <a:rPr lang="ru-RU" dirty="0"/>
              <a:t>, І–І</a:t>
            </a:r>
            <a:r>
              <a:rPr lang="en-US" dirty="0"/>
              <a:t>V </a:t>
            </a:r>
            <a:r>
              <a:rPr lang="ru-RU" dirty="0"/>
              <a:t>ФК за </a:t>
            </a:r>
            <a:r>
              <a:rPr lang="en-US" dirty="0"/>
              <a:t>NYHA)</a:t>
            </a:r>
          </a:p>
        </p:txBody>
      </p:sp>
    </p:spTree>
    <p:extLst>
      <p:ext uri="{BB962C8B-B14F-4D97-AF65-F5344CB8AC3E}">
        <p14:creationId xmlns:p14="http://schemas.microsoft.com/office/powerpoint/2010/main" val="4159578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Перипартальна</a:t>
            </a:r>
            <a:r>
              <a:rPr lang="ru-RU" dirty="0"/>
              <a:t> </a:t>
            </a:r>
            <a:r>
              <a:rPr lang="ru-RU" dirty="0" err="1"/>
              <a:t>кардіоміопатія</a:t>
            </a:r>
            <a:r>
              <a:rPr lang="ru-RU" dirty="0"/>
              <a:t> (ПКМП)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45148"/>
          </a:xfrm>
        </p:spPr>
        <p:txBody>
          <a:bodyPr/>
          <a:lstStyle/>
          <a:p>
            <a:r>
              <a:rPr lang="ru-RU" b="1" dirty="0"/>
              <a:t>ПКМП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ідіопатична</a:t>
            </a:r>
            <a:r>
              <a:rPr lang="ru-RU" dirty="0"/>
              <a:t> </a:t>
            </a:r>
            <a:r>
              <a:rPr lang="ru-RU" dirty="0" err="1"/>
              <a:t>міокардіальна</a:t>
            </a:r>
            <a:r>
              <a:rPr lang="ru-RU" dirty="0"/>
              <a:t> </a:t>
            </a:r>
            <a:r>
              <a:rPr lang="ru-RU" dirty="0" err="1"/>
              <a:t>недостатність</a:t>
            </a:r>
            <a:r>
              <a:rPr lang="ru-RU" dirty="0"/>
              <a:t> (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зниженням</a:t>
            </a:r>
            <a:r>
              <a:rPr lang="ru-RU" dirty="0"/>
              <a:t> ФВ ЛШ &lt;45%),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  за </a:t>
            </a:r>
            <a:r>
              <a:rPr lang="ru-RU" dirty="0" err="1"/>
              <a:t>відсутності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діагностованої</a:t>
            </a:r>
            <a:r>
              <a:rPr lang="ru-RU" dirty="0"/>
              <a:t> </a:t>
            </a:r>
            <a:r>
              <a:rPr lang="ru-RU" dirty="0" err="1"/>
              <a:t>патології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</a:t>
            </a:r>
            <a:r>
              <a:rPr lang="ru-RU" dirty="0" err="1"/>
              <a:t>вагітності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перших 5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пологів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від</a:t>
            </a:r>
            <a:r>
              <a:rPr lang="ru-RU" dirty="0"/>
              <a:t> 1 </a:t>
            </a:r>
            <a:r>
              <a:rPr lang="ru-RU" dirty="0" err="1"/>
              <a:t>випадку</a:t>
            </a:r>
            <a:r>
              <a:rPr lang="ru-RU" dirty="0"/>
              <a:t> на 1300 до 1 </a:t>
            </a:r>
            <a:r>
              <a:rPr lang="ru-RU" dirty="0" err="1"/>
              <a:t>випадку</a:t>
            </a:r>
            <a:r>
              <a:rPr lang="ru-RU" dirty="0"/>
              <a:t> на 15 тис.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народили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(в </a:t>
            </a:r>
            <a:r>
              <a:rPr lang="ru-RU" dirty="0" err="1"/>
              <a:t>середньому</a:t>
            </a:r>
            <a:r>
              <a:rPr lang="ru-RU" dirty="0"/>
              <a:t> - 1 </a:t>
            </a:r>
            <a:r>
              <a:rPr lang="ru-RU" dirty="0" err="1"/>
              <a:t>випадок</a:t>
            </a:r>
            <a:r>
              <a:rPr lang="ru-RU" dirty="0"/>
              <a:t> на 2289 </a:t>
            </a:r>
            <a:r>
              <a:rPr lang="ru-RU" dirty="0" err="1"/>
              <a:t>породіль</a:t>
            </a:r>
            <a:r>
              <a:rPr lang="ru-RU" dirty="0"/>
              <a:t>);</a:t>
            </a:r>
          </a:p>
          <a:p>
            <a:r>
              <a:rPr lang="ru-RU" dirty="0"/>
              <a:t>в </a:t>
            </a:r>
            <a:r>
              <a:rPr lang="ru-RU" dirty="0" err="1"/>
              <a:t>Індії</a:t>
            </a:r>
            <a:r>
              <a:rPr lang="ru-RU" dirty="0"/>
              <a:t> </a:t>
            </a:r>
            <a:r>
              <a:rPr lang="ru-RU" dirty="0" err="1"/>
              <a:t>захворюваність</a:t>
            </a:r>
            <a:r>
              <a:rPr lang="ru-RU" dirty="0"/>
              <a:t> становить 1 </a:t>
            </a:r>
            <a:r>
              <a:rPr lang="ru-RU" dirty="0" err="1"/>
              <a:t>випадок</a:t>
            </a:r>
            <a:r>
              <a:rPr lang="ru-RU" dirty="0"/>
              <a:t> на 1374 </a:t>
            </a:r>
            <a:r>
              <a:rPr lang="ru-RU" dirty="0" err="1"/>
              <a:t>породілль</a:t>
            </a:r>
            <a:r>
              <a:rPr lang="ru-RU" dirty="0"/>
              <a:t>;</a:t>
            </a:r>
          </a:p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захворюваність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на </a:t>
            </a:r>
            <a:r>
              <a:rPr lang="ru-RU" dirty="0" err="1"/>
              <a:t>Гаїті</a:t>
            </a:r>
            <a:r>
              <a:rPr lang="ru-RU" dirty="0"/>
              <a:t>: 1 </a:t>
            </a:r>
            <a:r>
              <a:rPr lang="ru-RU" dirty="0" err="1"/>
              <a:t>випадок</a:t>
            </a:r>
            <a:r>
              <a:rPr lang="ru-RU" dirty="0"/>
              <a:t> на 300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народили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10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в США.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627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Хаактерстика</a:t>
            </a:r>
            <a:r>
              <a:rPr lang="uk-UA" dirty="0"/>
              <a:t> ПКМП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79944"/>
            <a:ext cx="11029615" cy="3945699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Фактори ризику: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- вік (старше 30 років)     - більше 1 вагітності і пологів                - багатоплідна вагітність     - </a:t>
            </a:r>
            <a:r>
              <a:rPr lang="uk-UA" dirty="0" err="1"/>
              <a:t>гестаційна</a:t>
            </a:r>
            <a:r>
              <a:rPr lang="uk-UA" dirty="0"/>
              <a:t> АГ</a:t>
            </a:r>
            <a:br>
              <a:rPr lang="uk-UA" dirty="0"/>
            </a:br>
            <a:r>
              <a:rPr lang="uk-UA" dirty="0"/>
              <a:t>- </a:t>
            </a:r>
            <a:r>
              <a:rPr lang="uk-UA" dirty="0" err="1"/>
              <a:t>прееклампсія</a:t>
            </a:r>
            <a:r>
              <a:rPr lang="uk-UA" dirty="0"/>
              <a:t>                    - генетична та етнічна схильність      - вживання наркотиків</a:t>
            </a:r>
            <a:br>
              <a:rPr lang="uk-UA" dirty="0"/>
            </a:br>
            <a:endParaRPr lang="uk-UA" dirty="0"/>
          </a:p>
          <a:p>
            <a:r>
              <a:rPr lang="uk-UA" b="1" dirty="0"/>
              <a:t>Етіологія: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-інфекційні захворювання     - </a:t>
            </a:r>
            <a:r>
              <a:rPr lang="uk-UA" dirty="0" err="1"/>
              <a:t>аутоімунні</a:t>
            </a:r>
            <a:r>
              <a:rPr lang="uk-UA" dirty="0"/>
              <a:t> захворювання        - генетичні порушення</a:t>
            </a:r>
            <a:br>
              <a:rPr lang="uk-UA" dirty="0"/>
            </a:br>
            <a:r>
              <a:rPr lang="uk-UA" dirty="0"/>
              <a:t>- </a:t>
            </a:r>
            <a:r>
              <a:rPr lang="uk-UA" dirty="0" err="1"/>
              <a:t>пролактинова</a:t>
            </a:r>
            <a:r>
              <a:rPr lang="uk-UA" dirty="0"/>
              <a:t> теорія              - патологічна реакція на </a:t>
            </a:r>
            <a:r>
              <a:rPr lang="uk-UA" dirty="0" err="1"/>
              <a:t>гемодинамічні</a:t>
            </a:r>
            <a:r>
              <a:rPr lang="uk-UA" dirty="0"/>
              <a:t> зміни при  вагітності</a:t>
            </a:r>
            <a:br>
              <a:rPr lang="uk-UA" dirty="0"/>
            </a:br>
            <a:endParaRPr lang="uk-UA" dirty="0"/>
          </a:p>
          <a:p>
            <a:r>
              <a:rPr lang="uk-UA" b="1" dirty="0"/>
              <a:t>Клініка :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- задишка в спокої або при незначному фізичному навантаженні </a:t>
            </a:r>
            <a:br>
              <a:rPr lang="uk-UA" dirty="0"/>
            </a:br>
            <a:r>
              <a:rPr lang="uk-UA" dirty="0"/>
              <a:t>- набряки нижніх кінцівок </a:t>
            </a:r>
            <a:br>
              <a:rPr lang="uk-UA" dirty="0"/>
            </a:br>
            <a:r>
              <a:rPr lang="uk-UA" dirty="0"/>
              <a:t>- відчуття серцебиття та перебої в роботі серця</a:t>
            </a:r>
            <a:br>
              <a:rPr lang="uk-UA" dirty="0"/>
            </a:br>
            <a:endParaRPr lang="uk-UA" dirty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5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Критерії діагностики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874" y="2104374"/>
            <a:ext cx="11029615" cy="404590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/>
              <a:t>Загальний</a:t>
            </a:r>
            <a:r>
              <a:rPr lang="ru-RU" b="1" dirty="0"/>
              <a:t> та </a:t>
            </a:r>
            <a:r>
              <a:rPr lang="ru-RU" b="1" dirty="0" err="1"/>
              <a:t>біохімічний</a:t>
            </a:r>
            <a:r>
              <a:rPr lang="ru-RU" b="1" dirty="0"/>
              <a:t> </a:t>
            </a:r>
            <a:r>
              <a:rPr lang="ru-RU" b="1" dirty="0" err="1"/>
              <a:t>аналізи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, </a:t>
            </a:r>
            <a:r>
              <a:rPr lang="ru-RU" b="1" dirty="0" err="1"/>
              <a:t>загальний</a:t>
            </a:r>
            <a:r>
              <a:rPr lang="ru-RU" b="1" dirty="0"/>
              <a:t>  </a:t>
            </a:r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сечі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серцевих</a:t>
            </a:r>
            <a:r>
              <a:rPr lang="ru-RU" dirty="0"/>
              <a:t> </a:t>
            </a:r>
            <a:r>
              <a:rPr lang="ru-RU" dirty="0" err="1"/>
              <a:t>тропонінів</a:t>
            </a:r>
            <a:r>
              <a:rPr lang="ru-RU" dirty="0"/>
              <a:t>, фактору некрозу </a:t>
            </a:r>
            <a:r>
              <a:rPr lang="ru-RU" dirty="0" err="1"/>
              <a:t>пухлин</a:t>
            </a:r>
            <a:r>
              <a:rPr lang="en-US" dirty="0"/>
              <a:t>-a</a:t>
            </a:r>
            <a:r>
              <a:rPr lang="uk-UA" dirty="0"/>
              <a:t>, </a:t>
            </a:r>
            <a:r>
              <a:rPr lang="uk-UA" dirty="0" err="1"/>
              <a:t>інтерлейкіну</a:t>
            </a:r>
            <a:r>
              <a:rPr lang="uk-UA" dirty="0"/>
              <a:t>- 6.</a:t>
            </a:r>
            <a:endParaRPr lang="ru-RU" dirty="0"/>
          </a:p>
          <a:p>
            <a:r>
              <a:rPr lang="ru-RU" b="1" dirty="0"/>
              <a:t>ЕКГ </a:t>
            </a:r>
            <a:br>
              <a:rPr lang="ru-RU" b="1" dirty="0"/>
            </a:br>
            <a:r>
              <a:rPr lang="ru-RU" dirty="0" err="1"/>
              <a:t>Неспецифічні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без </a:t>
            </a:r>
            <a:r>
              <a:rPr lang="ru-RU" dirty="0" err="1"/>
              <a:t>змін</a:t>
            </a:r>
            <a:r>
              <a:rPr lang="ru-RU" dirty="0"/>
              <a:t>. Синусова </a:t>
            </a:r>
            <a:r>
              <a:rPr lang="ru-RU" dirty="0" err="1"/>
              <a:t>тахікардія</a:t>
            </a:r>
            <a:r>
              <a:rPr lang="ru-RU" dirty="0"/>
              <a:t>, </a:t>
            </a:r>
            <a:r>
              <a:rPr lang="ru-RU" dirty="0" err="1"/>
              <a:t>подовженн</a:t>
            </a:r>
            <a:r>
              <a:rPr lang="ru-RU" dirty="0"/>
              <a:t> </a:t>
            </a:r>
            <a:r>
              <a:rPr lang="ru-RU" dirty="0" err="1"/>
              <a:t>інтервалу</a:t>
            </a:r>
            <a:r>
              <a:rPr lang="ru-RU" dirty="0"/>
              <a:t> </a:t>
            </a:r>
            <a:r>
              <a:rPr lang="en-US" dirty="0"/>
              <a:t>QT</a:t>
            </a:r>
            <a:r>
              <a:rPr lang="uk-UA" dirty="0"/>
              <a:t>. Гіпертрофія ЛШ.</a:t>
            </a:r>
            <a:endParaRPr lang="ru-RU" dirty="0"/>
          </a:p>
          <a:p>
            <a:r>
              <a:rPr lang="ru-RU" b="1" dirty="0" err="1"/>
              <a:t>Холтерівське</a:t>
            </a:r>
            <a:r>
              <a:rPr lang="ru-RU" b="1" dirty="0"/>
              <a:t> </a:t>
            </a:r>
            <a:r>
              <a:rPr lang="ru-RU" b="1" dirty="0" err="1"/>
              <a:t>моніторування</a:t>
            </a:r>
            <a:r>
              <a:rPr lang="ru-RU" b="1" dirty="0"/>
              <a:t> ЕКГ</a:t>
            </a:r>
          </a:p>
          <a:p>
            <a:r>
              <a:rPr lang="ru-RU" b="1" dirty="0" err="1"/>
              <a:t>Ехокардіографія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Зниження</a:t>
            </a:r>
            <a:r>
              <a:rPr lang="ru-RU" dirty="0"/>
              <a:t> ФВ ЛШ&lt;45% 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фракційне</a:t>
            </a:r>
            <a:r>
              <a:rPr lang="ru-RU" dirty="0"/>
              <a:t> </a:t>
            </a:r>
            <a:r>
              <a:rPr lang="ru-RU" dirty="0" err="1"/>
              <a:t>вкорочення</a:t>
            </a:r>
            <a:r>
              <a:rPr lang="ru-RU" dirty="0"/>
              <a:t> в М-</a:t>
            </a:r>
            <a:r>
              <a:rPr lang="ru-RU" dirty="0" err="1"/>
              <a:t>режимі</a:t>
            </a:r>
            <a:r>
              <a:rPr lang="ru-RU" dirty="0"/>
              <a:t> &lt; 30%, КДО &gt; 2,7 см  / м2 </a:t>
            </a:r>
            <a:br>
              <a:rPr lang="ru-RU" dirty="0"/>
            </a:br>
            <a:r>
              <a:rPr lang="ru-RU" dirty="0" err="1"/>
              <a:t>Дилатація</a:t>
            </a:r>
            <a:r>
              <a:rPr lang="ru-RU" dirty="0"/>
              <a:t> ЛШ, ПШ. </a:t>
            </a:r>
            <a:r>
              <a:rPr lang="ru-RU" dirty="0" err="1"/>
              <a:t>Функціональна</a:t>
            </a:r>
            <a:r>
              <a:rPr lang="ru-RU" dirty="0"/>
              <a:t> </a:t>
            </a:r>
            <a:r>
              <a:rPr lang="ru-RU" dirty="0" err="1"/>
              <a:t>МТНд</a:t>
            </a:r>
            <a:r>
              <a:rPr lang="ru-RU" dirty="0"/>
              <a:t>, ГЛА, </a:t>
            </a:r>
            <a:r>
              <a:rPr lang="ru-RU" dirty="0" err="1"/>
              <a:t>збільшення</a:t>
            </a:r>
            <a:r>
              <a:rPr lang="ru-RU" dirty="0"/>
              <a:t> ЛП, ПП.</a:t>
            </a:r>
          </a:p>
          <a:p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міжшлуночкової</a:t>
            </a:r>
            <a:r>
              <a:rPr lang="ru-RU" b="1" dirty="0"/>
              <a:t> та </a:t>
            </a:r>
            <a:r>
              <a:rPr lang="ru-RU" b="1" dirty="0" err="1"/>
              <a:t>внутрішньошлуночкової</a:t>
            </a:r>
            <a:r>
              <a:rPr lang="ru-RU" b="1" dirty="0"/>
              <a:t> </a:t>
            </a:r>
            <a:r>
              <a:rPr lang="ru-RU" b="1" dirty="0" err="1"/>
              <a:t>асинхронії</a:t>
            </a:r>
            <a:r>
              <a:rPr lang="ru-RU" b="1" dirty="0"/>
              <a:t>, Вектор-</a:t>
            </a:r>
            <a:r>
              <a:rPr lang="ru-RU" b="1" dirty="0" err="1"/>
              <a:t>Ехокардіографія</a:t>
            </a:r>
            <a:r>
              <a:rPr lang="ru-RU" b="1" dirty="0"/>
              <a:t> (“</a:t>
            </a:r>
            <a:r>
              <a:rPr lang="en-US" b="1" dirty="0"/>
              <a:t>Speckle-Tracking”)</a:t>
            </a:r>
          </a:p>
          <a:p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 на </a:t>
            </a:r>
            <a:r>
              <a:rPr lang="en-US" b="1" dirty="0"/>
              <a:t>TORCH-</a:t>
            </a:r>
            <a:r>
              <a:rPr lang="ru-RU" b="1" dirty="0" err="1"/>
              <a:t>інфекцію</a:t>
            </a:r>
            <a:endParaRPr lang="ru-RU" b="1" dirty="0"/>
          </a:p>
          <a:p>
            <a:r>
              <a:rPr lang="ru-RU" b="1" dirty="0" err="1"/>
              <a:t>Мозковий</a:t>
            </a:r>
            <a:r>
              <a:rPr lang="ru-RU" b="1" dirty="0"/>
              <a:t> </a:t>
            </a:r>
            <a:r>
              <a:rPr lang="ru-RU" b="1" dirty="0" err="1"/>
              <a:t>натрійуретичний</a:t>
            </a:r>
            <a:r>
              <a:rPr lang="ru-RU" b="1" dirty="0"/>
              <a:t> пептид (</a:t>
            </a:r>
            <a:r>
              <a:rPr lang="en-US" b="1" dirty="0"/>
              <a:t>N</a:t>
            </a:r>
            <a:r>
              <a:rPr lang="ru-RU" b="1" dirty="0"/>
              <a:t>Т</a:t>
            </a:r>
            <a:r>
              <a:rPr lang="en-US" b="1" dirty="0"/>
              <a:t>pro-BNP)</a:t>
            </a:r>
            <a:r>
              <a:rPr lang="uk-UA" b="1" dirty="0"/>
              <a:t> </a:t>
            </a:r>
            <a:r>
              <a:rPr lang="uk-UA" dirty="0"/>
              <a:t>– </a:t>
            </a:r>
            <a:r>
              <a:rPr lang="uk-UA" dirty="0" err="1"/>
              <a:t>півищення</a:t>
            </a:r>
            <a:r>
              <a:rPr lang="uk-UA" dirty="0"/>
              <a:t> рівня.</a:t>
            </a:r>
            <a:endParaRPr lang="en-US" dirty="0"/>
          </a:p>
          <a:p>
            <a:r>
              <a:rPr lang="ru-RU" b="1" dirty="0" err="1"/>
              <a:t>Коронаровентрикулографія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комп’ютерна</a:t>
            </a:r>
            <a:r>
              <a:rPr lang="ru-RU" b="1" dirty="0"/>
              <a:t> </a:t>
            </a:r>
            <a:r>
              <a:rPr lang="ru-RU" b="1" dirty="0" err="1"/>
              <a:t>томографія</a:t>
            </a:r>
            <a:r>
              <a:rPr lang="ru-RU" b="1" dirty="0"/>
              <a:t> </a:t>
            </a:r>
            <a:r>
              <a:rPr lang="ru-RU" b="1" dirty="0" err="1"/>
              <a:t>коронарних</a:t>
            </a:r>
            <a:r>
              <a:rPr lang="ru-RU" b="1" dirty="0"/>
              <a:t> </a:t>
            </a:r>
            <a:r>
              <a:rPr lang="ru-RU" b="1" dirty="0" err="1"/>
              <a:t>судин</a:t>
            </a:r>
            <a:r>
              <a:rPr lang="ru-RU" b="1" dirty="0"/>
              <a:t> </a:t>
            </a:r>
            <a:r>
              <a:rPr lang="ru-RU" dirty="0"/>
              <a:t>(при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ішемії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)</a:t>
            </a:r>
          </a:p>
          <a:p>
            <a:r>
              <a:rPr lang="ru-RU" b="1" dirty="0" err="1"/>
              <a:t>Магнітно-резонансна</a:t>
            </a:r>
            <a:r>
              <a:rPr lang="ru-RU" b="1" dirty="0"/>
              <a:t> </a:t>
            </a:r>
            <a:r>
              <a:rPr lang="ru-RU" b="1" dirty="0" err="1"/>
              <a:t>томографія</a:t>
            </a:r>
            <a:r>
              <a:rPr lang="ru-RU" b="1" dirty="0"/>
              <a:t> – </a:t>
            </a:r>
            <a:r>
              <a:rPr lang="ru-RU" b="1" dirty="0" err="1"/>
              <a:t>зниження</a:t>
            </a:r>
            <a:r>
              <a:rPr lang="ru-RU" b="1" dirty="0"/>
              <a:t> ФВ ЛШ.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785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лікування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7322731" cy="412009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Лікування</a:t>
            </a:r>
            <a:r>
              <a:rPr lang="ru-RU" dirty="0"/>
              <a:t> СН → </a:t>
            </a:r>
            <a:r>
              <a:rPr lang="ru-RU" dirty="0" err="1"/>
              <a:t>протипоказані</a:t>
            </a:r>
            <a:r>
              <a:rPr lang="ru-RU" dirty="0"/>
              <a:t> ІАПФ, </a:t>
            </a:r>
            <a:r>
              <a:rPr lang="ru-RU" dirty="0" err="1"/>
              <a:t>блокатори</a:t>
            </a:r>
            <a:r>
              <a:rPr lang="ru-RU" dirty="0"/>
              <a:t> </a:t>
            </a:r>
            <a:r>
              <a:rPr lang="ru-RU" dirty="0" err="1"/>
              <a:t>рецепторів</a:t>
            </a:r>
            <a:r>
              <a:rPr lang="ru-RU" dirty="0"/>
              <a:t> </a:t>
            </a:r>
            <a:r>
              <a:rPr lang="ru-RU" dirty="0" err="1"/>
              <a:t>ангіотензину</a:t>
            </a:r>
            <a:r>
              <a:rPr lang="ru-RU" dirty="0"/>
              <a:t> (БРА) та </a:t>
            </a:r>
            <a:r>
              <a:rPr lang="ru-RU" dirty="0" err="1"/>
              <a:t>інгібітори</a:t>
            </a:r>
            <a:r>
              <a:rPr lang="ru-RU" dirty="0"/>
              <a:t> </a:t>
            </a:r>
            <a:r>
              <a:rPr lang="ru-RU" dirty="0" err="1"/>
              <a:t>реніну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замінити</a:t>
            </a:r>
            <a:r>
              <a:rPr lang="ru-RU" dirty="0"/>
              <a:t> </a:t>
            </a:r>
            <a:r>
              <a:rPr lang="ru-RU" dirty="0" err="1"/>
              <a:t>дигідралазином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нітратами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Призначають</a:t>
            </a:r>
            <a:r>
              <a:rPr lang="ru-RU" dirty="0"/>
              <a:t> </a:t>
            </a:r>
            <a:r>
              <a:rPr lang="el-GR" dirty="0"/>
              <a:t>β-</a:t>
            </a:r>
            <a:r>
              <a:rPr lang="ru-RU" dirty="0"/>
              <a:t>блокатор, при  </a:t>
            </a:r>
            <a:r>
              <a:rPr lang="ru-RU" dirty="0" err="1"/>
              <a:t>переносимості</a:t>
            </a:r>
            <a:r>
              <a:rPr lang="ru-RU" dirty="0"/>
              <a:t>; </a:t>
            </a:r>
            <a:r>
              <a:rPr lang="ru-RU" dirty="0" err="1"/>
              <a:t>найкраще</a:t>
            </a:r>
            <a:r>
              <a:rPr lang="ru-RU" dirty="0"/>
              <a:t> — </a:t>
            </a:r>
            <a:r>
              <a:rPr lang="ru-RU" dirty="0" err="1"/>
              <a:t>кардіоселективний</a:t>
            </a:r>
            <a:r>
              <a:rPr lang="ru-RU" dirty="0"/>
              <a:t> (не </a:t>
            </a:r>
            <a:r>
              <a:rPr lang="ru-RU" dirty="0" err="1"/>
              <a:t>призначайте</a:t>
            </a:r>
            <a:r>
              <a:rPr lang="ru-RU" dirty="0"/>
              <a:t> </a:t>
            </a:r>
            <a:r>
              <a:rPr lang="ru-RU" dirty="0" err="1"/>
              <a:t>атенолол</a:t>
            </a:r>
            <a:r>
              <a:rPr lang="ru-RU" dirty="0"/>
              <a:t>). </a:t>
            </a:r>
          </a:p>
          <a:p>
            <a:r>
              <a:rPr lang="ru-RU" dirty="0" err="1"/>
              <a:t>Діуретики</a:t>
            </a:r>
            <a:r>
              <a:rPr lang="ru-RU" dirty="0"/>
              <a:t> 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застою в малому </a:t>
            </a:r>
            <a:r>
              <a:rPr lang="ru-RU" dirty="0" err="1"/>
              <a:t>колі</a:t>
            </a:r>
            <a:r>
              <a:rPr lang="ru-RU" dirty="0"/>
              <a:t> </a:t>
            </a:r>
            <a:r>
              <a:rPr lang="ru-RU" dirty="0" err="1"/>
              <a:t>кровообігу</a:t>
            </a:r>
            <a:r>
              <a:rPr lang="ru-RU" dirty="0"/>
              <a:t>, </a:t>
            </a:r>
            <a:r>
              <a:rPr lang="ru-RU" dirty="0" err="1"/>
              <a:t>уникайте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антагоністів</a:t>
            </a:r>
            <a:r>
              <a:rPr lang="ru-RU" dirty="0"/>
              <a:t> альдостерону. </a:t>
            </a:r>
          </a:p>
          <a:p>
            <a:r>
              <a:rPr lang="ru-RU" dirty="0"/>
              <a:t>При ФП 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тромбів</a:t>
            </a:r>
            <a:r>
              <a:rPr lang="ru-RU" dirty="0"/>
              <a:t> у </a:t>
            </a:r>
            <a:r>
              <a:rPr lang="ru-RU" dirty="0" err="1"/>
              <a:t>порожнинах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- </a:t>
            </a:r>
            <a:r>
              <a:rPr lang="ru-RU" dirty="0" err="1"/>
              <a:t>антикоагулянтне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післяпологового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призначають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, </a:t>
            </a:r>
            <a:r>
              <a:rPr lang="ru-RU" dirty="0" err="1"/>
              <a:t>рекомендоване</a:t>
            </a:r>
            <a:r>
              <a:rPr lang="ru-RU" dirty="0"/>
              <a:t> при </a:t>
            </a:r>
            <a:r>
              <a:rPr lang="ru-RU" dirty="0" err="1"/>
              <a:t>серцевій</a:t>
            </a:r>
            <a:r>
              <a:rPr lang="ru-RU" dirty="0"/>
              <a:t> </a:t>
            </a:r>
            <a:r>
              <a:rPr lang="ru-RU" dirty="0" err="1"/>
              <a:t>недостатності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 err="1"/>
              <a:t>Під</a:t>
            </a:r>
            <a:r>
              <a:rPr lang="ru-RU" dirty="0"/>
              <a:t> час грудного </a:t>
            </a:r>
            <a:r>
              <a:rPr lang="ru-RU" dirty="0" err="1"/>
              <a:t>вигодовування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ІАПФ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: </a:t>
            </a:r>
            <a:r>
              <a:rPr lang="ru-RU" dirty="0" err="1"/>
              <a:t>каптоприлу</a:t>
            </a:r>
            <a:r>
              <a:rPr lang="ru-RU" dirty="0"/>
              <a:t>, </a:t>
            </a:r>
            <a:r>
              <a:rPr lang="ru-RU" dirty="0" err="1"/>
              <a:t>еналаприлу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Протипоказана</a:t>
            </a:r>
            <a:r>
              <a:rPr lang="ru-RU" dirty="0"/>
              <a:t> </a:t>
            </a:r>
            <a:r>
              <a:rPr lang="ru-RU" dirty="0" err="1"/>
              <a:t>наступна</a:t>
            </a:r>
            <a:r>
              <a:rPr lang="ru-RU" dirty="0"/>
              <a:t> </a:t>
            </a:r>
            <a:r>
              <a:rPr lang="ru-RU" dirty="0" err="1"/>
              <a:t>вагітність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ФВЛШ не </a:t>
            </a:r>
            <a:r>
              <a:rPr lang="ru-RU" dirty="0" err="1"/>
              <a:t>нормалізувалась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84" y="2320120"/>
            <a:ext cx="3734844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804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Дякую за увагу!</a:t>
            </a:r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92" y="5688988"/>
            <a:ext cx="3678454" cy="9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0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дилатаційна</a:t>
            </a:r>
            <a:r>
              <a:rPr lang="ru-RU" dirty="0"/>
              <a:t> </a:t>
            </a:r>
            <a:r>
              <a:rPr lang="ru-RU" dirty="0" err="1"/>
              <a:t>кардіоміопатія</a:t>
            </a:r>
            <a:r>
              <a:rPr lang="ru-RU" dirty="0"/>
              <a:t> (ДКМП) — І42.0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Дилатаційна</a:t>
            </a:r>
            <a:r>
              <a:rPr lang="ru-RU" b="1" dirty="0"/>
              <a:t> </a:t>
            </a:r>
            <a:r>
              <a:rPr lang="ru-RU" b="1" dirty="0" err="1"/>
              <a:t>кардіоміопатія</a:t>
            </a:r>
            <a:r>
              <a:rPr lang="ru-RU" b="1" dirty="0"/>
              <a:t> (ДКМП</a:t>
            </a:r>
            <a:r>
              <a:rPr lang="ru-RU" dirty="0"/>
              <a:t>) -  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дилатації</a:t>
            </a:r>
            <a:r>
              <a:rPr lang="ru-RU" dirty="0"/>
              <a:t> </a:t>
            </a:r>
            <a:r>
              <a:rPr lang="ru-RU" dirty="0" err="1"/>
              <a:t>лівого</a:t>
            </a:r>
            <a:r>
              <a:rPr lang="ru-RU" dirty="0"/>
              <a:t> </a:t>
            </a:r>
            <a:r>
              <a:rPr lang="ru-RU" dirty="0" err="1"/>
              <a:t>шлуночка</a:t>
            </a:r>
            <a:r>
              <a:rPr lang="ru-RU" dirty="0"/>
              <a:t> (ЛШ)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шлуночків</a:t>
            </a:r>
            <a:r>
              <a:rPr lang="ru-RU" dirty="0"/>
              <a:t> та </a:t>
            </a:r>
            <a:r>
              <a:rPr lang="ru-RU" dirty="0" err="1"/>
              <a:t>систолічною</a:t>
            </a:r>
            <a:r>
              <a:rPr lang="ru-RU" dirty="0"/>
              <a:t> </a:t>
            </a:r>
            <a:r>
              <a:rPr lang="ru-RU" dirty="0" err="1"/>
              <a:t>дисфункцією</a:t>
            </a:r>
            <a:r>
              <a:rPr lang="ru-RU" dirty="0"/>
              <a:t> за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патологічних</a:t>
            </a:r>
            <a:r>
              <a:rPr lang="ru-RU" dirty="0"/>
              <a:t> умов </a:t>
            </a:r>
            <a:r>
              <a:rPr lang="ru-RU" dirty="0" err="1"/>
              <a:t>навантаження</a:t>
            </a:r>
            <a:r>
              <a:rPr lang="ru-RU" dirty="0"/>
              <a:t> (</a:t>
            </a:r>
            <a:r>
              <a:rPr lang="ru-RU" dirty="0" err="1"/>
              <a:t>гіпертензія</a:t>
            </a:r>
            <a:r>
              <a:rPr lang="ru-RU" dirty="0"/>
              <a:t> та </a:t>
            </a:r>
            <a:r>
              <a:rPr lang="ru-RU" dirty="0" err="1"/>
              <a:t>клапанні</a:t>
            </a:r>
            <a:r>
              <a:rPr lang="ru-RU" dirty="0"/>
              <a:t> вади </a:t>
            </a:r>
            <a:r>
              <a:rPr lang="ru-RU" dirty="0" err="1"/>
              <a:t>серця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ішемічної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(ІХС), </a:t>
            </a:r>
            <a:r>
              <a:rPr lang="ru-RU" dirty="0" err="1"/>
              <a:t>достатніх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глобальне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систолічної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ДКМП </a:t>
            </a:r>
            <a:r>
              <a:rPr lang="ru-RU" dirty="0" err="1"/>
              <a:t>зустрічається</a:t>
            </a:r>
            <a:r>
              <a:rPr lang="ru-RU" dirty="0"/>
              <a:t> в </a:t>
            </a:r>
            <a:r>
              <a:rPr lang="ru-RU" dirty="0" err="1"/>
              <a:t>популяції</a:t>
            </a:r>
            <a:r>
              <a:rPr lang="ru-RU" dirty="0"/>
              <a:t> з частотою </a:t>
            </a:r>
            <a:r>
              <a:rPr lang="ru-RU" dirty="0" err="1"/>
              <a:t>приблизно</a:t>
            </a:r>
            <a:r>
              <a:rPr lang="ru-RU" dirty="0"/>
              <a:t> 1:2500</a:t>
            </a:r>
          </a:p>
          <a:p>
            <a:r>
              <a:rPr lang="ru-RU" dirty="0" err="1"/>
              <a:t>Частіше</a:t>
            </a:r>
            <a:r>
              <a:rPr lang="ru-RU" dirty="0"/>
              <a:t>  </a:t>
            </a:r>
            <a:r>
              <a:rPr lang="ru-RU" dirty="0" err="1"/>
              <a:t>хворіють</a:t>
            </a:r>
            <a:r>
              <a:rPr lang="ru-RU" dirty="0"/>
              <a:t> </a:t>
            </a:r>
            <a:r>
              <a:rPr lang="ru-RU" dirty="0" err="1"/>
              <a:t>чоловіки</a:t>
            </a:r>
            <a:r>
              <a:rPr lang="ru-RU" dirty="0"/>
              <a:t>  у </a:t>
            </a:r>
            <a:r>
              <a:rPr lang="ru-RU" dirty="0" err="1"/>
              <a:t>віці</a:t>
            </a:r>
            <a:r>
              <a:rPr lang="ru-RU" dirty="0"/>
              <a:t> 30-40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та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негроїдної</a:t>
            </a:r>
            <a:r>
              <a:rPr lang="ru-RU" dirty="0"/>
              <a:t> </a:t>
            </a:r>
            <a:r>
              <a:rPr lang="ru-RU" dirty="0" err="1"/>
              <a:t>раси</a:t>
            </a:r>
            <a:r>
              <a:rPr lang="ru-RU" dirty="0"/>
              <a:t>.</a:t>
            </a:r>
          </a:p>
          <a:p>
            <a:r>
              <a:rPr lang="ru-RU" dirty="0"/>
              <a:t>Є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головних</a:t>
            </a:r>
            <a:r>
              <a:rPr lang="ru-RU" dirty="0"/>
              <a:t> причин </a:t>
            </a:r>
            <a:r>
              <a:rPr lang="ru-RU" dirty="0" err="1"/>
              <a:t>серцевої</a:t>
            </a:r>
            <a:r>
              <a:rPr lang="ru-RU" dirty="0"/>
              <a:t> </a:t>
            </a:r>
            <a:r>
              <a:rPr lang="ru-RU" dirty="0" err="1"/>
              <a:t>недостатності</a:t>
            </a:r>
            <a:r>
              <a:rPr lang="ru-RU" dirty="0"/>
              <a:t> (СН) </a:t>
            </a:r>
            <a:br>
              <a:rPr lang="ru-RU" dirty="0"/>
            </a:b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зниженою</a:t>
            </a:r>
            <a:r>
              <a:rPr lang="ru-RU" dirty="0"/>
              <a:t> </a:t>
            </a:r>
            <a:r>
              <a:rPr lang="ru-RU" dirty="0" err="1"/>
              <a:t>фракцією</a:t>
            </a:r>
            <a:r>
              <a:rPr lang="ru-RU" dirty="0"/>
              <a:t> </a:t>
            </a:r>
            <a:r>
              <a:rPr lang="ru-RU" dirty="0" err="1"/>
              <a:t>викиду</a:t>
            </a:r>
            <a:r>
              <a:rPr lang="ru-RU" dirty="0"/>
              <a:t> (ФВ) </a:t>
            </a:r>
            <a:r>
              <a:rPr lang="ru-RU" dirty="0" err="1"/>
              <a:t>лівого</a:t>
            </a:r>
            <a:r>
              <a:rPr lang="ru-RU" dirty="0"/>
              <a:t> </a:t>
            </a:r>
            <a:r>
              <a:rPr lang="ru-RU" dirty="0" err="1"/>
              <a:t>шлуночка</a:t>
            </a:r>
            <a:r>
              <a:rPr lang="ru-RU" dirty="0"/>
              <a:t> (ЛШ), </a:t>
            </a:r>
            <a:br>
              <a:rPr lang="ru-RU" dirty="0"/>
            </a:br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показом для </a:t>
            </a:r>
            <a:r>
              <a:rPr lang="ru-RU" dirty="0" err="1"/>
              <a:t>кардіотрансплантації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43" y="3123875"/>
            <a:ext cx="4138150" cy="238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70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Клінічні</a:t>
            </a:r>
            <a:r>
              <a:rPr lang="ru-RU" dirty="0"/>
              <a:t> </a:t>
            </a:r>
            <a:r>
              <a:rPr lang="ru-RU" dirty="0" err="1"/>
              <a:t>синдроми</a:t>
            </a:r>
            <a:r>
              <a:rPr lang="ru-RU" dirty="0"/>
              <a:t> </a:t>
            </a:r>
            <a:r>
              <a:rPr lang="ru-RU" dirty="0" err="1"/>
              <a:t>дилатаційної</a:t>
            </a:r>
            <a:r>
              <a:rPr lang="ru-RU" dirty="0"/>
              <a:t> </a:t>
            </a:r>
            <a:r>
              <a:rPr lang="ru-RU" dirty="0" err="1"/>
              <a:t>кардіоміпатії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1. </a:t>
            </a:r>
            <a:r>
              <a:rPr lang="ru-RU" b="1" dirty="0" err="1"/>
              <a:t>Виражена</a:t>
            </a:r>
            <a:r>
              <a:rPr lang="ru-RU" b="1" dirty="0"/>
              <a:t> </a:t>
            </a:r>
            <a:r>
              <a:rPr lang="ru-RU" b="1" dirty="0" err="1"/>
              <a:t>недостатність</a:t>
            </a:r>
            <a:r>
              <a:rPr lang="ru-RU" b="1" dirty="0"/>
              <a:t> </a:t>
            </a:r>
            <a:r>
              <a:rPr lang="ru-RU" b="1" dirty="0" err="1"/>
              <a:t>кровообігу</a:t>
            </a:r>
            <a:r>
              <a:rPr lang="ru-RU" b="1" dirty="0"/>
              <a:t> за </a:t>
            </a:r>
            <a:r>
              <a:rPr lang="ru-RU" b="1" dirty="0" err="1"/>
              <a:t>лівошлуночковим</a:t>
            </a:r>
            <a:r>
              <a:rPr lang="ru-RU" b="1" dirty="0"/>
              <a:t> типом: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</a:t>
            </a:r>
            <a:r>
              <a:rPr lang="ru-RU" dirty="0" err="1"/>
              <a:t>швидка</a:t>
            </a:r>
            <a:r>
              <a:rPr lang="ru-RU" dirty="0"/>
              <a:t> </a:t>
            </a:r>
            <a:r>
              <a:rPr lang="ru-RU" dirty="0" err="1"/>
              <a:t>втомлюваність</a:t>
            </a:r>
            <a:r>
              <a:rPr lang="ru-RU" dirty="0"/>
              <a:t>, </a:t>
            </a:r>
            <a:r>
              <a:rPr lang="ru-RU" dirty="0" err="1"/>
              <a:t>непереносимість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    •</a:t>
            </a:r>
            <a:r>
              <a:rPr lang="ru-RU" dirty="0" err="1"/>
              <a:t>задишка</a:t>
            </a:r>
            <a:r>
              <a:rPr lang="ru-RU" dirty="0"/>
              <a:t>       </a:t>
            </a:r>
            <a:br>
              <a:rPr lang="ru-RU" dirty="0"/>
            </a:br>
            <a:r>
              <a:rPr lang="ru-RU" dirty="0"/>
              <a:t>  •напади </a:t>
            </a:r>
            <a:r>
              <a:rPr lang="ru-RU" dirty="0" err="1"/>
              <a:t>серцевої</a:t>
            </a:r>
            <a:r>
              <a:rPr lang="ru-RU" dirty="0"/>
              <a:t> </a:t>
            </a:r>
            <a:r>
              <a:rPr lang="ru-RU" dirty="0" err="1"/>
              <a:t>астми</a:t>
            </a:r>
            <a:r>
              <a:rPr lang="ru-RU" dirty="0"/>
              <a:t> і </a:t>
            </a:r>
            <a:r>
              <a:rPr lang="ru-RU" dirty="0" err="1"/>
              <a:t>набряку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    •</a:t>
            </a:r>
            <a:r>
              <a:rPr lang="ru-RU" dirty="0" err="1"/>
              <a:t>ціаноз</a:t>
            </a:r>
            <a:r>
              <a:rPr lang="ru-RU" dirty="0"/>
              <a:t>         •</a:t>
            </a:r>
            <a:r>
              <a:rPr lang="ru-RU" dirty="0" err="1"/>
              <a:t>ортопное</a:t>
            </a:r>
            <a:endParaRPr lang="ru-RU" dirty="0"/>
          </a:p>
          <a:p>
            <a:r>
              <a:rPr lang="ru-RU" dirty="0"/>
              <a:t>2. </a:t>
            </a:r>
            <a:r>
              <a:rPr lang="ru-RU" b="1" dirty="0" err="1"/>
              <a:t>Виражена</a:t>
            </a:r>
            <a:r>
              <a:rPr lang="ru-RU" b="1" dirty="0"/>
              <a:t> </a:t>
            </a:r>
            <a:r>
              <a:rPr lang="ru-RU" b="1" dirty="0" err="1"/>
              <a:t>недостатність</a:t>
            </a:r>
            <a:r>
              <a:rPr lang="ru-RU" b="1" dirty="0"/>
              <a:t> </a:t>
            </a:r>
            <a:r>
              <a:rPr lang="ru-RU" b="1" dirty="0" err="1"/>
              <a:t>кровообігу</a:t>
            </a:r>
            <a:r>
              <a:rPr lang="ru-RU" b="1" dirty="0"/>
              <a:t> за </a:t>
            </a:r>
            <a:r>
              <a:rPr lang="ru-RU" b="1" dirty="0" err="1"/>
              <a:t>правошлуночковим</a:t>
            </a:r>
            <a:r>
              <a:rPr lang="ru-RU" b="1" dirty="0"/>
              <a:t>  типом: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</a:t>
            </a:r>
            <a:r>
              <a:rPr lang="ru-RU" dirty="0" err="1"/>
              <a:t>акроціаноз</a:t>
            </a:r>
            <a:r>
              <a:rPr lang="ru-RU" dirty="0"/>
              <a:t>        •</a:t>
            </a:r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      •асцит      •набряк </a:t>
            </a:r>
            <a:r>
              <a:rPr lang="ru-RU" dirty="0" err="1"/>
              <a:t>шийних</a:t>
            </a:r>
            <a:r>
              <a:rPr lang="ru-RU" dirty="0"/>
              <a:t> вен</a:t>
            </a:r>
            <a:br>
              <a:rPr lang="ru-RU" dirty="0"/>
            </a:br>
            <a:r>
              <a:rPr lang="ru-RU" dirty="0"/>
              <a:t> та </a:t>
            </a:r>
            <a:r>
              <a:rPr lang="ru-RU" dirty="0" err="1"/>
              <a:t>нижніх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      •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endParaRPr lang="ru-RU" dirty="0"/>
          </a:p>
          <a:p>
            <a:r>
              <a:rPr lang="ru-RU" b="1" dirty="0"/>
              <a:t>3. Тотальна </a:t>
            </a:r>
            <a:r>
              <a:rPr lang="ru-RU" b="1" dirty="0" err="1"/>
              <a:t>недостатність</a:t>
            </a:r>
            <a:r>
              <a:rPr lang="ru-RU" b="1" dirty="0"/>
              <a:t> </a:t>
            </a:r>
            <a:r>
              <a:rPr lang="ru-RU" b="1" dirty="0" err="1"/>
              <a:t>кровообігу</a:t>
            </a:r>
            <a:r>
              <a:rPr lang="ru-RU" b="1" dirty="0"/>
              <a:t>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</a:t>
            </a:r>
            <a:r>
              <a:rPr lang="ru-RU" dirty="0" err="1"/>
              <a:t>кардіомегалія</a:t>
            </a:r>
            <a:r>
              <a:rPr lang="ru-RU" dirty="0"/>
              <a:t>  •</a:t>
            </a:r>
            <a:r>
              <a:rPr lang="ru-RU" dirty="0" err="1"/>
              <a:t>кахексія</a:t>
            </a:r>
            <a:r>
              <a:rPr lang="ru-RU" dirty="0"/>
              <a:t>  •ритм галопу  •</a:t>
            </a:r>
            <a:r>
              <a:rPr lang="ru-RU" dirty="0" err="1"/>
              <a:t>глухість</a:t>
            </a:r>
            <a:r>
              <a:rPr lang="ru-RU" dirty="0"/>
              <a:t> </a:t>
            </a:r>
            <a:r>
              <a:rPr lang="ru-RU" dirty="0" err="1"/>
              <a:t>тонів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 </a:t>
            </a:r>
            <a:br>
              <a:rPr lang="ru-RU" dirty="0"/>
            </a:br>
            <a:r>
              <a:rPr lang="ru-RU" dirty="0"/>
              <a:t>•</a:t>
            </a:r>
            <a:r>
              <a:rPr lang="ru-RU" dirty="0" err="1"/>
              <a:t>систолічний</a:t>
            </a:r>
            <a:r>
              <a:rPr lang="ru-RU" dirty="0"/>
              <a:t> шум </a:t>
            </a:r>
            <a:r>
              <a:rPr lang="ru-RU" dirty="0" err="1"/>
              <a:t>відносної</a:t>
            </a:r>
            <a:r>
              <a:rPr lang="ru-RU" dirty="0"/>
              <a:t>  </a:t>
            </a:r>
            <a:r>
              <a:rPr lang="ru-RU" dirty="0" err="1"/>
              <a:t>недостатності</a:t>
            </a:r>
            <a:r>
              <a:rPr lang="ru-RU" dirty="0"/>
              <a:t> МК  </a:t>
            </a:r>
            <a:r>
              <a:rPr lang="ru-RU" dirty="0" err="1"/>
              <a:t>або</a:t>
            </a:r>
            <a:r>
              <a:rPr lang="ru-RU" dirty="0"/>
              <a:t> ТК</a:t>
            </a:r>
          </a:p>
          <a:p>
            <a:r>
              <a:rPr lang="ru-RU" b="1" dirty="0"/>
              <a:t>4. </a:t>
            </a:r>
            <a:r>
              <a:rPr lang="ru-RU" b="1" dirty="0" err="1"/>
              <a:t>Порушення</a:t>
            </a:r>
            <a:r>
              <a:rPr lang="ru-RU" b="1" dirty="0"/>
              <a:t> ритму </a:t>
            </a:r>
            <a:r>
              <a:rPr lang="ru-RU" b="1" dirty="0" err="1"/>
              <a:t>серця</a:t>
            </a:r>
            <a:r>
              <a:rPr lang="ru-RU" b="1" dirty="0"/>
              <a:t>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</a:t>
            </a:r>
            <a:r>
              <a:rPr lang="ru-RU" dirty="0" err="1"/>
              <a:t>фібриляція</a:t>
            </a:r>
            <a:r>
              <a:rPr lang="ru-RU" dirty="0"/>
              <a:t> </a:t>
            </a:r>
            <a:r>
              <a:rPr lang="ru-RU" dirty="0" err="1"/>
              <a:t>передсердь</a:t>
            </a:r>
            <a:r>
              <a:rPr lang="ru-RU" dirty="0"/>
              <a:t> •</a:t>
            </a:r>
            <a:r>
              <a:rPr lang="ru-RU" dirty="0" err="1"/>
              <a:t>екстрасистолічна</a:t>
            </a:r>
            <a:r>
              <a:rPr lang="ru-RU" dirty="0"/>
              <a:t> </a:t>
            </a:r>
            <a:r>
              <a:rPr lang="ru-RU" dirty="0" err="1"/>
              <a:t>аритмія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•</a:t>
            </a:r>
            <a:r>
              <a:rPr lang="ru-RU" dirty="0" err="1"/>
              <a:t>пароксизмальна</a:t>
            </a:r>
            <a:r>
              <a:rPr lang="ru-RU" dirty="0"/>
              <a:t> </a:t>
            </a:r>
            <a:r>
              <a:rPr lang="ru-RU" dirty="0" err="1"/>
              <a:t>тахікардія</a:t>
            </a:r>
            <a:r>
              <a:rPr lang="ru-RU" dirty="0"/>
              <a:t>  •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провідності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84" y="3659747"/>
            <a:ext cx="210927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94" y="1980420"/>
            <a:ext cx="2337467" cy="261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21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ДКМП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504238"/>
          </a:xfrm>
        </p:spPr>
        <p:txBody>
          <a:bodyPr/>
          <a:lstStyle/>
          <a:p>
            <a:r>
              <a:rPr lang="ru-RU" dirty="0"/>
              <a:t>1. </a:t>
            </a:r>
            <a:r>
              <a:rPr lang="ru-RU" b="1" dirty="0" err="1"/>
              <a:t>Клінічні</a:t>
            </a:r>
            <a:r>
              <a:rPr lang="ru-RU" b="1" dirty="0"/>
              <a:t> </a:t>
            </a:r>
            <a:r>
              <a:rPr lang="ru-RU" b="1" dirty="0" err="1"/>
              <a:t>критерії</a:t>
            </a:r>
            <a:r>
              <a:rPr lang="ru-RU" dirty="0"/>
              <a:t>: </a:t>
            </a:r>
            <a:r>
              <a:rPr lang="ru-RU" dirty="0" err="1"/>
              <a:t>кардіомегалія</a:t>
            </a:r>
            <a:r>
              <a:rPr lang="ru-RU" dirty="0"/>
              <a:t>; </a:t>
            </a:r>
            <a:r>
              <a:rPr lang="ru-RU" dirty="0" err="1"/>
              <a:t>ослаблення</a:t>
            </a:r>
            <a:r>
              <a:rPr lang="ru-RU" dirty="0"/>
              <a:t> </a:t>
            </a:r>
            <a:r>
              <a:rPr lang="ru-RU" dirty="0" err="1"/>
              <a:t>серцевих</a:t>
            </a:r>
            <a:r>
              <a:rPr lang="ru-RU" dirty="0"/>
              <a:t> </a:t>
            </a:r>
            <a:r>
              <a:rPr lang="ru-RU" dirty="0" err="1"/>
              <a:t>тонів</a:t>
            </a:r>
            <a:r>
              <a:rPr lang="ru-RU" dirty="0"/>
              <a:t>, 3–4-й </a:t>
            </a:r>
            <a:r>
              <a:rPr lang="ru-RU" dirty="0" err="1"/>
              <a:t>патологічні</a:t>
            </a:r>
            <a:r>
              <a:rPr lang="ru-RU" dirty="0"/>
              <a:t> тони, </a:t>
            </a:r>
            <a:r>
              <a:rPr lang="ru-RU" dirty="0" err="1"/>
              <a:t>систолічний</a:t>
            </a:r>
            <a:r>
              <a:rPr lang="ru-RU" dirty="0"/>
              <a:t> шум </a:t>
            </a:r>
            <a:r>
              <a:rPr lang="ru-RU" dirty="0" err="1"/>
              <a:t>мітральної</a:t>
            </a:r>
            <a:r>
              <a:rPr lang="ru-RU" dirty="0"/>
              <a:t> </a:t>
            </a:r>
            <a:r>
              <a:rPr lang="ru-RU" dirty="0" err="1"/>
              <a:t>недостатності</a:t>
            </a:r>
            <a:r>
              <a:rPr lang="ru-RU" dirty="0"/>
              <a:t> (</a:t>
            </a:r>
            <a:r>
              <a:rPr lang="ru-RU" dirty="0" err="1"/>
              <a:t>регургітації</a:t>
            </a:r>
            <a:r>
              <a:rPr lang="ru-RU" dirty="0"/>
              <a:t>); </a:t>
            </a:r>
            <a:r>
              <a:rPr lang="ru-RU" dirty="0" err="1"/>
              <a:t>застійна</a:t>
            </a:r>
            <a:r>
              <a:rPr lang="ru-RU" dirty="0"/>
              <a:t> СН (не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у 90% </a:t>
            </a:r>
            <a:r>
              <a:rPr lang="ru-RU" dirty="0" err="1"/>
              <a:t>хворих</a:t>
            </a:r>
            <a:r>
              <a:rPr lang="ru-RU" dirty="0"/>
              <a:t>); </a:t>
            </a:r>
            <a:r>
              <a:rPr lang="ru-RU" dirty="0" err="1"/>
              <a:t>тяжкі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ритму і </a:t>
            </a:r>
            <a:r>
              <a:rPr lang="ru-RU" dirty="0" err="1"/>
              <a:t>провідності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; </a:t>
            </a:r>
            <a:r>
              <a:rPr lang="ru-RU" dirty="0" err="1"/>
              <a:t>тромбоемболічний</a:t>
            </a:r>
            <a:r>
              <a:rPr lang="ru-RU" dirty="0"/>
              <a:t> синдром.</a:t>
            </a:r>
          </a:p>
          <a:p>
            <a:r>
              <a:rPr lang="ru-RU" dirty="0"/>
              <a:t>2.</a:t>
            </a:r>
            <a:r>
              <a:rPr lang="ru-RU" b="1" dirty="0"/>
              <a:t> ЕКГ-</a:t>
            </a:r>
            <a:r>
              <a:rPr lang="ru-RU" b="1" dirty="0" err="1"/>
              <a:t>критерії</a:t>
            </a:r>
            <a:r>
              <a:rPr lang="ru-RU" dirty="0"/>
              <a:t>: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гіпертрофії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шлуночків</a:t>
            </a:r>
            <a:r>
              <a:rPr lang="ru-RU" dirty="0"/>
              <a:t>; </a:t>
            </a:r>
            <a:r>
              <a:rPr lang="ru-RU" dirty="0" err="1"/>
              <a:t>внутрішньошлуночкові</a:t>
            </a:r>
            <a:r>
              <a:rPr lang="ru-RU" dirty="0"/>
              <a:t> </a:t>
            </a:r>
            <a:r>
              <a:rPr lang="ru-RU" dirty="0" err="1"/>
              <a:t>блокади</a:t>
            </a:r>
            <a:r>
              <a:rPr lang="ru-RU" dirty="0"/>
              <a:t>; </a:t>
            </a:r>
            <a:br>
              <a:rPr lang="ru-RU" dirty="0"/>
            </a:br>
            <a:r>
              <a:rPr lang="ru-RU" dirty="0" err="1"/>
              <a:t>порушення</a:t>
            </a:r>
            <a:r>
              <a:rPr lang="ru-RU" dirty="0"/>
              <a:t> ритму і </a:t>
            </a:r>
            <a:r>
              <a:rPr lang="ru-RU" dirty="0" err="1"/>
              <a:t>провідності</a:t>
            </a:r>
            <a:r>
              <a:rPr lang="ru-RU" dirty="0"/>
              <a:t>; </a:t>
            </a:r>
            <a:r>
              <a:rPr lang="ru-RU" dirty="0" err="1"/>
              <a:t>зміни</a:t>
            </a:r>
            <a:r>
              <a:rPr lang="ru-RU" dirty="0"/>
              <a:t> сегмента </a:t>
            </a:r>
            <a:r>
              <a:rPr lang="en-US" dirty="0"/>
              <a:t>ST; </a:t>
            </a:r>
            <a:r>
              <a:rPr lang="ru-RU" dirty="0" err="1"/>
              <a:t>глибокі</a:t>
            </a:r>
            <a:r>
              <a:rPr lang="ru-RU" dirty="0"/>
              <a:t> </a:t>
            </a:r>
            <a:r>
              <a:rPr lang="ru-RU" dirty="0" err="1"/>
              <a:t>зубці</a:t>
            </a:r>
            <a:r>
              <a:rPr lang="ru-RU" dirty="0"/>
              <a:t> </a:t>
            </a:r>
            <a:r>
              <a:rPr lang="en-US" dirty="0"/>
              <a:t>Q </a:t>
            </a:r>
            <a:r>
              <a:rPr lang="ru-RU" dirty="0"/>
              <a:t>і </a:t>
            </a:r>
            <a:r>
              <a:rPr lang="en-US" dirty="0"/>
              <a:t>QS.</a:t>
            </a:r>
            <a:endParaRPr lang="ru-RU" dirty="0"/>
          </a:p>
          <a:p>
            <a:r>
              <a:rPr lang="ru-RU" dirty="0"/>
              <a:t>3. </a:t>
            </a:r>
            <a:r>
              <a:rPr lang="ru-RU" b="1" dirty="0" err="1"/>
              <a:t>Рентгенологічні</a:t>
            </a:r>
            <a:r>
              <a:rPr lang="ru-RU" b="1" dirty="0"/>
              <a:t> </a:t>
            </a:r>
            <a:r>
              <a:rPr lang="ru-RU" b="1" dirty="0" err="1"/>
              <a:t>критерії</a:t>
            </a:r>
            <a:r>
              <a:rPr lang="ru-RU" b="1" dirty="0"/>
              <a:t>: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камер </a:t>
            </a:r>
            <a:r>
              <a:rPr lang="ru-RU" dirty="0" err="1"/>
              <a:t>серця</a:t>
            </a:r>
            <a:r>
              <a:rPr lang="ru-RU" dirty="0"/>
              <a:t>.</a:t>
            </a:r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45" y="3636762"/>
            <a:ext cx="4008330" cy="278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45" y="4107715"/>
            <a:ext cx="2361090" cy="2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35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ДКМП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67003"/>
            <a:ext cx="11029615" cy="248684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4.</a:t>
            </a:r>
            <a:r>
              <a:rPr lang="ru-RU" b="1" dirty="0"/>
              <a:t> </a:t>
            </a:r>
            <a:r>
              <a:rPr lang="ru-RU" b="1" dirty="0" err="1"/>
              <a:t>ЕхоКГ-критерії</a:t>
            </a:r>
            <a:r>
              <a:rPr lang="ru-RU" b="1" dirty="0"/>
              <a:t> 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різка</a:t>
            </a:r>
            <a:r>
              <a:rPr lang="ru-RU" dirty="0"/>
              <a:t> </a:t>
            </a:r>
            <a:r>
              <a:rPr lang="ru-RU" dirty="0" err="1"/>
              <a:t>дилатація</a:t>
            </a:r>
            <a:r>
              <a:rPr lang="ru-RU" dirty="0"/>
              <a:t> </a:t>
            </a:r>
            <a:r>
              <a:rPr lang="ru-RU" dirty="0" err="1"/>
              <a:t>порожнин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; </a:t>
            </a:r>
            <a:br>
              <a:rPr lang="ru-RU" dirty="0"/>
            </a:br>
            <a:r>
              <a:rPr lang="ru-RU" dirty="0"/>
              <a:t>тотальна </a:t>
            </a:r>
            <a:r>
              <a:rPr lang="ru-RU" dirty="0" err="1"/>
              <a:t>гіпокінезія</a:t>
            </a:r>
            <a:r>
              <a:rPr lang="ru-RU" dirty="0"/>
              <a:t> </a:t>
            </a:r>
            <a:r>
              <a:rPr lang="ru-RU" dirty="0" err="1"/>
              <a:t>міжшлуночкової</a:t>
            </a:r>
            <a:r>
              <a:rPr lang="ru-RU" dirty="0"/>
              <a:t> перегородки і </a:t>
            </a:r>
            <a:r>
              <a:rPr lang="ru-RU" dirty="0" err="1"/>
              <a:t>задньої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ЛШ; </a:t>
            </a:r>
            <a:br>
              <a:rPr lang="ru-RU" dirty="0"/>
            </a:br>
            <a:r>
              <a:rPr lang="ru-RU" dirty="0" err="1"/>
              <a:t>збільшення</a:t>
            </a:r>
            <a:r>
              <a:rPr lang="ru-RU" dirty="0"/>
              <a:t> КСО і КДО ЛШ &gt;117% </a:t>
            </a:r>
            <a:r>
              <a:rPr lang="ru-RU" dirty="0" err="1"/>
              <a:t>норми</a:t>
            </a:r>
            <a:r>
              <a:rPr lang="ru-RU" dirty="0"/>
              <a:t>; </a:t>
            </a:r>
            <a:br>
              <a:rPr lang="ru-RU" dirty="0"/>
            </a:b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ударного </a:t>
            </a:r>
            <a:r>
              <a:rPr lang="ru-RU" dirty="0" err="1"/>
              <a:t>об’єму</a:t>
            </a:r>
            <a:r>
              <a:rPr lang="ru-RU" dirty="0"/>
              <a:t> (УО) і ФВ (ФВ &lt;45%). </a:t>
            </a:r>
          </a:p>
          <a:p>
            <a:r>
              <a:rPr lang="ru-RU" dirty="0"/>
              <a:t>5. </a:t>
            </a:r>
            <a:r>
              <a:rPr lang="ru-RU" b="1" dirty="0" err="1"/>
              <a:t>Радіонуклідні</a:t>
            </a:r>
            <a:r>
              <a:rPr lang="ru-RU" b="1" dirty="0"/>
              <a:t> </a:t>
            </a:r>
            <a:r>
              <a:rPr lang="ru-RU" b="1" dirty="0" err="1"/>
              <a:t>методи</a:t>
            </a:r>
            <a:r>
              <a:rPr lang="ru-RU" b="1" dirty="0"/>
              <a:t>, КВГ </a:t>
            </a:r>
            <a:r>
              <a:rPr lang="ru-RU" b="1" dirty="0" err="1"/>
              <a:t>критерії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серцевого</a:t>
            </a:r>
            <a:r>
              <a:rPr lang="ru-RU" dirty="0"/>
              <a:t> </a:t>
            </a:r>
            <a:r>
              <a:rPr lang="ru-RU" dirty="0" err="1"/>
              <a:t>викиду</a:t>
            </a:r>
            <a:r>
              <a:rPr lang="ru-RU" dirty="0"/>
              <a:t> і ФВ;</a:t>
            </a:r>
            <a:br>
              <a:rPr lang="ru-RU" dirty="0"/>
            </a:br>
            <a:r>
              <a:rPr lang="ru-RU" dirty="0"/>
              <a:t>тотальна </a:t>
            </a:r>
            <a:r>
              <a:rPr lang="ru-RU" dirty="0" err="1"/>
              <a:t>гіпокінезія</a:t>
            </a:r>
            <a:r>
              <a:rPr lang="ru-RU" dirty="0"/>
              <a:t> </a:t>
            </a:r>
            <a:r>
              <a:rPr lang="ru-RU" dirty="0" err="1"/>
              <a:t>стінок</a:t>
            </a:r>
            <a:r>
              <a:rPr lang="ru-RU" dirty="0"/>
              <a:t> </a:t>
            </a:r>
            <a:r>
              <a:rPr lang="ru-RU" dirty="0" err="1"/>
              <a:t>шлуночків</a:t>
            </a:r>
            <a:r>
              <a:rPr lang="ru-RU" dirty="0"/>
              <a:t>; </a:t>
            </a:r>
            <a:br>
              <a:rPr lang="ru-RU" dirty="0"/>
            </a:br>
            <a:r>
              <a:rPr lang="ru-RU" dirty="0" err="1"/>
              <a:t>інтактні</a:t>
            </a:r>
            <a:r>
              <a:rPr lang="ru-RU" dirty="0"/>
              <a:t> </a:t>
            </a:r>
            <a:r>
              <a:rPr lang="ru-RU" dirty="0" err="1"/>
              <a:t>коронарні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51" y="3093929"/>
            <a:ext cx="5210827" cy="334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8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r>
              <a:rPr lang="ru-RU" dirty="0"/>
              <a:t> з ДКМП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Обов</a:t>
            </a:r>
            <a:r>
              <a:rPr lang="en-US" b="1" dirty="0"/>
              <a:t>’</a:t>
            </a:r>
            <a:r>
              <a:rPr lang="uk-UA" b="1" dirty="0" err="1"/>
              <a:t>язово</a:t>
            </a:r>
            <a:r>
              <a:rPr lang="uk-UA" b="1" dirty="0"/>
              <a:t>  комплексна терапія  із застосуванням: 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- інгібіторів АПФ або БРА </a:t>
            </a:r>
            <a:r>
              <a:rPr lang="uk-UA" dirty="0"/>
              <a:t>(за непереносимості </a:t>
            </a:r>
            <a:r>
              <a:rPr lang="uk-UA" dirty="0" err="1"/>
              <a:t>іАПФ</a:t>
            </a:r>
            <a:r>
              <a:rPr lang="uk-UA" dirty="0"/>
              <a:t>); </a:t>
            </a:r>
            <a:br>
              <a:rPr lang="uk-UA" dirty="0"/>
            </a:br>
            <a:r>
              <a:rPr lang="uk-UA" dirty="0"/>
              <a:t>- </a:t>
            </a:r>
            <a:r>
              <a:rPr lang="uk-UA" i="1" dirty="0"/>
              <a:t>комбінації </a:t>
            </a:r>
            <a:r>
              <a:rPr lang="uk-UA" i="1" dirty="0" err="1"/>
              <a:t>сакубітрилу</a:t>
            </a:r>
            <a:r>
              <a:rPr lang="uk-UA" i="1" dirty="0"/>
              <a:t> і </a:t>
            </a:r>
            <a:r>
              <a:rPr lang="uk-UA" i="1" dirty="0" err="1"/>
              <a:t>валсартану</a:t>
            </a:r>
            <a:r>
              <a:rPr lang="uk-UA" dirty="0"/>
              <a:t> для лікування резистентної СН</a:t>
            </a:r>
            <a:br>
              <a:rPr lang="uk-UA" dirty="0"/>
            </a:br>
            <a:r>
              <a:rPr lang="uk-UA" dirty="0"/>
              <a:t>- </a:t>
            </a:r>
            <a:r>
              <a:rPr lang="uk-UA" i="1" dirty="0"/>
              <a:t>бета-</a:t>
            </a:r>
            <a:r>
              <a:rPr lang="uk-UA" i="1" dirty="0" err="1"/>
              <a:t>адреноблокаторів</a:t>
            </a:r>
            <a:r>
              <a:rPr lang="uk-UA" dirty="0"/>
              <a:t>— </a:t>
            </a:r>
            <a:r>
              <a:rPr lang="uk-UA" dirty="0" err="1"/>
              <a:t>метопрололу</a:t>
            </a:r>
            <a:r>
              <a:rPr lang="uk-UA" dirty="0"/>
              <a:t>, </a:t>
            </a:r>
            <a:r>
              <a:rPr lang="uk-UA" dirty="0" err="1"/>
              <a:t>карведилолу</a:t>
            </a:r>
            <a:r>
              <a:rPr lang="uk-UA" dirty="0"/>
              <a:t>, </a:t>
            </a:r>
            <a:r>
              <a:rPr lang="uk-UA" dirty="0" err="1"/>
              <a:t>бісопрололу</a:t>
            </a:r>
            <a:r>
              <a:rPr lang="uk-UA" dirty="0"/>
              <a:t>, </a:t>
            </a:r>
            <a:r>
              <a:rPr lang="uk-UA" dirty="0" err="1"/>
              <a:t>небівололу</a:t>
            </a:r>
            <a:r>
              <a:rPr lang="uk-UA" dirty="0"/>
              <a:t>, які показані всім </a:t>
            </a:r>
            <a:r>
              <a:rPr lang="uk-UA" dirty="0" err="1"/>
              <a:t>гемодинамічно</a:t>
            </a:r>
            <a:r>
              <a:rPr lang="uk-UA" dirty="0"/>
              <a:t> стабільним хворим за відсутності протипоказань; </a:t>
            </a:r>
            <a:br>
              <a:rPr lang="uk-UA" dirty="0"/>
            </a:br>
            <a:r>
              <a:rPr lang="uk-UA" i="1" dirty="0"/>
              <a:t>- блокаторів </a:t>
            </a:r>
            <a:r>
              <a:rPr lang="uk-UA" i="1" dirty="0" err="1"/>
              <a:t>мінералокортикоїдних</a:t>
            </a:r>
            <a:r>
              <a:rPr lang="uk-UA" i="1" dirty="0"/>
              <a:t> рецепторів</a:t>
            </a:r>
            <a:r>
              <a:rPr lang="uk-UA" dirty="0"/>
              <a:t>. Застосовують </a:t>
            </a:r>
            <a:r>
              <a:rPr lang="uk-UA" dirty="0" err="1"/>
              <a:t>спіронолактон</a:t>
            </a:r>
            <a:r>
              <a:rPr lang="uk-UA" dirty="0"/>
              <a:t> або </a:t>
            </a:r>
            <a:r>
              <a:rPr lang="uk-UA" dirty="0" err="1"/>
              <a:t>еплеренон</a:t>
            </a:r>
            <a:r>
              <a:rPr lang="uk-UA" dirty="0"/>
              <a:t> як тимчасові діуретичні засоби і як засоби додаткового впливу на нейрогуморальні механізми розвитку СН, що здатні поліпшувати прогноз виживаності (у цьому разі в дозі 25 мг/добу);</a:t>
            </a:r>
            <a:br>
              <a:rPr lang="uk-UA" dirty="0"/>
            </a:br>
            <a:r>
              <a:rPr lang="uk-UA" dirty="0"/>
              <a:t>- </a:t>
            </a:r>
            <a:r>
              <a:rPr lang="uk-UA" i="1" dirty="0"/>
              <a:t>інгібіторів </a:t>
            </a:r>
            <a:r>
              <a:rPr lang="uk-UA" i="1" dirty="0" err="1"/>
              <a:t>натрійзалежного</a:t>
            </a:r>
            <a:r>
              <a:rPr lang="uk-UA" i="1" dirty="0"/>
              <a:t> переносника глюкози 2-го типу  </a:t>
            </a:r>
            <a:r>
              <a:rPr lang="uk-UA" dirty="0"/>
              <a:t>;</a:t>
            </a:r>
            <a:br>
              <a:rPr lang="uk-UA" dirty="0"/>
            </a:br>
            <a:r>
              <a:rPr lang="uk-UA" dirty="0"/>
              <a:t>-  </a:t>
            </a:r>
            <a:r>
              <a:rPr lang="uk-UA" i="1" dirty="0" err="1"/>
              <a:t>діуретиків</a:t>
            </a:r>
            <a:r>
              <a:rPr lang="uk-UA" dirty="0"/>
              <a:t> за наявності ознак затримки рідини; </a:t>
            </a:r>
            <a:br>
              <a:rPr lang="uk-UA" dirty="0"/>
            </a:br>
            <a:r>
              <a:rPr lang="uk-UA" i="1" dirty="0"/>
              <a:t>- </a:t>
            </a:r>
            <a:r>
              <a:rPr lang="uk-UA" i="1" dirty="0" err="1"/>
              <a:t>івабрадину</a:t>
            </a:r>
            <a:r>
              <a:rPr lang="uk-UA" i="1" dirty="0"/>
              <a:t> </a:t>
            </a:r>
            <a:r>
              <a:rPr lang="uk-UA" dirty="0"/>
              <a:t>— пацієнтам із СН ІІ–ІІІ ФК з ФВ ЛШ &lt;35% та </a:t>
            </a:r>
            <a:r>
              <a:rPr lang="uk-UA" dirty="0" err="1"/>
              <a:t>синусовим</a:t>
            </a:r>
            <a:r>
              <a:rPr lang="uk-UA" dirty="0"/>
              <a:t> ритмом з частотою &gt;70/хв, які отримують стандартну  фармакотерапію при  хронічній СН, з метою зниження ризику смерті та госпіталізацій, зумовлених СН; </a:t>
            </a:r>
            <a:br>
              <a:rPr lang="uk-UA" dirty="0"/>
            </a:br>
            <a:r>
              <a:rPr lang="uk-UA" dirty="0"/>
              <a:t>- </a:t>
            </a:r>
            <a:r>
              <a:rPr lang="uk-UA" i="1" dirty="0" err="1"/>
              <a:t>дигоксину</a:t>
            </a:r>
            <a:r>
              <a:rPr lang="uk-UA" dirty="0"/>
              <a:t> за наявності </a:t>
            </a:r>
            <a:r>
              <a:rPr lang="uk-UA" dirty="0" err="1"/>
              <a:t>тахі</a:t>
            </a:r>
            <a:r>
              <a:rPr lang="uk-UA" dirty="0"/>
              <a:t>- та </a:t>
            </a:r>
            <a:r>
              <a:rPr lang="uk-UA" dirty="0" err="1"/>
              <a:t>нормосистолічного</a:t>
            </a:r>
            <a:r>
              <a:rPr lang="uk-UA" dirty="0"/>
              <a:t> варіантів ФП( нетривало)</a:t>
            </a:r>
          </a:p>
        </p:txBody>
      </p:sp>
    </p:spTree>
    <p:extLst>
      <p:ext uri="{BB962C8B-B14F-4D97-AF65-F5344CB8AC3E}">
        <p14:creationId xmlns:p14="http://schemas.microsoft.com/office/powerpoint/2010/main" val="330147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r>
              <a:rPr lang="ru-RU" dirty="0"/>
              <a:t> з ДКМП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979112"/>
            <a:ext cx="11029615" cy="420874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Додатково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</a:t>
            </a:r>
            <a:r>
              <a:rPr lang="ru-RU" i="1" dirty="0"/>
              <a:t>. </a:t>
            </a:r>
            <a:r>
              <a:rPr lang="ru-RU" i="1" dirty="0" err="1"/>
              <a:t>Аміодарон</a:t>
            </a:r>
            <a:r>
              <a:rPr lang="ru-RU" i="1" dirty="0"/>
              <a:t> </a:t>
            </a:r>
            <a:r>
              <a:rPr lang="ru-RU" dirty="0"/>
              <a:t>у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симптоматичними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тяжкими </a:t>
            </a:r>
            <a:r>
              <a:rPr lang="ru-RU" dirty="0" err="1"/>
              <a:t>шлуночковими</a:t>
            </a:r>
            <a:r>
              <a:rPr lang="ru-RU" dirty="0"/>
              <a:t> </a:t>
            </a:r>
            <a:r>
              <a:rPr lang="ru-RU" dirty="0" err="1"/>
              <a:t>аритміями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при </a:t>
            </a:r>
            <a:r>
              <a:rPr lang="ru-RU" dirty="0" err="1"/>
              <a:t>тахісистолічній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ФП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недостатньої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2</a:t>
            </a:r>
            <a:r>
              <a:rPr lang="ru-RU" i="1" dirty="0"/>
              <a:t>. </a:t>
            </a:r>
            <a:r>
              <a:rPr lang="ru-RU" i="1" dirty="0" err="1"/>
              <a:t>Інотропні</a:t>
            </a:r>
            <a:r>
              <a:rPr lang="ru-RU" i="1" dirty="0"/>
              <a:t> </a:t>
            </a:r>
            <a:r>
              <a:rPr lang="ru-RU" i="1" dirty="0" err="1"/>
              <a:t>симпатоміметичні</a:t>
            </a:r>
            <a:r>
              <a:rPr lang="ru-RU" i="1" dirty="0"/>
              <a:t> </a:t>
            </a:r>
            <a:r>
              <a:rPr lang="ru-RU" i="1" dirty="0" err="1"/>
              <a:t>засоби</a:t>
            </a:r>
            <a:r>
              <a:rPr lang="ru-RU" i="1" dirty="0"/>
              <a:t> в/в </a:t>
            </a:r>
            <a:r>
              <a:rPr lang="ru-RU" dirty="0"/>
              <a:t>— </a:t>
            </a:r>
            <a:r>
              <a:rPr lang="ru-RU" dirty="0" err="1"/>
              <a:t>допамін</a:t>
            </a:r>
            <a:r>
              <a:rPr lang="ru-RU" dirty="0"/>
              <a:t>, </a:t>
            </a:r>
            <a:r>
              <a:rPr lang="ru-RU" dirty="0" err="1"/>
              <a:t>добутамін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левосимендан</a:t>
            </a:r>
            <a:r>
              <a:rPr lang="ru-RU" dirty="0"/>
              <a:t> — </a:t>
            </a:r>
            <a:r>
              <a:rPr lang="ru-RU" dirty="0" err="1"/>
              <a:t>застосовують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недостатньої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СН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стаціонару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 3. </a:t>
            </a:r>
            <a:r>
              <a:rPr lang="ru-RU" i="1" dirty="0" err="1"/>
              <a:t>Нітрати</a:t>
            </a:r>
            <a:r>
              <a:rPr lang="ru-RU" dirty="0"/>
              <a:t> в/в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сублінгвально</a:t>
            </a:r>
            <a:r>
              <a:rPr lang="ru-RU" dirty="0"/>
              <a:t> 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лівошлуночкової</a:t>
            </a:r>
            <a:r>
              <a:rPr lang="ru-RU" dirty="0"/>
              <a:t> </a:t>
            </a:r>
            <a:r>
              <a:rPr lang="ru-RU" dirty="0" err="1"/>
              <a:t>недостатності</a:t>
            </a:r>
            <a:r>
              <a:rPr lang="ru-RU" dirty="0"/>
              <a:t> — </a:t>
            </a:r>
            <a:r>
              <a:rPr lang="ru-RU" dirty="0" err="1"/>
              <a:t>похідні</a:t>
            </a:r>
            <a:r>
              <a:rPr lang="ru-RU" dirty="0"/>
              <a:t> </a:t>
            </a:r>
            <a:r>
              <a:rPr lang="ru-RU" dirty="0" err="1"/>
              <a:t>нітрогліцерину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ізосорбіду</a:t>
            </a:r>
            <a:r>
              <a:rPr lang="ru-RU" dirty="0"/>
              <a:t> </a:t>
            </a:r>
            <a:r>
              <a:rPr lang="ru-RU" dirty="0" err="1"/>
              <a:t>динітрат</a:t>
            </a:r>
            <a:r>
              <a:rPr lang="ru-RU" dirty="0"/>
              <a:t>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відміною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стабілізації</a:t>
            </a:r>
            <a:r>
              <a:rPr lang="ru-RU" dirty="0"/>
              <a:t> </a:t>
            </a:r>
            <a:r>
              <a:rPr lang="ru-RU" dirty="0" err="1"/>
              <a:t>гемодинаміки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 4</a:t>
            </a:r>
            <a:r>
              <a:rPr lang="ru-RU" i="1" dirty="0"/>
              <a:t>. </a:t>
            </a:r>
            <a:r>
              <a:rPr lang="ru-RU" i="1" dirty="0" err="1"/>
              <a:t>Антикоагулянти</a:t>
            </a:r>
            <a:r>
              <a:rPr lang="ru-RU" i="1" dirty="0"/>
              <a:t> </a:t>
            </a:r>
            <a:r>
              <a:rPr lang="ru-RU" dirty="0"/>
              <a:t>у </a:t>
            </a:r>
            <a:r>
              <a:rPr lang="ru-RU" dirty="0" err="1"/>
              <a:t>пацієнтів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постійною</a:t>
            </a:r>
            <a:r>
              <a:rPr lang="ru-RU" dirty="0"/>
              <a:t> формою ФП, </a:t>
            </a:r>
            <a:r>
              <a:rPr lang="ru-RU" dirty="0" err="1"/>
              <a:t>тромболітичними</a:t>
            </a:r>
            <a:r>
              <a:rPr lang="ru-RU" dirty="0"/>
              <a:t> </a:t>
            </a:r>
            <a:r>
              <a:rPr lang="ru-RU" dirty="0" err="1"/>
              <a:t>ускладненнями</a:t>
            </a:r>
            <a:r>
              <a:rPr lang="ru-RU" dirty="0"/>
              <a:t>, 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тромбів</a:t>
            </a:r>
            <a:r>
              <a:rPr lang="ru-RU" dirty="0"/>
              <a:t> у </a:t>
            </a:r>
            <a:r>
              <a:rPr lang="ru-RU" dirty="0" err="1"/>
              <a:t>порожнинах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. </a:t>
            </a:r>
            <a:r>
              <a:rPr lang="ru-RU" dirty="0" err="1"/>
              <a:t>Обов’язковий</a:t>
            </a:r>
            <a:r>
              <a:rPr lang="ru-RU" dirty="0"/>
              <a:t> контроль МНВ. За </a:t>
            </a:r>
            <a:r>
              <a:rPr lang="ru-RU" dirty="0" err="1"/>
              <a:t>неможливості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МНВ —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протромбінового</a:t>
            </a:r>
            <a:r>
              <a:rPr lang="ru-RU" dirty="0"/>
              <a:t> </a:t>
            </a:r>
            <a:r>
              <a:rPr lang="ru-RU" dirty="0" err="1"/>
              <a:t>індексу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5. </a:t>
            </a:r>
            <a:r>
              <a:rPr lang="ru-RU" i="1" dirty="0" err="1"/>
              <a:t>Імплантація</a:t>
            </a:r>
            <a:r>
              <a:rPr lang="ru-RU" i="1" dirty="0"/>
              <a:t> </a:t>
            </a:r>
            <a:r>
              <a:rPr lang="ru-RU" i="1" dirty="0" err="1"/>
              <a:t>кардіовертера-дефібрилятора</a:t>
            </a:r>
            <a:r>
              <a:rPr lang="ru-RU" i="1" dirty="0"/>
              <a:t> </a:t>
            </a:r>
            <a:r>
              <a:rPr lang="ru-RU" dirty="0"/>
              <a:t>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рецидивуючої</a:t>
            </a:r>
            <a:r>
              <a:rPr lang="ru-RU" dirty="0"/>
              <a:t> </a:t>
            </a:r>
            <a:r>
              <a:rPr lang="ru-RU" dirty="0" err="1"/>
              <a:t>фібриляції</a:t>
            </a:r>
            <a:r>
              <a:rPr lang="ru-RU" dirty="0"/>
              <a:t> </a:t>
            </a:r>
            <a:r>
              <a:rPr lang="ru-RU" dirty="0" err="1"/>
              <a:t>шлуночків</a:t>
            </a:r>
            <a:r>
              <a:rPr lang="ru-RU" dirty="0"/>
              <a:t> (ФШ)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стійкої</a:t>
            </a:r>
            <a:r>
              <a:rPr lang="ru-RU" dirty="0"/>
              <a:t> ШТ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резистентності</a:t>
            </a:r>
            <a:r>
              <a:rPr lang="ru-RU" dirty="0"/>
              <a:t> до </a:t>
            </a:r>
            <a:r>
              <a:rPr lang="ru-RU" dirty="0" err="1"/>
              <a:t>антиаритмічних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6</a:t>
            </a:r>
            <a:r>
              <a:rPr lang="ru-RU" i="1" dirty="0"/>
              <a:t>. </a:t>
            </a:r>
            <a:r>
              <a:rPr lang="ru-RU" i="1" dirty="0" err="1"/>
              <a:t>Імплантація</a:t>
            </a:r>
            <a:r>
              <a:rPr lang="ru-RU" i="1" dirty="0"/>
              <a:t> </a:t>
            </a:r>
            <a:r>
              <a:rPr lang="ru-RU" i="1" dirty="0" err="1"/>
              <a:t>трикамерного</a:t>
            </a:r>
            <a:r>
              <a:rPr lang="ru-RU" i="1" dirty="0"/>
              <a:t> ЕКС</a:t>
            </a:r>
            <a:r>
              <a:rPr lang="ru-RU" dirty="0"/>
              <a:t> у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en-US" dirty="0"/>
              <a:t>DDDR (</a:t>
            </a:r>
            <a:r>
              <a:rPr lang="ru-RU" dirty="0"/>
              <a:t>у правому </a:t>
            </a:r>
            <a:r>
              <a:rPr lang="ru-RU" dirty="0" err="1"/>
              <a:t>передсерді</a:t>
            </a:r>
            <a:r>
              <a:rPr lang="ru-RU" dirty="0"/>
              <a:t> і ПШ </a:t>
            </a:r>
            <a:r>
              <a:rPr lang="ru-RU" dirty="0" err="1"/>
              <a:t>розміщують</a:t>
            </a:r>
            <a:r>
              <a:rPr lang="ru-RU" dirty="0"/>
              <a:t> по два </a:t>
            </a:r>
            <a:r>
              <a:rPr lang="ru-RU" dirty="0" err="1"/>
              <a:t>електроди</a:t>
            </a:r>
            <a:r>
              <a:rPr lang="ru-RU" dirty="0"/>
              <a:t> —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стимулює</a:t>
            </a:r>
            <a:r>
              <a:rPr lang="ru-RU" dirty="0"/>
              <a:t>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сприймає</a:t>
            </a:r>
            <a:r>
              <a:rPr lang="ru-RU" dirty="0"/>
              <a:t>) при </a:t>
            </a:r>
            <a:r>
              <a:rPr lang="ru-RU" dirty="0" err="1"/>
              <a:t>тяжкій</a:t>
            </a:r>
            <a:r>
              <a:rPr lang="ru-RU" dirty="0"/>
              <a:t> СН, </a:t>
            </a:r>
            <a:r>
              <a:rPr lang="ru-RU" dirty="0" err="1"/>
              <a:t>рефрактерний</a:t>
            </a:r>
            <a:r>
              <a:rPr lang="ru-RU" dirty="0"/>
              <a:t> до </a:t>
            </a:r>
            <a:r>
              <a:rPr lang="ru-RU" dirty="0" err="1"/>
              <a:t>медикаментозної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, у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значними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 </a:t>
            </a:r>
            <a:r>
              <a:rPr lang="ru-RU" dirty="0" err="1"/>
              <a:t>внутрішньошлуночкової</a:t>
            </a:r>
            <a:r>
              <a:rPr lang="ru-RU" dirty="0"/>
              <a:t> </a:t>
            </a:r>
            <a:r>
              <a:rPr lang="ru-RU" dirty="0" err="1"/>
              <a:t>провідності</a:t>
            </a:r>
            <a:r>
              <a:rPr lang="ru-RU" dirty="0"/>
              <a:t> і </a:t>
            </a:r>
            <a:r>
              <a:rPr lang="ru-RU" dirty="0" err="1"/>
              <a:t>десинхронізацією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шлуночків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7. </a:t>
            </a:r>
            <a:r>
              <a:rPr lang="ru-RU" i="1" dirty="0" err="1"/>
              <a:t>Трансплантація</a:t>
            </a:r>
            <a:r>
              <a:rPr lang="ru-RU" i="1" dirty="0"/>
              <a:t> </a:t>
            </a:r>
            <a:r>
              <a:rPr lang="ru-RU" i="1" dirty="0" err="1"/>
              <a:t>серця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63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гіпертрофічна</a:t>
            </a:r>
            <a:r>
              <a:rPr lang="ru-RU" dirty="0"/>
              <a:t> </a:t>
            </a:r>
            <a:r>
              <a:rPr lang="ru-RU" dirty="0" err="1"/>
              <a:t>кардіоміопатія</a:t>
            </a:r>
            <a:r>
              <a:rPr lang="ru-RU" dirty="0"/>
              <a:t> (ГКМП)</a:t>
            </a:r>
            <a:br>
              <a:rPr lang="ru-RU" dirty="0"/>
            </a:br>
            <a:r>
              <a:rPr lang="ru-RU" dirty="0"/>
              <a:t> (</a:t>
            </a:r>
            <a:r>
              <a:rPr lang="ru-RU" dirty="0" err="1"/>
              <a:t>обструктивна</a:t>
            </a:r>
            <a:r>
              <a:rPr lang="ru-RU" dirty="0"/>
              <a:t> — І42.1, </a:t>
            </a:r>
            <a:r>
              <a:rPr lang="ru-RU" dirty="0" err="1"/>
              <a:t>необструктивна</a:t>
            </a:r>
            <a:r>
              <a:rPr lang="ru-RU" dirty="0"/>
              <a:t> — І42.2)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ГКМП</a:t>
            </a:r>
            <a:r>
              <a:rPr lang="ru-RU" dirty="0"/>
              <a:t> — аутосомно-</a:t>
            </a:r>
            <a:r>
              <a:rPr lang="ru-RU" dirty="0" err="1"/>
              <a:t>домінантне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яке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гіпертрофією</a:t>
            </a:r>
            <a:r>
              <a:rPr lang="ru-RU" dirty="0"/>
              <a:t> </a:t>
            </a:r>
            <a:r>
              <a:rPr lang="ru-RU" dirty="0" err="1"/>
              <a:t>міжшлуночкової</a:t>
            </a:r>
            <a:r>
              <a:rPr lang="ru-RU" dirty="0"/>
              <a:t> перегородки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стінок</a:t>
            </a:r>
            <a:r>
              <a:rPr lang="ru-RU" dirty="0"/>
              <a:t> </a:t>
            </a:r>
            <a:r>
              <a:rPr lang="ru-RU" dirty="0" err="1"/>
              <a:t>шлуночків</a:t>
            </a:r>
            <a:r>
              <a:rPr lang="ru-RU" dirty="0"/>
              <a:t> &gt;15 мм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діастолічної</a:t>
            </a:r>
            <a:r>
              <a:rPr lang="ru-RU" dirty="0"/>
              <a:t> </a:t>
            </a:r>
            <a:r>
              <a:rPr lang="ru-RU" dirty="0" err="1"/>
              <a:t>дисфункції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Поширеність</a:t>
            </a:r>
            <a:r>
              <a:rPr lang="ru-RU" dirty="0"/>
              <a:t> 1:500 в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(</a:t>
            </a:r>
            <a:r>
              <a:rPr lang="ru-RU" dirty="0" err="1"/>
              <a:t>фенотипово</a:t>
            </a:r>
            <a:r>
              <a:rPr lang="ru-RU" dirty="0"/>
              <a:t>),</a:t>
            </a:r>
            <a:br>
              <a:rPr lang="ru-RU" dirty="0"/>
            </a:br>
            <a:r>
              <a:rPr lang="ru-RU" dirty="0"/>
              <a:t> 1:200 з </a:t>
            </a:r>
            <a:r>
              <a:rPr lang="ru-RU" dirty="0" err="1"/>
              <a:t>урахування</a:t>
            </a:r>
            <a:r>
              <a:rPr lang="ru-RU" dirty="0"/>
              <a:t> </a:t>
            </a:r>
            <a:r>
              <a:rPr lang="ru-RU" dirty="0" err="1"/>
              <a:t>сімейних</a:t>
            </a:r>
            <a:r>
              <a:rPr lang="ru-RU" dirty="0"/>
              <a:t> </a:t>
            </a:r>
            <a:r>
              <a:rPr lang="ru-RU" dirty="0" err="1"/>
              <a:t>субклінічних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.</a:t>
            </a:r>
          </a:p>
          <a:p>
            <a:r>
              <a:rPr lang="ru-RU" dirty="0" err="1"/>
              <a:t>Вражає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статей, рас,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64" y="3104610"/>
            <a:ext cx="4830218" cy="333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106611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302</TotalTime>
  <Words>599</Words>
  <Application>Microsoft Office PowerPoint</Application>
  <PresentationFormat>Широкоэкранный</PresentationFormat>
  <Paragraphs>104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Corbel</vt:lpstr>
      <vt:lpstr>Gill Sans MT</vt:lpstr>
      <vt:lpstr>Wingdings 2</vt:lpstr>
      <vt:lpstr>Дивиденд</vt:lpstr>
      <vt:lpstr>«Кардіоміопатії»</vt:lpstr>
      <vt:lpstr>Класифікація кардіоміопатій</vt:lpstr>
      <vt:lpstr>дилатаційна кардіоміопатія (ДКМП) — І42.0</vt:lpstr>
      <vt:lpstr> Клінічні синдроми дилатаційної кардіоміпатії: </vt:lpstr>
      <vt:lpstr>      Критерії діагностики ДКМП</vt:lpstr>
      <vt:lpstr>Критерії діагностики ДКМП</vt:lpstr>
      <vt:lpstr>Лікування пацієнтів з ДКМП</vt:lpstr>
      <vt:lpstr>Лікування пацієнтів з ДКМП</vt:lpstr>
      <vt:lpstr>гіпертрофічна кардіоміопатія (ГКМП)  (обструктивна — І42.1, необструктивна — І42.2)</vt:lpstr>
      <vt:lpstr>Класифікація ГКМП</vt:lpstr>
      <vt:lpstr>Критерії діагностики ГКМП</vt:lpstr>
      <vt:lpstr>Критерії діагностики ГКМП</vt:lpstr>
      <vt:lpstr>Критерії діагностики ГКМП</vt:lpstr>
      <vt:lpstr>Лікування пацієнтів з ГКМП</vt:lpstr>
      <vt:lpstr>Нові препарати для лікування ГКМП</vt:lpstr>
      <vt:lpstr>Лікування пацієнтів з ГКМП</vt:lpstr>
      <vt:lpstr>Рестриктивна кардіоміопатія</vt:lpstr>
      <vt:lpstr>Критерії діагносики РКМП</vt:lpstr>
      <vt:lpstr>Лікування</vt:lpstr>
      <vt:lpstr>Перипартальна кардіоміопатія (ПКМП) </vt:lpstr>
      <vt:lpstr>Хаактерстика ПКМП</vt:lpstr>
      <vt:lpstr>Критерії діагностики</vt:lpstr>
      <vt:lpstr>лікування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«Тема»</dc:title>
  <dc:creator>Пользователь Windows</dc:creator>
  <cp:lastModifiedBy>Олександр Кульбачний</cp:lastModifiedBy>
  <cp:revision>35</cp:revision>
  <dcterms:created xsi:type="dcterms:W3CDTF">2022-04-02T12:26:49Z</dcterms:created>
  <dcterms:modified xsi:type="dcterms:W3CDTF">2022-04-26T06:04:19Z</dcterms:modified>
</cp:coreProperties>
</file>