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3" r:id="rId14"/>
    <p:sldId id="272" r:id="rId15"/>
    <p:sldId id="274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58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658"/>
    <a:srgbClr val="ED9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8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5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09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9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5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5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6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3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50A4A21-BFC0-4EA0-A398-2206E11FA4B3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5DEA65-ABF2-4A82-8D3F-FD498365BA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291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79591" y="1470373"/>
            <a:ext cx="10993549" cy="1475013"/>
          </a:xfrm>
        </p:spPr>
        <p:txBody>
          <a:bodyPr/>
          <a:lstStyle/>
          <a:p>
            <a:r>
              <a:rPr lang="uk-UA" dirty="0">
                <a:solidFill>
                  <a:srgbClr val="366658"/>
                </a:solidFill>
              </a:rPr>
              <a:t>«Тема»</a:t>
            </a:r>
            <a:endParaRPr lang="ru-RU" dirty="0">
              <a:solidFill>
                <a:srgbClr val="366658"/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682794" y="4871752"/>
            <a:ext cx="10993546" cy="948476"/>
          </a:xfrm>
        </p:spPr>
        <p:txBody>
          <a:bodyPr>
            <a:noAutofit/>
          </a:bodyPr>
          <a:lstStyle/>
          <a:p>
            <a:r>
              <a:rPr lang="uk-UA" sz="1800" dirty="0">
                <a:solidFill>
                  <a:schemeClr val="bg1"/>
                </a:solidFill>
              </a:rPr>
              <a:t>ПІБ Лектора</a:t>
            </a:r>
          </a:p>
          <a:p>
            <a:endParaRPr lang="uk-UA" sz="1800" dirty="0">
              <a:solidFill>
                <a:schemeClr val="bg1"/>
              </a:solidFill>
            </a:endParaRPr>
          </a:p>
          <a:p>
            <a:r>
              <a:rPr lang="uk-UA" sz="1800" dirty="0">
                <a:solidFill>
                  <a:schemeClr val="bg1"/>
                </a:solidFill>
              </a:rPr>
              <a:t>Суміжна дисципліна - Кардіологія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5" name="Изображение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6286" y="749938"/>
            <a:ext cx="3678454" cy="9822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794" y="3303638"/>
            <a:ext cx="10676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err="1">
                <a:solidFill>
                  <a:schemeClr val="bg1"/>
                </a:solidFill>
              </a:rPr>
              <a:t>Некоронарогенні</a:t>
            </a:r>
            <a:r>
              <a:rPr lang="uk-UA" sz="3600" dirty="0">
                <a:solidFill>
                  <a:schemeClr val="bg1"/>
                </a:solidFill>
              </a:rPr>
              <a:t> захворювання міокарда. </a:t>
            </a:r>
            <a:r>
              <a:rPr lang="uk-UA" sz="3600" dirty="0" err="1">
                <a:solidFill>
                  <a:schemeClr val="bg1"/>
                </a:solidFill>
              </a:rPr>
              <a:t>Міокардити</a:t>
            </a:r>
            <a:r>
              <a:rPr lang="uk-UA" sz="3600" dirty="0">
                <a:solidFill>
                  <a:schemeClr val="bg1"/>
                </a:solidFill>
              </a:rPr>
              <a:t>. </a:t>
            </a:r>
            <a:r>
              <a:rPr lang="uk-UA" sz="3600" dirty="0" err="1">
                <a:solidFill>
                  <a:schemeClr val="bg1"/>
                </a:solidFill>
              </a:rPr>
              <a:t>Міокардіодистрофії</a:t>
            </a:r>
            <a:r>
              <a:rPr lang="uk-UA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702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Далаські</a:t>
            </a:r>
            <a:r>
              <a:rPr lang="uk-UA" dirty="0"/>
              <a:t> критерії </a:t>
            </a:r>
            <a:r>
              <a:rPr lang="uk-UA" dirty="0" err="1"/>
              <a:t>міокардитів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145373"/>
            <a:ext cx="5959438" cy="5712627"/>
          </a:xfrm>
        </p:spPr>
        <p:txBody>
          <a:bodyPr>
            <a:normAutofit/>
          </a:bodyPr>
          <a:lstStyle/>
          <a:p>
            <a:r>
              <a:rPr lang="uk-UA" dirty="0" err="1"/>
              <a:t>ЕхоКГ</a:t>
            </a:r>
            <a:r>
              <a:rPr lang="uk-UA" dirty="0"/>
              <a:t>-критерії:</a:t>
            </a:r>
          </a:p>
          <a:p>
            <a:r>
              <a:rPr lang="uk-UA" dirty="0"/>
              <a:t>Гіпокінезія, акінезія та </a:t>
            </a:r>
            <a:r>
              <a:rPr lang="uk-UA" dirty="0" err="1"/>
              <a:t>дискінезія</a:t>
            </a:r>
            <a:r>
              <a:rPr lang="uk-UA" dirty="0"/>
              <a:t> стінок ЛШ, збільшення порожнин серця (КСО, КДО, </a:t>
            </a:r>
            <a:r>
              <a:rPr lang="uk-UA" dirty="0" err="1"/>
              <a:t>гідроперикард</a:t>
            </a:r>
            <a:r>
              <a:rPr lang="uk-UA" dirty="0"/>
              <a:t>), незначне зменшення ФВ; </a:t>
            </a:r>
          </a:p>
          <a:p>
            <a:r>
              <a:rPr lang="uk-UA" dirty="0"/>
              <a:t>Ознаки </a:t>
            </a:r>
            <a:r>
              <a:rPr lang="uk-UA" dirty="0" err="1"/>
              <a:t>діастолічної</a:t>
            </a:r>
            <a:r>
              <a:rPr lang="uk-UA" dirty="0"/>
              <a:t> </a:t>
            </a:r>
            <a:r>
              <a:rPr lang="uk-UA" dirty="0" err="1"/>
              <a:t>дисфункції</a:t>
            </a:r>
            <a:r>
              <a:rPr lang="uk-UA" dirty="0"/>
              <a:t> ЛШ, спричинені ригідністю і набряком стінки шлуночка; </a:t>
            </a:r>
          </a:p>
          <a:p>
            <a:r>
              <a:rPr lang="uk-UA" dirty="0"/>
              <a:t>Приблизно у 15% хворих визначають </a:t>
            </a:r>
            <a:r>
              <a:rPr lang="uk-UA" dirty="0" err="1"/>
              <a:t>внутрішньосерцеві</a:t>
            </a:r>
            <a:r>
              <a:rPr lang="uk-UA" dirty="0"/>
              <a:t> тромби. 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096000" y="1349548"/>
            <a:ext cx="5775363" cy="5304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Рентгенологічні критерії: </a:t>
            </a:r>
          </a:p>
          <a:p>
            <a:r>
              <a:rPr lang="uk-UA" dirty="0"/>
              <a:t>Збільшення розмірів порожнин серця, </a:t>
            </a:r>
            <a:r>
              <a:rPr lang="uk-UA" dirty="0" err="1"/>
              <a:t>кардіомегалія</a:t>
            </a:r>
            <a:r>
              <a:rPr lang="uk-UA" dirty="0"/>
              <a:t> при дифузному міокардиті. </a:t>
            </a:r>
          </a:p>
          <a:p>
            <a:r>
              <a:rPr lang="uk-UA" dirty="0"/>
              <a:t>Критерії </a:t>
            </a:r>
            <a:r>
              <a:rPr lang="uk-UA" dirty="0" err="1"/>
              <a:t>ендоміокардіальної</a:t>
            </a:r>
            <a:r>
              <a:rPr lang="uk-UA" dirty="0"/>
              <a:t> біопсії: </a:t>
            </a:r>
          </a:p>
          <a:p>
            <a:r>
              <a:rPr lang="uk-UA" dirty="0" err="1"/>
              <a:t>Лімфоцитарні</a:t>
            </a:r>
            <a:r>
              <a:rPr lang="uk-UA" dirty="0"/>
              <a:t> та клітинні запальні інфільтрати, </a:t>
            </a:r>
            <a:r>
              <a:rPr lang="uk-UA" dirty="0" err="1"/>
              <a:t>моноцитарні</a:t>
            </a:r>
            <a:r>
              <a:rPr lang="uk-UA" dirty="0"/>
              <a:t> </a:t>
            </a:r>
            <a:r>
              <a:rPr lang="uk-UA" dirty="0" err="1"/>
              <a:t>некрози</a:t>
            </a:r>
            <a:r>
              <a:rPr lang="uk-UA" dirty="0"/>
              <a:t>, фіброзна тканина (</a:t>
            </a:r>
            <a:r>
              <a:rPr lang="uk-UA" dirty="0" err="1"/>
              <a:t>міокардіофіброз</a:t>
            </a:r>
            <a:r>
              <a:rPr lang="uk-UA" dirty="0"/>
              <a:t>); </a:t>
            </a:r>
          </a:p>
          <a:p>
            <a:r>
              <a:rPr lang="uk-UA" dirty="0"/>
              <a:t>Найтяжчий перебіг мають </a:t>
            </a:r>
            <a:r>
              <a:rPr lang="uk-UA" dirty="0" err="1"/>
              <a:t>гігантоклітинні</a:t>
            </a:r>
            <a:r>
              <a:rPr lang="uk-UA" dirty="0"/>
              <a:t> </a:t>
            </a:r>
            <a:r>
              <a:rPr lang="uk-UA" dirty="0" err="1"/>
              <a:t>міокардити</a:t>
            </a:r>
            <a:r>
              <a:rPr lang="uk-UA" dirty="0"/>
              <a:t>, однак негативні результати біопсії не виключають діагноз міокардиту. </a:t>
            </a:r>
          </a:p>
        </p:txBody>
      </p:sp>
    </p:spTree>
    <p:extLst>
      <p:ext uri="{BB962C8B-B14F-4D97-AF65-F5344CB8AC3E}">
        <p14:creationId xmlns:p14="http://schemas.microsoft.com/office/powerpoint/2010/main" val="811990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Далаські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гістологічної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міокардиту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155063"/>
              </p:ext>
            </p:extLst>
          </p:nvPr>
        </p:nvGraphicFramePr>
        <p:xfrm>
          <a:off x="581025" y="2181225"/>
          <a:ext cx="11198020" cy="389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9010">
                  <a:extLst>
                    <a:ext uri="{9D8B030D-6E8A-4147-A177-3AD203B41FA5}">
                      <a16:colId xmlns:a16="http://schemas.microsoft.com/office/drawing/2014/main" val="1429577537"/>
                    </a:ext>
                  </a:extLst>
                </a:gridCol>
                <a:gridCol w="5599010">
                  <a:extLst>
                    <a:ext uri="{9D8B030D-6E8A-4147-A177-3AD203B41FA5}">
                      <a16:colId xmlns:a16="http://schemas.microsoft.com/office/drawing/2014/main" val="2342536805"/>
                    </a:ext>
                  </a:extLst>
                </a:gridCol>
              </a:tblGrid>
              <a:tr h="1298370">
                <a:tc>
                  <a:txBody>
                    <a:bodyPr/>
                    <a:lstStyle/>
                    <a:p>
                      <a:r>
                        <a:rPr lang="uk-UA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Визначений міокардит.</a:t>
                      </a:r>
                      <a:endParaRPr lang="en-US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Запальна інфільтрація міокарда з некрозом і/чи дегенерацією прилеглих </a:t>
                      </a:r>
                      <a:r>
                        <a:rPr lang="uk-UA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міоцитів</a:t>
                      </a:r>
                      <a:r>
                        <a:rPr lang="uk-UA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 характерна для ішемічних змін.</a:t>
                      </a:r>
                      <a:endParaRPr lang="en-US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825051"/>
                  </a:ext>
                </a:extLst>
              </a:tr>
              <a:tr h="1687881">
                <a:tc>
                  <a:txBody>
                    <a:bodyPr/>
                    <a:lstStyle/>
                    <a:p>
                      <a:r>
                        <a:rPr lang="uk-UA" dirty="0"/>
                        <a:t>Можливий міокардит.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Запальні інфільтрати достатньо рідкі чи </a:t>
                      </a:r>
                      <a:r>
                        <a:rPr lang="uk-UA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кардіоміоцити</a:t>
                      </a:r>
                      <a:r>
                        <a:rPr lang="uk-U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інфільтровані лейкоцитами. Міокардит не може бути діагностований у зв’язку з відсутністю запалення.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65126"/>
                  </a:ext>
                </a:extLst>
              </a:tr>
              <a:tr h="908859">
                <a:tc>
                  <a:txBody>
                    <a:bodyPr/>
                    <a:lstStyle/>
                    <a:p>
                      <a:r>
                        <a:rPr lang="uk-UA" dirty="0"/>
                        <a:t>Немає міокардиту.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Нормальний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міокард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патологічні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тканини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незапального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характеру.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39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44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Лікування хворих з міокардитом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178068" y="1585644"/>
            <a:ext cx="5613131" cy="475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/>
              <a:t>Гострий дифузний міокардит: </a:t>
            </a:r>
          </a:p>
          <a:p>
            <a:r>
              <a:rPr lang="uk-UA" dirty="0"/>
              <a:t>Етіологічне лікування при верифікації збудника: інтерферони, противірусні та антибактеріальні препарати та ін.;</a:t>
            </a:r>
          </a:p>
          <a:p>
            <a:r>
              <a:rPr lang="uk-UA" dirty="0"/>
              <a:t>Бета блокатори; </a:t>
            </a:r>
          </a:p>
          <a:p>
            <a:r>
              <a:rPr lang="uk-UA" dirty="0"/>
              <a:t> </a:t>
            </a:r>
            <a:r>
              <a:rPr lang="uk-UA" dirty="0" err="1"/>
              <a:t>іАПФ</a:t>
            </a:r>
            <a:r>
              <a:rPr lang="uk-UA" dirty="0"/>
              <a:t>, при їх непереносимості — БРА;</a:t>
            </a:r>
          </a:p>
          <a:p>
            <a:r>
              <a:rPr lang="uk-UA" dirty="0"/>
              <a:t>Блокатори </a:t>
            </a:r>
            <a:r>
              <a:rPr lang="uk-UA" dirty="0" err="1"/>
              <a:t>мінералокортикоїдних</a:t>
            </a:r>
            <a:r>
              <a:rPr lang="uk-UA" dirty="0"/>
              <a:t> рецепторів; </a:t>
            </a:r>
          </a:p>
          <a:p>
            <a:r>
              <a:rPr lang="uk-UA" dirty="0" err="1"/>
              <a:t>Діуретики</a:t>
            </a:r>
            <a:r>
              <a:rPr lang="uk-UA" dirty="0"/>
              <a:t>; </a:t>
            </a:r>
          </a:p>
          <a:p>
            <a:r>
              <a:rPr lang="uk-UA" dirty="0"/>
              <a:t>Антикоагулянти за наявності показань; </a:t>
            </a:r>
          </a:p>
        </p:txBody>
      </p:sp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285134" y="4087728"/>
            <a:ext cx="6086167" cy="2770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6096000" y="2022953"/>
            <a:ext cx="5663383" cy="4129549"/>
          </a:xfrm>
        </p:spPr>
        <p:txBody>
          <a:bodyPr/>
          <a:lstStyle/>
          <a:p>
            <a:r>
              <a:rPr lang="uk-UA" dirty="0" err="1"/>
              <a:t>Антиаритмічні</a:t>
            </a:r>
            <a:r>
              <a:rPr lang="uk-UA" dirty="0"/>
              <a:t> препарати за наявності показань;</a:t>
            </a:r>
          </a:p>
          <a:p>
            <a:r>
              <a:rPr lang="uk-UA" dirty="0" err="1"/>
              <a:t>Модулююча</a:t>
            </a:r>
            <a:r>
              <a:rPr lang="uk-UA" dirty="0"/>
              <a:t> терапія;</a:t>
            </a:r>
          </a:p>
          <a:p>
            <a:r>
              <a:rPr lang="uk-UA" dirty="0"/>
              <a:t>Метаболічна терапія;</a:t>
            </a:r>
          </a:p>
          <a:p>
            <a:r>
              <a:rPr lang="uk-UA" dirty="0"/>
              <a:t>ГК як </a:t>
            </a:r>
            <a:r>
              <a:rPr lang="uk-UA" dirty="0" err="1"/>
              <a:t>імуносупресори</a:t>
            </a:r>
            <a:r>
              <a:rPr lang="uk-UA" dirty="0"/>
              <a:t> при </a:t>
            </a:r>
            <a:r>
              <a:rPr lang="uk-UA" dirty="0" err="1"/>
              <a:t>ідіопатичному</a:t>
            </a:r>
            <a:r>
              <a:rPr lang="uk-UA" dirty="0"/>
              <a:t> чи </a:t>
            </a:r>
            <a:r>
              <a:rPr lang="uk-UA" dirty="0" err="1"/>
              <a:t>аутоімунному</a:t>
            </a:r>
            <a:r>
              <a:rPr lang="uk-UA" dirty="0"/>
              <a:t> міокардиті; </a:t>
            </a:r>
          </a:p>
          <a:p>
            <a:r>
              <a:rPr lang="uk-UA" dirty="0" err="1"/>
              <a:t>Симпатоміметики</a:t>
            </a:r>
            <a:r>
              <a:rPr lang="uk-UA" dirty="0"/>
              <a:t> для підтримки параметрів гемодинаміки при симптомах тяжкої ГСН і </a:t>
            </a:r>
            <a:r>
              <a:rPr lang="uk-UA" dirty="0" err="1"/>
              <a:t>кардіогенного</a:t>
            </a:r>
            <a:r>
              <a:rPr lang="uk-UA" dirty="0"/>
              <a:t> шоку;</a:t>
            </a:r>
          </a:p>
          <a:p>
            <a:r>
              <a:rPr lang="uk-UA" dirty="0"/>
              <a:t> </a:t>
            </a:r>
            <a:r>
              <a:rPr lang="uk-UA" dirty="0" err="1"/>
              <a:t>Імуносорбція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445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Лікування хворих з міокардитом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6882" y="2175334"/>
            <a:ext cx="11119195" cy="3836846"/>
          </a:xfrm>
        </p:spPr>
        <p:txBody>
          <a:bodyPr/>
          <a:lstStyle/>
          <a:p>
            <a:r>
              <a:rPr lang="uk-UA" b="1" dirty="0"/>
              <a:t>Гострий ізольований міокардит за відсутності ХСН: </a:t>
            </a:r>
          </a:p>
          <a:p>
            <a:r>
              <a:rPr lang="uk-UA" dirty="0"/>
              <a:t>Етіологічне лікування при верифікації збудника: противірусні препарати інтерферону, антибактеріальні препарати тощо.</a:t>
            </a:r>
          </a:p>
          <a:p>
            <a:r>
              <a:rPr lang="uk-UA" dirty="0"/>
              <a:t>Бета-блокатори.</a:t>
            </a:r>
          </a:p>
          <a:p>
            <a:r>
              <a:rPr lang="uk-UA" dirty="0"/>
              <a:t>Метаболічна терапія. </a:t>
            </a:r>
          </a:p>
          <a:p>
            <a:r>
              <a:rPr lang="uk-UA" dirty="0" err="1"/>
              <a:t>Антиаритмічні</a:t>
            </a:r>
            <a:r>
              <a:rPr lang="uk-UA" dirty="0"/>
              <a:t> препарати за показаннями. </a:t>
            </a:r>
          </a:p>
        </p:txBody>
      </p:sp>
    </p:spTree>
    <p:extLst>
      <p:ext uri="{BB962C8B-B14F-4D97-AF65-F5344CB8AC3E}">
        <p14:creationId xmlns:p14="http://schemas.microsoft.com/office/powerpoint/2010/main" val="3426760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Лікування хворих з міокардитом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0385" y="3174402"/>
            <a:ext cx="5825615" cy="4316363"/>
          </a:xfrm>
        </p:spPr>
        <p:txBody>
          <a:bodyPr>
            <a:noAutofit/>
          </a:bodyPr>
          <a:lstStyle/>
          <a:p>
            <a:r>
              <a:rPr lang="uk-UA" sz="2000" b="1" dirty="0"/>
              <a:t>Хронічний дифузний міокардит: </a:t>
            </a:r>
          </a:p>
          <a:p>
            <a:r>
              <a:rPr lang="uk-UA" sz="2000" dirty="0"/>
              <a:t>Симптоматичне лікування СН: ББА (</a:t>
            </a:r>
            <a:r>
              <a:rPr lang="uk-UA" sz="2000" dirty="0" err="1"/>
              <a:t>метопролол</a:t>
            </a:r>
            <a:r>
              <a:rPr lang="uk-UA" sz="2000" dirty="0"/>
              <a:t>, </a:t>
            </a:r>
            <a:r>
              <a:rPr lang="uk-UA" sz="2000" dirty="0" err="1"/>
              <a:t>карведилол</a:t>
            </a:r>
            <a:r>
              <a:rPr lang="uk-UA" sz="2000" dirty="0"/>
              <a:t>, </a:t>
            </a:r>
            <a:r>
              <a:rPr lang="uk-UA" sz="2000" dirty="0" err="1"/>
              <a:t>бісопролол</a:t>
            </a:r>
            <a:r>
              <a:rPr lang="uk-UA" sz="2000" dirty="0"/>
              <a:t>, </a:t>
            </a:r>
            <a:r>
              <a:rPr lang="uk-UA" sz="2000" dirty="0" err="1"/>
              <a:t>небіволол</a:t>
            </a:r>
            <a:r>
              <a:rPr lang="uk-UA" sz="2000" dirty="0"/>
              <a:t>); </a:t>
            </a:r>
          </a:p>
          <a:p>
            <a:r>
              <a:rPr lang="uk-UA" sz="2000" dirty="0" err="1"/>
              <a:t>іАПФ</a:t>
            </a:r>
            <a:r>
              <a:rPr lang="uk-UA" sz="2000" dirty="0"/>
              <a:t>, при їх непереносимості — БРА; </a:t>
            </a:r>
          </a:p>
          <a:p>
            <a:r>
              <a:rPr lang="uk-UA" sz="2000" dirty="0" err="1"/>
              <a:t>Івабрадин</a:t>
            </a:r>
            <a:r>
              <a:rPr lang="uk-UA" sz="2000" dirty="0"/>
              <a:t> — за наявності показань;</a:t>
            </a:r>
          </a:p>
          <a:p>
            <a:r>
              <a:rPr lang="uk-UA" sz="2000" dirty="0" err="1"/>
              <a:t>Діуретики</a:t>
            </a:r>
            <a:r>
              <a:rPr lang="uk-UA" sz="2000" dirty="0"/>
              <a:t> за наявності ознак застою рідини. </a:t>
            </a:r>
          </a:p>
          <a:p>
            <a:r>
              <a:rPr lang="uk-UA" sz="2000" dirty="0"/>
              <a:t>Антикоагулянти за наявності показань; </a:t>
            </a:r>
          </a:p>
          <a:p>
            <a:r>
              <a:rPr lang="uk-UA" sz="2000" dirty="0"/>
              <a:t>ААП за наявності показань. </a:t>
            </a:r>
          </a:p>
          <a:p>
            <a:r>
              <a:rPr lang="uk-UA" sz="2000" dirty="0"/>
              <a:t>Системна </a:t>
            </a:r>
            <a:r>
              <a:rPr lang="uk-UA" sz="2000" dirty="0" err="1"/>
              <a:t>ензимотерапія</a:t>
            </a:r>
            <a:r>
              <a:rPr lang="uk-UA" sz="2000" dirty="0"/>
              <a:t>. </a:t>
            </a:r>
          </a:p>
          <a:p>
            <a:r>
              <a:rPr lang="uk-UA" sz="2000" dirty="0"/>
              <a:t>Метаболічна терапія. </a:t>
            </a:r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/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5707626" y="1369334"/>
            <a:ext cx="6213986" cy="329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5584725" y="1715956"/>
            <a:ext cx="5948516" cy="4541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Санація вогнищ хронічних інфекцій;</a:t>
            </a:r>
          </a:p>
          <a:p>
            <a:r>
              <a:rPr lang="uk-UA" sz="2000" dirty="0" err="1"/>
              <a:t>Імуносорбція</a:t>
            </a:r>
            <a:endParaRPr lang="uk-UA" sz="2000" dirty="0"/>
          </a:p>
          <a:p>
            <a:r>
              <a:rPr lang="uk-UA" sz="2000" dirty="0"/>
              <a:t>ІКД за наявності </a:t>
            </a:r>
            <a:r>
              <a:rPr lang="uk-UA" sz="2000" dirty="0" err="1"/>
              <a:t>рецидивуючої</a:t>
            </a:r>
            <a:r>
              <a:rPr lang="uk-UA" sz="2000" dirty="0"/>
              <a:t> ФШ або стійкої ШТ та їх резистентності до ААП;</a:t>
            </a:r>
          </a:p>
          <a:p>
            <a:r>
              <a:rPr lang="uk-UA" sz="2000" dirty="0"/>
              <a:t>Імплантація трикамерного ЕКС (</a:t>
            </a:r>
            <a:r>
              <a:rPr lang="en-US" sz="2000" dirty="0"/>
              <a:t>DDDR</a:t>
            </a:r>
            <a:r>
              <a:rPr lang="uk-UA" sz="2000" dirty="0"/>
              <a:t>)</a:t>
            </a:r>
            <a:r>
              <a:rPr lang="en-US" sz="2000" dirty="0"/>
              <a:t> </a:t>
            </a:r>
            <a:r>
              <a:rPr lang="uk-UA" sz="2000" dirty="0"/>
              <a:t>при рефрактерній СН, у хворих зі значними порушеннями </a:t>
            </a:r>
            <a:r>
              <a:rPr lang="uk-UA" sz="2000" dirty="0" err="1"/>
              <a:t>внутрішньошлуночкової</a:t>
            </a:r>
            <a:r>
              <a:rPr lang="uk-UA" sz="2000" dirty="0"/>
              <a:t> провідності й десинхронізацією шлуночків;</a:t>
            </a:r>
          </a:p>
          <a:p>
            <a:r>
              <a:rPr lang="uk-UA" sz="2000" dirty="0"/>
              <a:t> Трансплантація серця</a:t>
            </a:r>
            <a:endParaRPr lang="en-US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84180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Лікування хворих з міокардитом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18302" y="1871886"/>
            <a:ext cx="11134558" cy="4677504"/>
          </a:xfrm>
        </p:spPr>
        <p:txBody>
          <a:bodyPr>
            <a:normAutofit/>
          </a:bodyPr>
          <a:lstStyle/>
          <a:p>
            <a:r>
              <a:rPr lang="uk-UA" sz="2000" b="1" dirty="0"/>
              <a:t>Тривалість лікування: </a:t>
            </a:r>
          </a:p>
          <a:p>
            <a:r>
              <a:rPr lang="uk-UA" sz="2000" dirty="0"/>
              <a:t>Термін стаціонарного лікування визначається ступенем СН та ефектом від лікування. </a:t>
            </a:r>
          </a:p>
          <a:p>
            <a:r>
              <a:rPr lang="uk-UA" sz="2000" dirty="0"/>
              <a:t>Періоди амбулаторного лікування встановлюють індивідуально;</a:t>
            </a:r>
          </a:p>
          <a:p>
            <a:r>
              <a:rPr lang="uk-UA" sz="2000" dirty="0"/>
              <a:t>Загальний термін лікування може становити до 6 міс, а при тяжкому перебігу терапія може </a:t>
            </a:r>
            <a:r>
              <a:rPr lang="uk-UA" sz="2000" dirty="0" err="1"/>
              <a:t>проводититися</a:t>
            </a:r>
            <a:r>
              <a:rPr lang="uk-UA" sz="2000" dirty="0"/>
              <a:t> невизначено довго;</a:t>
            </a:r>
          </a:p>
          <a:p>
            <a:r>
              <a:rPr lang="uk-UA" sz="2000" b="1" dirty="0"/>
              <a:t>Критерії якості лікування: </a:t>
            </a:r>
          </a:p>
          <a:p>
            <a:r>
              <a:rPr lang="uk-UA" sz="2000" dirty="0"/>
              <a:t>Поліпшення загального стану, позитивна динаміка показників лабораторних та інструментальних методів дослідження. </a:t>
            </a:r>
          </a:p>
          <a:p>
            <a:r>
              <a:rPr lang="uk-UA" sz="2000" dirty="0"/>
              <a:t>При хронічному тяжкому дифузному міокардиті — усунення чи зменшення </a:t>
            </a:r>
            <a:r>
              <a:rPr lang="uk-UA" sz="2000" dirty="0" err="1"/>
              <a:t>вираженості</a:t>
            </a:r>
            <a:r>
              <a:rPr lang="uk-UA" sz="2000" dirty="0"/>
              <a:t> суб’єктивних симптомів СН, підвищення ФВ ЛШ, підвищення якості життя, подовження періоду між госпіталізаціями.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765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Міокардіофіброз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14632" y="2068831"/>
            <a:ext cx="11877368" cy="4875202"/>
          </a:xfrm>
        </p:spPr>
        <p:txBody>
          <a:bodyPr>
            <a:noAutofit/>
          </a:bodyPr>
          <a:lstStyle/>
          <a:p>
            <a:r>
              <a:rPr lang="uk-UA" sz="2400" dirty="0"/>
              <a:t>Процес, що виникає в міокарді після перенесеного міокардиту. При </a:t>
            </a:r>
            <a:r>
              <a:rPr lang="uk-UA" sz="2400" dirty="0" err="1"/>
              <a:t>середньотяжкому</a:t>
            </a:r>
            <a:r>
              <a:rPr lang="uk-UA" sz="2400" dirty="0"/>
              <a:t> та тяжкому перебігу міокардиту нормальна тканина міокарду заміщається фіброзною. </a:t>
            </a:r>
          </a:p>
          <a:p>
            <a:r>
              <a:rPr lang="uk-UA" sz="2400" dirty="0"/>
              <a:t>Стани типові для </a:t>
            </a:r>
            <a:r>
              <a:rPr lang="uk-UA" sz="2400" dirty="0" err="1"/>
              <a:t>міокардіофіброзу</a:t>
            </a:r>
            <a:r>
              <a:rPr lang="uk-UA" sz="2400" dirty="0"/>
              <a:t>:</a:t>
            </a:r>
          </a:p>
          <a:p>
            <a:r>
              <a:rPr lang="uk-UA" sz="2400" dirty="0"/>
              <a:t>Порушення ритму серця;</a:t>
            </a:r>
          </a:p>
          <a:p>
            <a:r>
              <a:rPr lang="uk-UA" sz="2400" dirty="0"/>
              <a:t>Зниження скоротливості ЛШ;</a:t>
            </a:r>
          </a:p>
          <a:p>
            <a:r>
              <a:rPr lang="uk-UA" sz="2400" dirty="0"/>
              <a:t>Виникнення блокад;</a:t>
            </a:r>
          </a:p>
          <a:p>
            <a:r>
              <a:rPr lang="uk-UA" sz="2400" dirty="0"/>
              <a:t> Основні скарги: симптоми СН (задишка, набряки НК, втомлюваність, збільшення живота), перебої в роботі серця, відчуття аритмії та серцебиття, брадикардія, втрата свідомості;</a:t>
            </a:r>
          </a:p>
          <a:p>
            <a:r>
              <a:rPr lang="uk-UA" sz="2400" dirty="0"/>
              <a:t>Специфічного лікування не існує, симптоматична терапія.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06817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Міокардіофіброз</a:t>
            </a:r>
            <a:r>
              <a:rPr lang="uk-UA" dirty="0"/>
              <a:t>, діагностика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Ретельний збір анамнезу (перенесені інфекційні захворювання в останні тижні);</a:t>
            </a:r>
          </a:p>
          <a:p>
            <a:r>
              <a:rPr lang="uk-UA" sz="2400" dirty="0"/>
              <a:t>ЕКГ для визначення аритмій та </a:t>
            </a:r>
            <a:r>
              <a:rPr lang="uk-UA" sz="2400" dirty="0" err="1"/>
              <a:t>реполяризайційних</a:t>
            </a:r>
            <a:r>
              <a:rPr lang="uk-UA" sz="2400" dirty="0"/>
              <a:t> порушень;</a:t>
            </a:r>
          </a:p>
          <a:p>
            <a:r>
              <a:rPr lang="uk-UA" sz="2400" dirty="0"/>
              <a:t>Добове </a:t>
            </a:r>
            <a:r>
              <a:rPr lang="uk-UA" sz="2400" dirty="0" err="1"/>
              <a:t>Холтерівське</a:t>
            </a:r>
            <a:r>
              <a:rPr lang="uk-UA" sz="2400" dirty="0"/>
              <a:t> </a:t>
            </a:r>
            <a:r>
              <a:rPr lang="uk-UA" sz="2400" dirty="0" err="1"/>
              <a:t>моніторування</a:t>
            </a:r>
            <a:r>
              <a:rPr lang="uk-UA" sz="2400" dirty="0"/>
              <a:t> ЕКГ;</a:t>
            </a:r>
          </a:p>
          <a:p>
            <a:r>
              <a:rPr lang="uk-UA" sz="2400" dirty="0" err="1"/>
              <a:t>ЕхоКГ</a:t>
            </a:r>
            <a:r>
              <a:rPr lang="uk-UA" sz="2400" dirty="0"/>
              <a:t> (розширення порожнин, особливо лівого шлуночка, неоднорідність тканин серця, зниження скоротливості ЛШ, клапанна недостатність);</a:t>
            </a:r>
          </a:p>
          <a:p>
            <a:r>
              <a:rPr lang="uk-UA" sz="2400" dirty="0"/>
              <a:t>Біопсія міокарду;</a:t>
            </a:r>
          </a:p>
        </p:txBody>
      </p:sp>
    </p:spTree>
    <p:extLst>
      <p:ext uri="{BB962C8B-B14F-4D97-AF65-F5344CB8AC3E}">
        <p14:creationId xmlns:p14="http://schemas.microsoft.com/office/powerpoint/2010/main" val="810485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Міокардіосклероз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02991" y="1974756"/>
            <a:ext cx="11386018" cy="4677504"/>
          </a:xfrm>
        </p:spPr>
        <p:txBody>
          <a:bodyPr>
            <a:noAutofit/>
          </a:bodyPr>
          <a:lstStyle/>
          <a:p>
            <a:r>
              <a:rPr lang="ru-RU" sz="2000" dirty="0" err="1"/>
              <a:t>Патологія</a:t>
            </a:r>
            <a:r>
              <a:rPr lang="ru-RU" sz="2000" dirty="0"/>
              <a:t> </a:t>
            </a:r>
            <a:r>
              <a:rPr lang="ru-RU" sz="2000" dirty="0" err="1"/>
              <a:t>міокарду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розросанням</a:t>
            </a:r>
            <a:r>
              <a:rPr lang="ru-RU" sz="2000" dirty="0"/>
              <a:t> </a:t>
            </a:r>
            <a:r>
              <a:rPr lang="ru-RU" sz="2000" dirty="0" err="1"/>
              <a:t>сполучної</a:t>
            </a:r>
            <a:r>
              <a:rPr lang="ru-RU" sz="2000" dirty="0"/>
              <a:t> </a:t>
            </a:r>
            <a:r>
              <a:rPr lang="ru-RU" sz="2000" dirty="0" err="1"/>
              <a:t>тканини</a:t>
            </a:r>
            <a:r>
              <a:rPr lang="ru-RU" sz="2000" dirty="0"/>
              <a:t>  в </a:t>
            </a:r>
            <a:r>
              <a:rPr lang="ru-RU" sz="2000" dirty="0" err="1"/>
              <a:t>міокарді</a:t>
            </a:r>
            <a:r>
              <a:rPr lang="ru-RU" sz="2000" dirty="0"/>
              <a:t>, </a:t>
            </a:r>
            <a:r>
              <a:rPr lang="ru-RU" sz="2000" dirty="0" err="1"/>
              <a:t>заміщенням</a:t>
            </a:r>
            <a:r>
              <a:rPr lang="ru-RU" sz="2000" dirty="0"/>
              <a:t> </a:t>
            </a:r>
            <a:r>
              <a:rPr lang="ru-RU" sz="2000" dirty="0" err="1"/>
              <a:t>м’язових</a:t>
            </a:r>
            <a:r>
              <a:rPr lang="ru-RU" sz="2000" dirty="0"/>
              <a:t> волокон та </a:t>
            </a:r>
            <a:r>
              <a:rPr lang="ru-RU" sz="2000" dirty="0" err="1"/>
              <a:t>деформацією</a:t>
            </a:r>
            <a:r>
              <a:rPr lang="ru-RU" sz="2000" dirty="0"/>
              <a:t> </a:t>
            </a:r>
            <a:r>
              <a:rPr lang="ru-RU" sz="2000" dirty="0" err="1"/>
              <a:t>клапанів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Руйнування</a:t>
            </a:r>
            <a:r>
              <a:rPr lang="ru-RU" sz="2000" dirty="0"/>
              <a:t> </a:t>
            </a:r>
            <a:r>
              <a:rPr lang="ru-RU" sz="2000" dirty="0" err="1"/>
              <a:t>кардіоміоцитів</a:t>
            </a:r>
            <a:r>
              <a:rPr lang="ru-RU" sz="2000" dirty="0"/>
              <a:t> – </a:t>
            </a:r>
            <a:r>
              <a:rPr lang="ru-RU" sz="2000" dirty="0" err="1"/>
              <a:t>розкростання</a:t>
            </a:r>
            <a:r>
              <a:rPr lang="ru-RU" sz="2000" dirty="0"/>
              <a:t> </a:t>
            </a:r>
            <a:r>
              <a:rPr lang="ru-RU" sz="2000" dirty="0" err="1"/>
              <a:t>ділянок</a:t>
            </a:r>
            <a:r>
              <a:rPr lang="ru-RU" sz="2000" dirty="0"/>
              <a:t> </a:t>
            </a:r>
            <a:r>
              <a:rPr lang="ru-RU" sz="2000" dirty="0" err="1"/>
              <a:t>кардіосклерозу</a:t>
            </a:r>
            <a:r>
              <a:rPr lang="ru-RU" sz="2000" dirty="0"/>
              <a:t> – </a:t>
            </a:r>
            <a:r>
              <a:rPr lang="ru-RU" sz="2000" dirty="0" err="1"/>
              <a:t>гіпертрофія</a:t>
            </a:r>
            <a:r>
              <a:rPr lang="ru-RU" sz="2000" dirty="0"/>
              <a:t> </a:t>
            </a:r>
            <a:r>
              <a:rPr lang="ru-RU" sz="2000" dirty="0" err="1"/>
              <a:t>стінок</a:t>
            </a:r>
            <a:r>
              <a:rPr lang="ru-RU" sz="2000" dirty="0"/>
              <a:t> – </a:t>
            </a:r>
            <a:r>
              <a:rPr lang="ru-RU" sz="2000" dirty="0" err="1"/>
              <a:t>дилятація</a:t>
            </a:r>
            <a:r>
              <a:rPr lang="ru-RU" sz="2000" dirty="0"/>
              <a:t> </a:t>
            </a:r>
            <a:r>
              <a:rPr lang="ru-RU" sz="2000" dirty="0" err="1"/>
              <a:t>порожнин</a:t>
            </a:r>
            <a:r>
              <a:rPr lang="ru-RU" sz="2000" dirty="0"/>
              <a:t> – </a:t>
            </a:r>
            <a:r>
              <a:rPr lang="ru-RU" sz="2000" dirty="0" err="1"/>
              <a:t>клапанна</a:t>
            </a:r>
            <a:r>
              <a:rPr lang="ru-RU" sz="2000" dirty="0"/>
              <a:t> </a:t>
            </a:r>
            <a:r>
              <a:rPr lang="ru-RU" sz="2000" dirty="0" err="1"/>
              <a:t>недостатність</a:t>
            </a:r>
            <a:r>
              <a:rPr lang="ru-RU" sz="2000" dirty="0"/>
              <a:t> – </a:t>
            </a:r>
            <a:r>
              <a:rPr lang="ru-RU" sz="2000" dirty="0" err="1"/>
              <a:t>прогресування</a:t>
            </a:r>
            <a:r>
              <a:rPr lang="ru-RU" sz="2000" dirty="0"/>
              <a:t> СН.</a:t>
            </a:r>
          </a:p>
          <a:p>
            <a:r>
              <a:rPr lang="ru-RU" sz="2000" dirty="0" err="1"/>
              <a:t>Найчастіше</a:t>
            </a:r>
            <a:r>
              <a:rPr lang="ru-RU" sz="2000" dirty="0"/>
              <a:t> </a:t>
            </a:r>
            <a:r>
              <a:rPr lang="ru-RU" sz="2000" dirty="0" err="1"/>
              <a:t>пов’язаний</a:t>
            </a:r>
            <a:r>
              <a:rPr lang="ru-RU" sz="2000" dirty="0"/>
              <a:t> з ІХС, </a:t>
            </a:r>
            <a:r>
              <a:rPr lang="ru-RU" sz="2000" dirty="0" err="1"/>
              <a:t>міокардитами</a:t>
            </a:r>
            <a:r>
              <a:rPr lang="ru-RU" sz="2000" dirty="0"/>
              <a:t>, </a:t>
            </a:r>
            <a:r>
              <a:rPr lang="ru-RU" sz="2000" dirty="0" err="1"/>
              <a:t>міокардіодистрофією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Морфологічно</a:t>
            </a:r>
            <a:r>
              <a:rPr lang="ru-RU" sz="2000" dirty="0"/>
              <a:t>: </a:t>
            </a:r>
            <a:r>
              <a:rPr lang="ru-RU" sz="2000" dirty="0" err="1"/>
              <a:t>вогнещевий</a:t>
            </a:r>
            <a:r>
              <a:rPr lang="ru-RU" sz="2000" dirty="0"/>
              <a:t>, </a:t>
            </a:r>
            <a:r>
              <a:rPr lang="ru-RU" sz="2000" dirty="0" err="1"/>
              <a:t>дифузний</a:t>
            </a:r>
            <a:r>
              <a:rPr lang="ru-RU" sz="2000" dirty="0"/>
              <a:t>;</a:t>
            </a:r>
          </a:p>
          <a:p>
            <a:r>
              <a:rPr lang="ru-RU" sz="2000" dirty="0" err="1"/>
              <a:t>Етіологічно</a:t>
            </a:r>
            <a:r>
              <a:rPr lang="ru-RU" sz="2000" dirty="0"/>
              <a:t>: ПІКС (</a:t>
            </a:r>
            <a:r>
              <a:rPr lang="ru-RU" sz="2000" dirty="0" err="1"/>
              <a:t>вогнищевий</a:t>
            </a:r>
            <a:r>
              <a:rPr lang="ru-RU" sz="2000" dirty="0"/>
              <a:t>), </a:t>
            </a:r>
            <a:r>
              <a:rPr lang="ru-RU" sz="2000" dirty="0" err="1"/>
              <a:t>атеросклеротичний</a:t>
            </a:r>
            <a:r>
              <a:rPr lang="ru-RU" sz="2000" dirty="0"/>
              <a:t> (</a:t>
            </a:r>
            <a:r>
              <a:rPr lang="ru-RU" sz="2000" dirty="0" err="1"/>
              <a:t>дифузний</a:t>
            </a:r>
            <a:r>
              <a:rPr lang="ru-RU" sz="2000" dirty="0"/>
              <a:t>), </a:t>
            </a:r>
            <a:r>
              <a:rPr lang="ru-RU" sz="2000" dirty="0" err="1"/>
              <a:t>постміокардитичний</a:t>
            </a:r>
            <a:r>
              <a:rPr lang="ru-RU" sz="2000" dirty="0"/>
              <a:t> (</a:t>
            </a:r>
            <a:r>
              <a:rPr lang="ru-RU" sz="2000" dirty="0" err="1"/>
              <a:t>дифузний</a:t>
            </a:r>
            <a:r>
              <a:rPr lang="ru-RU" sz="2000" dirty="0"/>
              <a:t>), </a:t>
            </a:r>
            <a:r>
              <a:rPr lang="ru-RU" sz="2000" dirty="0" err="1"/>
              <a:t>вроджений</a:t>
            </a:r>
            <a:r>
              <a:rPr lang="ru-RU" sz="2000" dirty="0"/>
              <a:t> (при </a:t>
            </a:r>
            <a:r>
              <a:rPr lang="ru-RU" sz="2000" dirty="0" err="1"/>
              <a:t>колагенозах</a:t>
            </a:r>
            <a:r>
              <a:rPr lang="ru-RU" sz="2000" dirty="0"/>
              <a:t>, </a:t>
            </a:r>
            <a:r>
              <a:rPr lang="ru-RU" sz="2000" dirty="0" err="1"/>
              <a:t>фіброеластозі</a:t>
            </a:r>
            <a:r>
              <a:rPr lang="ru-RU" sz="2000" dirty="0"/>
              <a:t>).</a:t>
            </a:r>
          </a:p>
          <a:p>
            <a:r>
              <a:rPr lang="ru-RU" sz="2000" dirty="0" err="1"/>
              <a:t>Діагностика</a:t>
            </a:r>
            <a:r>
              <a:rPr lang="ru-RU" sz="2000" dirty="0"/>
              <a:t>: ЕКГ, </a:t>
            </a:r>
            <a:r>
              <a:rPr lang="ru-RU" sz="2000" dirty="0" err="1"/>
              <a:t>ЕхоКГ</a:t>
            </a:r>
            <a:r>
              <a:rPr lang="ru-RU" sz="2000" dirty="0"/>
              <a:t>, МРТ, КТ, </a:t>
            </a:r>
            <a:r>
              <a:rPr lang="ru-RU" sz="2000" dirty="0" err="1"/>
              <a:t>сцинтиграфія</a:t>
            </a:r>
            <a:r>
              <a:rPr lang="ru-RU" sz="2000" dirty="0"/>
              <a:t> </a:t>
            </a:r>
            <a:r>
              <a:rPr lang="ru-RU" sz="2000" dirty="0" err="1"/>
              <a:t>міокарду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Лікування</a:t>
            </a:r>
            <a:r>
              <a:rPr lang="ru-RU" sz="2000" dirty="0"/>
              <a:t>: </a:t>
            </a:r>
            <a:r>
              <a:rPr lang="ru-RU" sz="2000" dirty="0" err="1"/>
              <a:t>симптоматичне</a:t>
            </a:r>
            <a:r>
              <a:rPr lang="ru-RU" sz="2000" dirty="0"/>
              <a:t>.  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6192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Перикардит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0040" y="1897380"/>
            <a:ext cx="11612880" cy="4732020"/>
          </a:xfrm>
        </p:spPr>
        <p:txBody>
          <a:bodyPr>
            <a:noAutofit/>
          </a:bodyPr>
          <a:lstStyle/>
          <a:p>
            <a:r>
              <a:rPr lang="uk-UA" sz="2000" dirty="0"/>
              <a:t>Перикардит — фіброзне, серозне, гнійне чи геморагічне запалення перикарда.</a:t>
            </a:r>
          </a:p>
          <a:p>
            <a:r>
              <a:rPr lang="uk-UA" sz="2000" dirty="0"/>
              <a:t>Етіологія: </a:t>
            </a:r>
          </a:p>
          <a:p>
            <a:r>
              <a:rPr lang="uk-UA" sz="2000" dirty="0"/>
              <a:t>Інфекційного походження (бактеріальні, туберкульозні, вірусні, </a:t>
            </a:r>
            <a:r>
              <a:rPr lang="uk-UA" sz="2000" dirty="0" err="1"/>
              <a:t>рикетсійні</a:t>
            </a:r>
            <a:r>
              <a:rPr lang="uk-UA" sz="2000" dirty="0"/>
              <a:t>, грибкові, </a:t>
            </a:r>
            <a:r>
              <a:rPr lang="uk-UA" sz="2000" dirty="0" err="1"/>
              <a:t>амебіазні</a:t>
            </a:r>
            <a:r>
              <a:rPr lang="uk-UA" sz="2000" dirty="0"/>
              <a:t>); </a:t>
            </a:r>
          </a:p>
          <a:p>
            <a:r>
              <a:rPr lang="uk-UA" sz="2000" dirty="0"/>
              <a:t>Асептичні </a:t>
            </a:r>
            <a:r>
              <a:rPr lang="uk-UA" sz="2000" dirty="0" err="1"/>
              <a:t>перикардити</a:t>
            </a:r>
            <a:r>
              <a:rPr lang="uk-UA" sz="2000" dirty="0"/>
              <a:t> (алергічні при дифузних захворюваннях, травматичні, </a:t>
            </a:r>
            <a:r>
              <a:rPr lang="uk-UA" sz="2000" dirty="0" err="1"/>
              <a:t>епістенокардитичні</a:t>
            </a:r>
            <a:r>
              <a:rPr lang="uk-UA" sz="2000" dirty="0"/>
              <a:t>; при захворюваннях крові, злоякісних пухлинах, уремічні, подагричні, променеві); </a:t>
            </a:r>
          </a:p>
          <a:p>
            <a:r>
              <a:rPr lang="uk-UA" sz="2000" dirty="0" err="1"/>
              <a:t>Ідіопатичні</a:t>
            </a:r>
            <a:r>
              <a:rPr lang="uk-UA" sz="2000" dirty="0"/>
              <a:t> (нез’ясованої етіології);</a:t>
            </a:r>
          </a:p>
          <a:p>
            <a:r>
              <a:rPr lang="uk-UA" sz="2000" dirty="0" err="1"/>
              <a:t>Аутоімунні</a:t>
            </a:r>
            <a:r>
              <a:rPr lang="uk-UA" sz="2000" dirty="0"/>
              <a:t> (синдром </a:t>
            </a:r>
            <a:r>
              <a:rPr lang="uk-UA" sz="2000" dirty="0" err="1"/>
              <a:t>Дресслера</a:t>
            </a:r>
            <a:r>
              <a:rPr lang="uk-UA" sz="2000" dirty="0"/>
              <a:t>, системні захворювання сполучної тканини). </a:t>
            </a:r>
          </a:p>
          <a:p>
            <a:r>
              <a:rPr lang="uk-UA" sz="2000" dirty="0"/>
              <a:t>Патогенетичні варіанти: хронічний </a:t>
            </a:r>
            <a:r>
              <a:rPr lang="uk-UA" sz="2000" dirty="0" err="1"/>
              <a:t>алгезивний</a:t>
            </a:r>
            <a:r>
              <a:rPr lang="uk-UA" sz="2000" dirty="0"/>
              <a:t>, хронічний </a:t>
            </a:r>
            <a:r>
              <a:rPr lang="uk-UA" sz="2000" dirty="0" err="1"/>
              <a:t>констриктивний</a:t>
            </a:r>
            <a:r>
              <a:rPr lang="uk-UA" sz="2000" dirty="0"/>
              <a:t>, </a:t>
            </a:r>
            <a:r>
              <a:rPr lang="uk-UA" sz="2000" dirty="0" err="1"/>
              <a:t>гемоперикард</a:t>
            </a:r>
            <a:r>
              <a:rPr lang="uk-UA" sz="2000" dirty="0"/>
              <a:t>, перикардіальний випіт.</a:t>
            </a:r>
          </a:p>
          <a:p>
            <a:r>
              <a:rPr lang="uk-UA" sz="2000" dirty="0"/>
              <a:t>Ускладнення: </a:t>
            </a:r>
            <a:r>
              <a:rPr lang="uk-UA" sz="2000" dirty="0" err="1"/>
              <a:t>мірперикардит</a:t>
            </a:r>
            <a:r>
              <a:rPr lang="uk-UA" sz="2000" dirty="0"/>
              <a:t>, </a:t>
            </a:r>
            <a:r>
              <a:rPr lang="uk-UA" sz="2000" dirty="0" err="1"/>
              <a:t>периміокардит</a:t>
            </a:r>
            <a:endParaRPr lang="uk-UA" sz="2000" dirty="0"/>
          </a:p>
          <a:p>
            <a:r>
              <a:rPr lang="uk-UA" sz="2000" dirty="0"/>
              <a:t>Перебіг: гострий (</a:t>
            </a:r>
            <a:r>
              <a:rPr lang="en-US" sz="2000" dirty="0"/>
              <a:t>&lt;6 </a:t>
            </a:r>
            <a:r>
              <a:rPr lang="ru-RU" sz="2000" dirty="0" err="1"/>
              <a:t>тиж</a:t>
            </a:r>
            <a:r>
              <a:rPr lang="uk-UA" sz="2000" dirty="0"/>
              <a:t>.), </a:t>
            </a:r>
            <a:r>
              <a:rPr lang="uk-UA" sz="2000" dirty="0" err="1"/>
              <a:t>підгострий</a:t>
            </a:r>
            <a:r>
              <a:rPr lang="uk-UA" sz="2000" dirty="0"/>
              <a:t> (</a:t>
            </a:r>
            <a:r>
              <a:rPr lang="en-US" sz="2000" dirty="0"/>
              <a:t>&lt;6</a:t>
            </a:r>
            <a:r>
              <a:rPr lang="uk-UA" sz="2000" dirty="0"/>
              <a:t> міс.), хронічний (</a:t>
            </a:r>
            <a:r>
              <a:rPr lang="en-US" sz="2000" dirty="0"/>
              <a:t>&gt; 6 </a:t>
            </a:r>
            <a:r>
              <a:rPr lang="uk-UA" sz="2000" dirty="0"/>
              <a:t>міс.), </a:t>
            </a:r>
            <a:r>
              <a:rPr lang="uk-UA" sz="2000" dirty="0" err="1"/>
              <a:t>рецидивуючий</a:t>
            </a:r>
            <a:r>
              <a:rPr lang="uk-UA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0707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некоронарогенних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серця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7"/>
            <a:ext cx="11099531" cy="2696304"/>
          </a:xfrm>
        </p:spPr>
        <p:txBody>
          <a:bodyPr>
            <a:normAutofit/>
          </a:bodyPr>
          <a:lstStyle/>
          <a:p>
            <a:r>
              <a:rPr lang="ru-RU" sz="2400" dirty="0" err="1"/>
              <a:t>Кардіоміопатії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Міокардити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Міокардіофіброз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Кардіосклероз</a:t>
            </a:r>
            <a:r>
              <a:rPr lang="ru-RU" sz="2400" dirty="0"/>
              <a:t>;</a:t>
            </a:r>
          </a:p>
          <a:p>
            <a:r>
              <a:rPr lang="ru-RU" sz="2400" dirty="0"/>
              <a:t>Перикардит;</a:t>
            </a:r>
          </a:p>
        </p:txBody>
      </p:sp>
      <p:pic>
        <p:nvPicPr>
          <p:cNvPr id="4" name="Изображение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192" y="5688988"/>
            <a:ext cx="3678454" cy="982298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418286" y="5995471"/>
            <a:ext cx="377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посилання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Перикардит, діагностика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2880" y="1954530"/>
            <a:ext cx="12150090" cy="4903470"/>
          </a:xfrm>
        </p:spPr>
        <p:txBody>
          <a:bodyPr>
            <a:noAutofit/>
          </a:bodyPr>
          <a:lstStyle/>
          <a:p>
            <a:r>
              <a:rPr lang="uk-UA" sz="2000" dirty="0"/>
              <a:t>Визначення скарг та анамнезу;</a:t>
            </a:r>
          </a:p>
          <a:p>
            <a:r>
              <a:rPr lang="uk-UA" sz="2000" dirty="0"/>
              <a:t>Клінічний огляд та вимірювання АТ;</a:t>
            </a:r>
          </a:p>
          <a:p>
            <a:r>
              <a:rPr lang="uk-UA" sz="2000" dirty="0"/>
              <a:t>Дослідження лабораторних показників (ЗАК, ЗАС, </a:t>
            </a:r>
            <a:r>
              <a:rPr lang="uk-UA" sz="2000" dirty="0" err="1"/>
              <a:t>АлАТ</a:t>
            </a:r>
            <a:r>
              <a:rPr lang="uk-UA" sz="2000" dirty="0"/>
              <a:t>, </a:t>
            </a:r>
            <a:r>
              <a:rPr lang="uk-UA" sz="2000" dirty="0" err="1"/>
              <a:t>АсАТ</a:t>
            </a:r>
            <a:r>
              <a:rPr lang="uk-UA" sz="2000" dirty="0"/>
              <a:t>, білірубін, креатинін, ХС, глюкоза крові, калій, натрій, СРБ);</a:t>
            </a:r>
          </a:p>
          <a:p>
            <a:r>
              <a:rPr lang="uk-UA" sz="2000" dirty="0"/>
              <a:t>ЕКГ в 12 </a:t>
            </a:r>
            <a:r>
              <a:rPr lang="uk-UA" sz="2000" dirty="0" err="1"/>
              <a:t>відведеннях</a:t>
            </a:r>
            <a:r>
              <a:rPr lang="uk-UA" sz="2000" dirty="0"/>
              <a:t>;</a:t>
            </a:r>
          </a:p>
          <a:p>
            <a:r>
              <a:rPr lang="uk-UA" sz="2000" dirty="0" err="1"/>
              <a:t>ЕхоКГ</a:t>
            </a:r>
            <a:r>
              <a:rPr lang="uk-UA" sz="2000" dirty="0"/>
              <a:t> у М-, та В- і </a:t>
            </a:r>
            <a:r>
              <a:rPr lang="uk-UA" sz="2000" dirty="0" err="1"/>
              <a:t>доплерівських</a:t>
            </a:r>
            <a:r>
              <a:rPr lang="uk-UA" sz="2000" dirty="0"/>
              <a:t> режимах;</a:t>
            </a:r>
          </a:p>
          <a:p>
            <a:r>
              <a:rPr lang="uk-UA" sz="2000" dirty="0"/>
              <a:t>Рентген ОГП;</a:t>
            </a:r>
          </a:p>
          <a:p>
            <a:r>
              <a:rPr lang="uk-UA" sz="2000" dirty="0"/>
              <a:t>МРТ серця;</a:t>
            </a:r>
          </a:p>
          <a:p>
            <a:r>
              <a:rPr lang="uk-UA" sz="2000" dirty="0"/>
              <a:t>Добове </a:t>
            </a:r>
            <a:r>
              <a:rPr lang="uk-UA" sz="2000" dirty="0" err="1"/>
              <a:t>Холтерівське</a:t>
            </a:r>
            <a:r>
              <a:rPr lang="uk-UA" sz="2000" dirty="0"/>
              <a:t> </a:t>
            </a:r>
            <a:r>
              <a:rPr lang="uk-UA" sz="2000" dirty="0" err="1"/>
              <a:t>моніторування</a:t>
            </a:r>
            <a:r>
              <a:rPr lang="uk-UA" sz="2000" dirty="0"/>
              <a:t> ЕКГ;</a:t>
            </a:r>
          </a:p>
          <a:p>
            <a:r>
              <a:rPr lang="uk-UA" sz="2000" dirty="0"/>
              <a:t>Пункція перикарда з цитологічним дослідженням;</a:t>
            </a:r>
          </a:p>
          <a:p>
            <a:r>
              <a:rPr lang="uk-UA" sz="2000" dirty="0"/>
              <a:t>КТ</a:t>
            </a:r>
          </a:p>
        </p:txBody>
      </p:sp>
    </p:spTree>
    <p:extLst>
      <p:ext uri="{BB962C8B-B14F-4D97-AF65-F5344CB8AC3E}">
        <p14:creationId xmlns:p14="http://schemas.microsoft.com/office/powerpoint/2010/main" val="123828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гострого</a:t>
            </a:r>
            <a:r>
              <a:rPr lang="ru-RU" dirty="0"/>
              <a:t> сухого перикардиту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3154" y="1567226"/>
            <a:ext cx="6321053" cy="4903645"/>
          </a:xfrm>
        </p:spPr>
        <p:txBody>
          <a:bodyPr>
            <a:normAutofit/>
          </a:bodyPr>
          <a:lstStyle/>
          <a:p>
            <a:r>
              <a:rPr lang="uk-UA" sz="2000" dirty="0"/>
              <a:t>Клінічні критерії: </a:t>
            </a:r>
          </a:p>
          <a:p>
            <a:r>
              <a:rPr lang="uk-UA" sz="2000" dirty="0"/>
              <a:t>Постійний біль у ділянці серця за типом </a:t>
            </a:r>
            <a:r>
              <a:rPr lang="uk-UA" sz="2000" dirty="0" err="1"/>
              <a:t>кардіалгії</a:t>
            </a:r>
            <a:r>
              <a:rPr lang="uk-UA" sz="2000" dirty="0"/>
              <a:t>  (вимушене положення - сидячи);</a:t>
            </a:r>
          </a:p>
          <a:p>
            <a:r>
              <a:rPr lang="uk-UA" sz="2000" dirty="0"/>
              <a:t>Шум тертя перикарда на основі серця;</a:t>
            </a:r>
          </a:p>
          <a:p>
            <a:r>
              <a:rPr lang="uk-UA" sz="2000" dirty="0"/>
              <a:t>ЕКГ-критерії: </a:t>
            </a:r>
          </a:p>
          <a:p>
            <a:r>
              <a:rPr lang="uk-UA" sz="2000" dirty="0"/>
              <a:t>Конкордантна елевація </a:t>
            </a:r>
            <a:r>
              <a:rPr lang="en-US" sz="2000" dirty="0"/>
              <a:t>ST </a:t>
            </a:r>
            <a:r>
              <a:rPr lang="uk-UA" sz="2000" dirty="0"/>
              <a:t>у багатьох ЕКГ-</a:t>
            </a:r>
            <a:r>
              <a:rPr lang="uk-UA" sz="2000" dirty="0" err="1"/>
              <a:t>відведеннях</a:t>
            </a:r>
            <a:r>
              <a:rPr lang="uk-UA" sz="2000" dirty="0"/>
              <a:t>; </a:t>
            </a:r>
          </a:p>
          <a:p>
            <a:r>
              <a:rPr lang="uk-UA" sz="2000" dirty="0"/>
              <a:t>Відсутність патологічного зубця </a:t>
            </a:r>
            <a:r>
              <a:rPr lang="en-US" sz="2000" dirty="0"/>
              <a:t>Q; </a:t>
            </a:r>
            <a:endParaRPr lang="uk-UA" sz="2000" dirty="0"/>
          </a:p>
          <a:p>
            <a:r>
              <a:rPr lang="uk-UA" sz="2000" dirty="0"/>
              <a:t>Зменшення амплітуди зубців ЕКГ, інверсія зубця Т у багатьох </a:t>
            </a:r>
            <a:r>
              <a:rPr lang="uk-UA" sz="2000" dirty="0" err="1"/>
              <a:t>відведеннях</a:t>
            </a:r>
            <a:r>
              <a:rPr lang="uk-UA" sz="2000" dirty="0"/>
              <a:t>; </a:t>
            </a:r>
          </a:p>
          <a:p>
            <a:r>
              <a:rPr lang="uk-UA" sz="2000" dirty="0"/>
              <a:t>Відсутність змін комплексу </a:t>
            </a:r>
            <a:r>
              <a:rPr lang="en-US" sz="2000" dirty="0"/>
              <a:t>QRS. </a:t>
            </a:r>
            <a:endParaRPr lang="uk-UA" sz="2000" dirty="0"/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086168" y="1715956"/>
            <a:ext cx="5899355" cy="4606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err="1"/>
              <a:t>ЕхоКГ</a:t>
            </a:r>
            <a:r>
              <a:rPr lang="uk-UA" sz="2000" dirty="0"/>
              <a:t>-критерії:</a:t>
            </a:r>
          </a:p>
          <a:p>
            <a:r>
              <a:rPr lang="uk-UA" sz="2000" dirty="0"/>
              <a:t>Потовщення листків перикарда;</a:t>
            </a:r>
          </a:p>
          <a:p>
            <a:r>
              <a:rPr lang="uk-UA" sz="2000" dirty="0"/>
              <a:t>Незначне розходження листків (сепарація) і поява між ними вузького </a:t>
            </a:r>
            <a:r>
              <a:rPr lang="uk-UA" sz="2000" dirty="0" err="1"/>
              <a:t>ехонегативного</a:t>
            </a:r>
            <a:r>
              <a:rPr lang="uk-UA" sz="2000" dirty="0"/>
              <a:t> простору;</a:t>
            </a:r>
          </a:p>
          <a:p>
            <a:r>
              <a:rPr lang="uk-UA" sz="2000" dirty="0"/>
              <a:t>Лабораторні критерії: </a:t>
            </a:r>
          </a:p>
          <a:p>
            <a:r>
              <a:rPr lang="uk-UA" sz="2000" dirty="0"/>
              <a:t>Лейкоцитоз, прискорена ШОЕ, підвищення активності ферментів (ознака супутнього міокардиту), позитивний СРБ; </a:t>
            </a:r>
          </a:p>
          <a:p>
            <a:r>
              <a:rPr lang="uk-UA" sz="2000" dirty="0"/>
              <a:t>Підвищений рівень </a:t>
            </a:r>
            <a:r>
              <a:rPr lang="uk-UA" sz="2000" dirty="0" err="1"/>
              <a:t>тропонінів</a:t>
            </a:r>
            <a:r>
              <a:rPr lang="uk-UA" sz="2000" dirty="0"/>
              <a:t> при супутньому міокардиті.</a:t>
            </a:r>
          </a:p>
        </p:txBody>
      </p:sp>
    </p:spTree>
    <p:extLst>
      <p:ext uri="{BB962C8B-B14F-4D97-AF65-F5344CB8AC3E}">
        <p14:creationId xmlns:p14="http://schemas.microsoft.com/office/powerpoint/2010/main" val="3154930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ексудативного</a:t>
            </a:r>
            <a:r>
              <a:rPr lang="ru-RU" dirty="0"/>
              <a:t> перикардиту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87" y="1715956"/>
            <a:ext cx="6882581" cy="4842160"/>
          </a:xfrm>
        </p:spPr>
        <p:txBody>
          <a:bodyPr>
            <a:normAutofit/>
          </a:bodyPr>
          <a:lstStyle/>
          <a:p>
            <a:r>
              <a:rPr lang="uk-UA" dirty="0"/>
              <a:t>Клінічні критерії: </a:t>
            </a:r>
          </a:p>
          <a:p>
            <a:r>
              <a:rPr lang="uk-UA" dirty="0"/>
              <a:t>Симптоми основного захворювання (</a:t>
            </a:r>
            <a:r>
              <a:rPr lang="uk-UA" dirty="0" err="1"/>
              <a:t>ідіопатичні</a:t>
            </a:r>
            <a:r>
              <a:rPr lang="uk-UA" dirty="0"/>
              <a:t> ексудативні </a:t>
            </a:r>
            <a:r>
              <a:rPr lang="uk-UA" dirty="0" err="1"/>
              <a:t>перикардити</a:t>
            </a:r>
            <a:r>
              <a:rPr lang="uk-UA" dirty="0"/>
              <a:t> - 50% , онкологічні — у 10–25%, інфекційні —  15–30%, ятрогенні — у 5–15%);</a:t>
            </a:r>
          </a:p>
          <a:p>
            <a:r>
              <a:rPr lang="uk-UA" dirty="0"/>
              <a:t>Біль у ділянці серця за типом </a:t>
            </a:r>
            <a:r>
              <a:rPr lang="uk-UA" dirty="0" err="1"/>
              <a:t>кардіалгії</a:t>
            </a:r>
            <a:r>
              <a:rPr lang="uk-UA" dirty="0"/>
              <a:t>;</a:t>
            </a:r>
          </a:p>
          <a:p>
            <a:r>
              <a:rPr lang="uk-UA" dirty="0"/>
              <a:t>Симптом стиснення близько розміщених органів: трахеї стравоходу, легень, зворотного </a:t>
            </a:r>
            <a:r>
              <a:rPr lang="uk-UA" dirty="0" err="1"/>
              <a:t>нерва</a:t>
            </a:r>
            <a:r>
              <a:rPr lang="uk-UA" dirty="0"/>
              <a:t>;</a:t>
            </a:r>
          </a:p>
          <a:p>
            <a:r>
              <a:rPr lang="uk-UA" dirty="0"/>
              <a:t>Набряки на нижніх, </a:t>
            </a:r>
            <a:r>
              <a:rPr lang="uk-UA" dirty="0" err="1"/>
              <a:t>рідко</a:t>
            </a:r>
            <a:r>
              <a:rPr lang="uk-UA" dirty="0"/>
              <a:t> — верхніх кінцівках, розвиток асциту, </a:t>
            </a:r>
            <a:r>
              <a:rPr lang="uk-UA" dirty="0" err="1"/>
              <a:t>диспептичних</a:t>
            </a:r>
            <a:r>
              <a:rPr lang="uk-UA" dirty="0"/>
              <a:t> ознаки, схуднення. </a:t>
            </a:r>
          </a:p>
          <a:p>
            <a:r>
              <a:rPr lang="uk-UA" dirty="0"/>
              <a:t>ЕКГ-критерії: </a:t>
            </a:r>
            <a:r>
              <a:rPr lang="uk-UA" dirty="0" err="1"/>
              <a:t>синусова</a:t>
            </a:r>
            <a:r>
              <a:rPr lang="uk-UA" dirty="0"/>
              <a:t> тахікардія; низький вольтаж зубців ЕКГ; коротка елевація </a:t>
            </a:r>
            <a:r>
              <a:rPr lang="en-US" dirty="0"/>
              <a:t>ST </a:t>
            </a:r>
            <a:r>
              <a:rPr lang="uk-UA" dirty="0"/>
              <a:t>у декількох </a:t>
            </a:r>
            <a:r>
              <a:rPr lang="uk-UA" dirty="0" err="1"/>
              <a:t>відведеннях</a:t>
            </a:r>
            <a:r>
              <a:rPr lang="uk-UA" dirty="0"/>
              <a:t>; </a:t>
            </a:r>
          </a:p>
          <a:p>
            <a:r>
              <a:rPr lang="uk-UA" dirty="0"/>
              <a:t>Неспецифічні зміни зубця Т, порушення ритму серця;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695768" y="2025444"/>
            <a:ext cx="5496232" cy="4237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/>
              <a:t>ЕхоКГ</a:t>
            </a:r>
            <a:r>
              <a:rPr lang="uk-UA" dirty="0"/>
              <a:t>-критерії:</a:t>
            </a:r>
          </a:p>
          <a:p>
            <a:r>
              <a:rPr lang="uk-UA" dirty="0"/>
              <a:t>Наявність </a:t>
            </a:r>
            <a:r>
              <a:rPr lang="uk-UA" dirty="0" err="1"/>
              <a:t>ехонегативного</a:t>
            </a:r>
            <a:r>
              <a:rPr lang="uk-UA" dirty="0"/>
              <a:t> простору між листками перикарда;</a:t>
            </a:r>
          </a:p>
          <a:p>
            <a:r>
              <a:rPr lang="uk-UA" dirty="0"/>
              <a:t>Зниження амплітуди </a:t>
            </a:r>
            <a:r>
              <a:rPr lang="uk-UA" dirty="0" err="1"/>
              <a:t>передньозаднього</a:t>
            </a:r>
            <a:r>
              <a:rPr lang="uk-UA" dirty="0"/>
              <a:t> руху вісцерального листка перикарда;</a:t>
            </a:r>
          </a:p>
          <a:p>
            <a:r>
              <a:rPr lang="uk-UA" dirty="0"/>
              <a:t>Гіперкінез передньої та задньої стінок серця. </a:t>
            </a:r>
          </a:p>
          <a:p>
            <a:r>
              <a:rPr lang="uk-UA" dirty="0"/>
              <a:t>Рентгенологічні критерії: </a:t>
            </a:r>
          </a:p>
          <a:p>
            <a:r>
              <a:rPr lang="uk-UA" dirty="0"/>
              <a:t>Збільшення розмірів тіні серця, зникнення талії серця, перехід гострого </a:t>
            </a:r>
            <a:r>
              <a:rPr lang="uk-UA" dirty="0" err="1"/>
              <a:t>печінково</a:t>
            </a:r>
            <a:r>
              <a:rPr lang="uk-UA" dirty="0"/>
              <a:t>-серцевого кута в тупий;</a:t>
            </a:r>
          </a:p>
          <a:p>
            <a:r>
              <a:rPr lang="uk-UA" dirty="0"/>
              <a:t> амплітуда пульсації контурів серця різко знижена.</a:t>
            </a:r>
          </a:p>
        </p:txBody>
      </p:sp>
    </p:spTree>
    <p:extLst>
      <p:ext uri="{BB962C8B-B14F-4D97-AF65-F5344CB8AC3E}">
        <p14:creationId xmlns:p14="http://schemas.microsoft.com/office/powerpoint/2010/main" val="97934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Критерії тампонади серця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8099" y="2000250"/>
            <a:ext cx="5767901" cy="4629149"/>
          </a:xfrm>
        </p:spPr>
        <p:txBody>
          <a:bodyPr>
            <a:noAutofit/>
          </a:bodyPr>
          <a:lstStyle/>
          <a:p>
            <a:r>
              <a:rPr lang="uk-UA" sz="1900" dirty="0"/>
              <a:t>Різко виражена задишка;</a:t>
            </a:r>
          </a:p>
          <a:p>
            <a:r>
              <a:rPr lang="uk-UA" sz="1900" dirty="0"/>
              <a:t>Виражений набряк обличчя та шиї; </a:t>
            </a:r>
          </a:p>
          <a:p>
            <a:r>
              <a:rPr lang="uk-UA" sz="1900" dirty="0"/>
              <a:t>Набухання шийних вен, які </a:t>
            </a:r>
            <a:r>
              <a:rPr lang="uk-UA" sz="1900" dirty="0" err="1"/>
              <a:t>спадаються</a:t>
            </a:r>
            <a:r>
              <a:rPr lang="uk-UA" sz="1900" dirty="0"/>
              <a:t> на вдиху; </a:t>
            </a:r>
          </a:p>
          <a:p>
            <a:r>
              <a:rPr lang="uk-UA" sz="1900" dirty="0"/>
              <a:t>Швидко наростаючий асцит, збільшена болюча печінка;</a:t>
            </a:r>
          </a:p>
          <a:p>
            <a:r>
              <a:rPr lang="uk-UA" sz="1900" dirty="0"/>
              <a:t>Набряки на ногах; </a:t>
            </a:r>
          </a:p>
          <a:p>
            <a:r>
              <a:rPr lang="uk-UA" sz="1900" dirty="0"/>
              <a:t>Малий пульс — </a:t>
            </a:r>
            <a:r>
              <a:rPr lang="uk-UA" sz="1900" dirty="0" err="1"/>
              <a:t>альтернуючий</a:t>
            </a:r>
            <a:r>
              <a:rPr lang="uk-UA" sz="1900" dirty="0"/>
              <a:t> або ниткоподібний;</a:t>
            </a:r>
          </a:p>
          <a:p>
            <a:r>
              <a:rPr lang="uk-UA" sz="1900" dirty="0"/>
              <a:t>Зниження АТ до колапсу; </a:t>
            </a:r>
          </a:p>
          <a:p>
            <a:r>
              <a:rPr lang="uk-UA" sz="1900" dirty="0"/>
              <a:t>Періодична втрата свідомості; </a:t>
            </a:r>
          </a:p>
          <a:p>
            <a:r>
              <a:rPr lang="uk-UA" sz="1900" dirty="0"/>
              <a:t>Висока </a:t>
            </a:r>
            <a:r>
              <a:rPr lang="uk-UA" sz="1900" dirty="0" err="1"/>
              <a:t>гектична</a:t>
            </a:r>
            <a:r>
              <a:rPr lang="uk-UA" sz="1900" dirty="0"/>
              <a:t> температура тіла, озноб при гнійному випоті в порожнині перикарда; </a:t>
            </a:r>
          </a:p>
          <a:p>
            <a:r>
              <a:rPr lang="uk-UA" sz="1900" dirty="0"/>
              <a:t>Гіперкінез передньої та задньої стінок серця.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096000" y="2082524"/>
            <a:ext cx="5759684" cy="4088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900" dirty="0"/>
              <a:t>ЕКГ: низька амплітуда комплексу </a:t>
            </a:r>
            <a:r>
              <a:rPr lang="en-US" sz="1900" dirty="0"/>
              <a:t>QT; </a:t>
            </a:r>
            <a:r>
              <a:rPr lang="uk-UA" sz="1900" dirty="0"/>
              <a:t>неспецифічні зміни </a:t>
            </a:r>
            <a:r>
              <a:rPr lang="en-US" sz="1900" dirty="0"/>
              <a:t>ST</a:t>
            </a:r>
            <a:r>
              <a:rPr lang="uk-UA" sz="1900" dirty="0"/>
              <a:t>, електрична альтернація, брадикардія, електромеханічна дисоціація.</a:t>
            </a:r>
          </a:p>
          <a:p>
            <a:r>
              <a:rPr lang="uk-UA" sz="1900" dirty="0"/>
              <a:t>Рентген ОГП: « бочкоподібне серце»</a:t>
            </a:r>
          </a:p>
          <a:p>
            <a:r>
              <a:rPr lang="uk-UA" sz="1900" dirty="0" err="1"/>
              <a:t>ЕхоКГ</a:t>
            </a:r>
            <a:r>
              <a:rPr lang="uk-UA" sz="1900" dirty="0"/>
              <a:t>: </a:t>
            </a:r>
          </a:p>
          <a:p>
            <a:r>
              <a:rPr lang="uk-UA" sz="1900" dirty="0"/>
              <a:t>Рідина в порожнині перикарда; </a:t>
            </a:r>
          </a:p>
          <a:p>
            <a:r>
              <a:rPr lang="uk-UA" sz="1900" dirty="0" err="1"/>
              <a:t>Діастолічний</a:t>
            </a:r>
            <a:r>
              <a:rPr lang="uk-UA" sz="1900" dirty="0"/>
              <a:t> колапс передньої вільної стінки ПШ,</a:t>
            </a:r>
          </a:p>
          <a:p>
            <a:r>
              <a:rPr lang="uk-UA" sz="1900" dirty="0"/>
              <a:t>Колапс правого передсердя і дуже зрідка — ЛШ; </a:t>
            </a:r>
          </a:p>
          <a:p>
            <a:r>
              <a:rPr lang="uk-UA" sz="1900" dirty="0"/>
              <a:t>Збільшення товщини стінки ЛШ у діастолу — «</a:t>
            </a:r>
            <a:r>
              <a:rPr lang="uk-UA" sz="1900" dirty="0" err="1"/>
              <a:t>псевдогіпертрофія</a:t>
            </a:r>
            <a:r>
              <a:rPr lang="uk-UA" sz="1900" dirty="0"/>
              <a:t>»; </a:t>
            </a:r>
          </a:p>
          <a:p>
            <a:r>
              <a:rPr lang="uk-UA" sz="1900" dirty="0"/>
              <a:t>Дилатація нижньої порожнистої вени (під час вдиху не </a:t>
            </a:r>
            <a:r>
              <a:rPr lang="uk-UA" sz="1900" dirty="0" err="1"/>
              <a:t>спадається</a:t>
            </a:r>
            <a:r>
              <a:rPr lang="uk-UA" sz="1900" dirty="0"/>
              <a:t>),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25650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Діагностичні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констриктивного</a:t>
            </a:r>
            <a:r>
              <a:rPr lang="ru-RU" dirty="0"/>
              <a:t> перикардиту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04979" y="1715956"/>
            <a:ext cx="5543551" cy="4772025"/>
          </a:xfrm>
        </p:spPr>
        <p:txBody>
          <a:bodyPr>
            <a:normAutofit/>
          </a:bodyPr>
          <a:lstStyle/>
          <a:p>
            <a:r>
              <a:rPr lang="uk-UA" sz="2000" dirty="0"/>
              <a:t>Клінічні прояви: </a:t>
            </a:r>
          </a:p>
          <a:p>
            <a:r>
              <a:rPr lang="uk-UA" sz="2000" dirty="0"/>
              <a:t>Симптом </a:t>
            </a:r>
            <a:r>
              <a:rPr lang="uk-UA" sz="2000" dirty="0" err="1"/>
              <a:t>Кусмауля</a:t>
            </a:r>
            <a:r>
              <a:rPr lang="uk-UA" sz="2000" dirty="0"/>
              <a:t>, </a:t>
            </a:r>
            <a:r>
              <a:rPr lang="uk-UA" sz="2000" dirty="0" err="1"/>
              <a:t>гіпотензія</a:t>
            </a:r>
            <a:r>
              <a:rPr lang="uk-UA" sz="2000" dirty="0"/>
              <a:t>, набряки, асцит, тахікардія.</a:t>
            </a:r>
          </a:p>
          <a:p>
            <a:r>
              <a:rPr lang="uk-UA" sz="2000" dirty="0"/>
              <a:t>ЕКГ-критерії: низький вольтаж </a:t>
            </a:r>
            <a:r>
              <a:rPr lang="en-US" sz="2000" dirty="0"/>
              <a:t>QRS, </a:t>
            </a:r>
            <a:r>
              <a:rPr lang="uk-UA" sz="2000" dirty="0"/>
              <a:t> неспецифічні зміни Т, гіпертрофія ЛП, ФП, А</a:t>
            </a:r>
            <a:r>
              <a:rPr lang="en-US" sz="2000" dirty="0"/>
              <a:t>V-</a:t>
            </a:r>
            <a:r>
              <a:rPr lang="uk-UA" sz="2000" dirty="0"/>
              <a:t>блокада, блокади.</a:t>
            </a:r>
          </a:p>
          <a:p>
            <a:r>
              <a:rPr lang="uk-UA" sz="2000" dirty="0" err="1"/>
              <a:t>Рентн</a:t>
            </a:r>
            <a:r>
              <a:rPr lang="uk-UA" sz="2000" dirty="0"/>
              <a:t>=ген ОГК: </a:t>
            </a:r>
            <a:r>
              <a:rPr lang="uk-UA" sz="2000" dirty="0" err="1"/>
              <a:t>кальцифікація</a:t>
            </a:r>
            <a:r>
              <a:rPr lang="uk-UA" sz="2000" dirty="0"/>
              <a:t> перикарда, випіт у плевру. </a:t>
            </a:r>
          </a:p>
          <a:p>
            <a:r>
              <a:rPr lang="uk-UA" sz="2000" dirty="0" err="1"/>
              <a:t>ЕхоКГ</a:t>
            </a:r>
            <a:r>
              <a:rPr lang="uk-UA" sz="2000" dirty="0"/>
              <a:t>-критерії:</a:t>
            </a:r>
          </a:p>
          <a:p>
            <a:r>
              <a:rPr lang="uk-UA" sz="2000" dirty="0"/>
              <a:t>Потовщення та </a:t>
            </a:r>
            <a:r>
              <a:rPr lang="uk-UA" sz="2000" dirty="0" err="1"/>
              <a:t>кальцифікація</a:t>
            </a:r>
            <a:r>
              <a:rPr lang="uk-UA" sz="2000" dirty="0"/>
              <a:t> перикарда;</a:t>
            </a:r>
          </a:p>
          <a:p>
            <a:r>
              <a:rPr lang="uk-UA" sz="2000" dirty="0"/>
              <a:t>Ранній патологічний рух назовні та всередину МШП;  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457950" y="1518843"/>
            <a:ext cx="5329071" cy="4970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2000" dirty="0"/>
          </a:p>
          <a:p>
            <a:r>
              <a:rPr lang="uk-UA" sz="2000" dirty="0"/>
              <a:t>Відсутність збільшення діаметра ЛШ після ранньої фази швидкого наповнення; </a:t>
            </a:r>
          </a:p>
          <a:p>
            <a:r>
              <a:rPr lang="uk-UA" sz="2000" dirty="0"/>
              <a:t>Дилатація НПВ та печінкових вен із обмеженням респіраторного колапсу;</a:t>
            </a:r>
          </a:p>
          <a:p>
            <a:r>
              <a:rPr lang="uk-UA" sz="2000" dirty="0"/>
              <a:t>Допплер: обмежене наповнення обох шлуночків з дихальними коливаннями потоку на А</a:t>
            </a:r>
            <a:r>
              <a:rPr lang="en-US" sz="2000" dirty="0"/>
              <a:t>V-</a:t>
            </a:r>
            <a:r>
              <a:rPr lang="uk-UA" sz="2000" dirty="0"/>
              <a:t>клапанах &gt;25%. </a:t>
            </a:r>
          </a:p>
          <a:p>
            <a:r>
              <a:rPr lang="uk-UA" sz="2000" dirty="0" err="1"/>
              <a:t>ЧСЕхоКГ</a:t>
            </a:r>
            <a:r>
              <a:rPr lang="uk-UA" sz="2000" dirty="0"/>
              <a:t>: збільшення товщини перикарда. </a:t>
            </a:r>
          </a:p>
          <a:p>
            <a:r>
              <a:rPr lang="uk-UA" sz="2000" dirty="0"/>
              <a:t>МРТ: потовщення і/або </a:t>
            </a:r>
            <a:r>
              <a:rPr lang="uk-UA" sz="2000" dirty="0" err="1"/>
              <a:t>кальцифікація</a:t>
            </a:r>
            <a:r>
              <a:rPr lang="uk-UA" sz="2000" dirty="0"/>
              <a:t> перикарда; трубкоподібна конфігурація одного/обох шлуночків; звуження А</a:t>
            </a:r>
            <a:r>
              <a:rPr lang="en-US" sz="2000" dirty="0"/>
              <a:t>V-</a:t>
            </a:r>
            <a:r>
              <a:rPr lang="uk-UA" sz="2000" dirty="0" err="1"/>
              <a:t>борозен</a:t>
            </a:r>
            <a:r>
              <a:rPr lang="uk-UA" sz="2000" dirty="0"/>
              <a:t>; застій у порожнистих венах; збільшення одного/обох передсердь.</a:t>
            </a:r>
          </a:p>
        </p:txBody>
      </p:sp>
    </p:spTree>
    <p:extLst>
      <p:ext uri="{BB962C8B-B14F-4D97-AF65-F5344CB8AC3E}">
        <p14:creationId xmlns:p14="http://schemas.microsoft.com/office/powerpoint/2010/main" val="1762187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Лікування </a:t>
            </a:r>
            <a:r>
              <a:rPr lang="uk-UA" dirty="0" err="1"/>
              <a:t>перикардитів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192" y="2500537"/>
            <a:ext cx="11866078" cy="3637374"/>
          </a:xfrm>
        </p:spPr>
        <p:txBody>
          <a:bodyPr>
            <a:noAutofit/>
          </a:bodyPr>
          <a:lstStyle/>
          <a:p>
            <a:r>
              <a:rPr lang="uk-UA" dirty="0"/>
              <a:t>Крок – І. </a:t>
            </a:r>
            <a:r>
              <a:rPr lang="uk-UA" dirty="0" err="1"/>
              <a:t>Етіотропне</a:t>
            </a:r>
            <a:r>
              <a:rPr lang="uk-UA" dirty="0"/>
              <a:t> лікування (залежно від чутливості флори);</a:t>
            </a:r>
          </a:p>
          <a:p>
            <a:r>
              <a:rPr lang="uk-UA" dirty="0"/>
              <a:t>Крок – ІІ. Патогенетичне протизапальне лікування:</a:t>
            </a:r>
          </a:p>
          <a:p>
            <a:r>
              <a:rPr lang="uk-UA" dirty="0"/>
              <a:t>Препарати І лінії: НПЗП (аспірин, </a:t>
            </a:r>
            <a:r>
              <a:rPr lang="uk-UA" dirty="0" err="1"/>
              <a:t>ібупрофен</a:t>
            </a:r>
            <a:r>
              <a:rPr lang="uk-UA" dirty="0"/>
              <a:t>);</a:t>
            </a:r>
          </a:p>
          <a:p>
            <a:r>
              <a:rPr lang="uk-UA" dirty="0"/>
              <a:t>Препарати ІІ лінії: ГК (преднізолон 1мг\кг) протягом 1 міс:</a:t>
            </a:r>
          </a:p>
          <a:p>
            <a:r>
              <a:rPr lang="uk-UA" dirty="0"/>
              <a:t>При неефективності ГК, НПЗП – </a:t>
            </a:r>
            <a:r>
              <a:rPr lang="uk-UA" dirty="0" err="1"/>
              <a:t>колхіцин</a:t>
            </a:r>
            <a:r>
              <a:rPr lang="uk-UA" dirty="0"/>
              <a:t> 2мг\добу 1-2 дні, далі 1мг\добу.;</a:t>
            </a:r>
          </a:p>
          <a:p>
            <a:r>
              <a:rPr lang="uk-UA" dirty="0"/>
              <a:t>При </a:t>
            </a:r>
            <a:r>
              <a:rPr lang="uk-UA" dirty="0" err="1"/>
              <a:t>неефективості</a:t>
            </a:r>
            <a:r>
              <a:rPr lang="uk-UA" dirty="0"/>
              <a:t>: </a:t>
            </a:r>
            <a:r>
              <a:rPr lang="uk-UA" dirty="0" err="1"/>
              <a:t>азатіоприн</a:t>
            </a:r>
            <a:r>
              <a:rPr lang="uk-UA" dirty="0"/>
              <a:t> 75-100мг\ добу протягом 2-3 тижнів;</a:t>
            </a:r>
          </a:p>
          <a:p>
            <a:r>
              <a:rPr lang="uk-UA" dirty="0"/>
              <a:t>При вірусному перикардиті – інтерферони;</a:t>
            </a:r>
          </a:p>
          <a:p>
            <a:r>
              <a:rPr lang="uk-UA" dirty="0" err="1"/>
              <a:t>Колхіцин</a:t>
            </a:r>
            <a:r>
              <a:rPr lang="uk-UA" dirty="0"/>
              <a:t> 0,5 мг 1-2 рази на добу протягом 3х місяців; </a:t>
            </a:r>
          </a:p>
          <a:p>
            <a:r>
              <a:rPr lang="uk-UA" dirty="0" err="1"/>
              <a:t>Інтроперикардіальне</a:t>
            </a:r>
            <a:r>
              <a:rPr lang="uk-UA" dirty="0"/>
              <a:t> введення ГК;</a:t>
            </a:r>
          </a:p>
          <a:p>
            <a:r>
              <a:rPr lang="uk-UA" dirty="0"/>
              <a:t>Крок – ІІІ. </a:t>
            </a:r>
            <a:r>
              <a:rPr lang="uk-UA" dirty="0" err="1"/>
              <a:t>Перикардіоцентез</a:t>
            </a:r>
            <a:r>
              <a:rPr lang="uk-UA" dirty="0"/>
              <a:t>, введення антибіотиків.</a:t>
            </a:r>
          </a:p>
          <a:p>
            <a:r>
              <a:rPr lang="uk-UA" dirty="0"/>
              <a:t>Крок – </a:t>
            </a:r>
            <a:r>
              <a:rPr lang="en-US" dirty="0"/>
              <a:t>IV</a:t>
            </a:r>
            <a:r>
              <a:rPr lang="uk-UA" dirty="0"/>
              <a:t>. </a:t>
            </a:r>
            <a:r>
              <a:rPr lang="uk-UA" dirty="0" err="1"/>
              <a:t>Перикардектомія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6688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  <a:endParaRPr lang="ru-RU" dirty="0"/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192" y="5688988"/>
            <a:ext cx="3678454" cy="98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0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Кардіоміопатії</a:t>
            </a:r>
            <a:r>
              <a:rPr lang="uk-UA" dirty="0"/>
              <a:t>, етіологічна класифікація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192" y="1885950"/>
            <a:ext cx="6211494" cy="4286250"/>
          </a:xfrm>
        </p:spPr>
        <p:txBody>
          <a:bodyPr>
            <a:normAutofit/>
          </a:bodyPr>
          <a:lstStyle/>
          <a:p>
            <a:r>
              <a:rPr lang="uk-UA" sz="2400" dirty="0" err="1"/>
              <a:t>Дилятаційна</a:t>
            </a:r>
            <a:r>
              <a:rPr lang="uk-UA" sz="2400" dirty="0"/>
              <a:t>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/>
              <a:t>Гіпертрофічна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 err="1"/>
              <a:t>Рестриктивна</a:t>
            </a:r>
            <a:r>
              <a:rPr lang="uk-UA" sz="2400" dirty="0"/>
              <a:t>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 err="1"/>
              <a:t>Аритмогенна</a:t>
            </a:r>
            <a:r>
              <a:rPr lang="uk-UA" sz="2400" dirty="0"/>
              <a:t>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/>
              <a:t>Некомпактна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547757" y="2533868"/>
            <a:ext cx="4978685" cy="3023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/>
              <a:t>Алкогольна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 err="1"/>
              <a:t>Кардіоміопатія</a:t>
            </a:r>
            <a:r>
              <a:rPr lang="uk-UA" sz="2400" dirty="0"/>
              <a:t> спричинена впливом лікарських засобів та інших </a:t>
            </a:r>
            <a:r>
              <a:rPr lang="uk-UA" sz="2400" dirty="0" err="1"/>
              <a:t>зовнішних</a:t>
            </a:r>
            <a:r>
              <a:rPr lang="uk-UA" sz="2400" dirty="0"/>
              <a:t> речовин;</a:t>
            </a:r>
          </a:p>
          <a:p>
            <a:r>
              <a:rPr lang="uk-UA" sz="2400" dirty="0" err="1"/>
              <a:t>Перипартальна</a:t>
            </a:r>
            <a:r>
              <a:rPr lang="uk-UA" sz="2400" dirty="0"/>
              <a:t> </a:t>
            </a:r>
            <a:r>
              <a:rPr lang="uk-UA" sz="2400" dirty="0" err="1"/>
              <a:t>кардіоміопатія</a:t>
            </a:r>
            <a:r>
              <a:rPr lang="uk-UA" sz="2400" dirty="0"/>
              <a:t>;</a:t>
            </a:r>
          </a:p>
          <a:p>
            <a:r>
              <a:rPr lang="uk-UA" sz="2400" dirty="0" err="1"/>
              <a:t>Кардіоміопатія</a:t>
            </a:r>
            <a:r>
              <a:rPr lang="uk-UA" sz="2400" dirty="0"/>
              <a:t> при інфекційних та паразитарних хворобах;</a:t>
            </a:r>
          </a:p>
          <a:p>
            <a:r>
              <a:rPr lang="uk-UA" sz="2400" dirty="0"/>
              <a:t>Метаболічна </a:t>
            </a:r>
            <a:r>
              <a:rPr lang="uk-UA" sz="2400" dirty="0" err="1"/>
              <a:t>кардіоміопатія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2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Міокардит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7819" y="1612490"/>
            <a:ext cx="11798710" cy="5043950"/>
          </a:xfrm>
        </p:spPr>
        <p:txBody>
          <a:bodyPr>
            <a:normAutofit/>
          </a:bodyPr>
          <a:lstStyle/>
          <a:p>
            <a:r>
              <a:rPr lang="uk-UA" sz="2000" dirty="0" err="1"/>
              <a:t>Міокардити</a:t>
            </a:r>
            <a:r>
              <a:rPr lang="uk-UA" sz="2000" dirty="0"/>
              <a:t> (запальні </a:t>
            </a:r>
            <a:r>
              <a:rPr lang="uk-UA" sz="2000" dirty="0" err="1"/>
              <a:t>кардіоміопатії</a:t>
            </a:r>
            <a:r>
              <a:rPr lang="uk-UA" sz="2000" dirty="0"/>
              <a:t>) — вогнищеві або дифузні запальні захворювання міокарда, які виникають внаслідок безпосереднього чи опосередкованого (через імунні механізми) впливу на серцевий м’яз інфекції, хімічних, фізичних, алергічних та </a:t>
            </a:r>
            <a:r>
              <a:rPr lang="uk-UA" sz="2000" dirty="0" err="1"/>
              <a:t>аутоімунних</a:t>
            </a:r>
            <a:r>
              <a:rPr lang="uk-UA" sz="2000" dirty="0"/>
              <a:t> факторів. </a:t>
            </a:r>
          </a:p>
          <a:p>
            <a:r>
              <a:rPr lang="uk-UA" sz="2000" dirty="0"/>
              <a:t>Частота </a:t>
            </a:r>
            <a:r>
              <a:rPr lang="uk-UA" sz="2000" dirty="0" err="1"/>
              <a:t>міокардитів</a:t>
            </a:r>
            <a:r>
              <a:rPr lang="uk-UA" sz="2000" dirty="0"/>
              <a:t>: 4–25% усіх некоронарних захворювань.</a:t>
            </a:r>
          </a:p>
          <a:p>
            <a:r>
              <a:rPr lang="uk-UA" sz="2000" dirty="0"/>
              <a:t>Основні етіологічні фактори: </a:t>
            </a:r>
            <a:r>
              <a:rPr lang="ru-RU" dirty="0" err="1"/>
              <a:t>бактерії</a:t>
            </a:r>
            <a:r>
              <a:rPr lang="ru-RU" dirty="0"/>
              <a:t>, </a:t>
            </a:r>
            <a:r>
              <a:rPr lang="ru-RU" dirty="0" err="1"/>
              <a:t>віруси</a:t>
            </a:r>
            <a:r>
              <a:rPr lang="ru-RU" dirty="0"/>
              <a:t>, </a:t>
            </a:r>
            <a:r>
              <a:rPr lang="ru-RU" dirty="0" err="1"/>
              <a:t>паразитарні</a:t>
            </a:r>
            <a:r>
              <a:rPr lang="ru-RU" dirty="0"/>
              <a:t>, </a:t>
            </a:r>
            <a:r>
              <a:rPr lang="ru-RU" dirty="0" err="1"/>
              <a:t>протозойні</a:t>
            </a:r>
            <a:r>
              <a:rPr lang="ru-RU" dirty="0"/>
              <a:t> </a:t>
            </a:r>
            <a:r>
              <a:rPr lang="ru-RU" dirty="0" err="1"/>
              <a:t>інвазії</a:t>
            </a:r>
            <a:r>
              <a:rPr lang="ru-RU" dirty="0"/>
              <a:t>, </a:t>
            </a:r>
            <a:r>
              <a:rPr lang="ru-RU" dirty="0" err="1"/>
              <a:t>гриби</a:t>
            </a:r>
            <a:r>
              <a:rPr lang="ru-RU" dirty="0"/>
              <a:t>, </a:t>
            </a:r>
            <a:r>
              <a:rPr lang="ru-RU" dirty="0" err="1"/>
              <a:t>хімічні</a:t>
            </a:r>
            <a:r>
              <a:rPr lang="ru-RU" dirty="0"/>
              <a:t> та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.</a:t>
            </a:r>
          </a:p>
          <a:p>
            <a:r>
              <a:rPr lang="uk-UA" sz="2000" dirty="0"/>
              <a:t>Варіанти перебігу: </a:t>
            </a:r>
            <a:r>
              <a:rPr lang="uk-UA" dirty="0"/>
              <a:t>гострий (до 3 міс від початку захворювання), </a:t>
            </a:r>
            <a:r>
              <a:rPr lang="uk-UA" dirty="0" err="1"/>
              <a:t>підгострий</a:t>
            </a:r>
            <a:r>
              <a:rPr lang="uk-UA" dirty="0"/>
              <a:t> (3–6 міс від початку захворювання); хронічний (&gt;6 міс від початку захворювання), </a:t>
            </a:r>
            <a:r>
              <a:rPr lang="uk-UA" dirty="0" err="1"/>
              <a:t>міокардіофіброз</a:t>
            </a:r>
            <a:r>
              <a:rPr lang="uk-UA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85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Міокардит, основні патогенетичні ланки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7778" y="1094015"/>
            <a:ext cx="11866569" cy="5857392"/>
          </a:xfrm>
        </p:spPr>
        <p:txBody>
          <a:bodyPr>
            <a:normAutofit/>
          </a:bodyPr>
          <a:lstStyle/>
          <a:p>
            <a:r>
              <a:rPr lang="uk-UA" dirty="0"/>
              <a:t>Пряма </a:t>
            </a:r>
            <a:r>
              <a:rPr lang="uk-UA" dirty="0" err="1"/>
              <a:t>цитолітична</a:t>
            </a:r>
            <a:r>
              <a:rPr lang="uk-UA" dirty="0"/>
              <a:t> дія етіологічних факторів (віруси, бактерії, токсоплазмоз), які пошкоджують серцевий м’яз;</a:t>
            </a:r>
          </a:p>
          <a:p>
            <a:r>
              <a:rPr lang="uk-UA" dirty="0"/>
              <a:t>Пошкодження </a:t>
            </a:r>
            <a:r>
              <a:rPr lang="uk-UA" dirty="0" err="1"/>
              <a:t>кардіоміоцитів</a:t>
            </a:r>
            <a:r>
              <a:rPr lang="uk-UA" dirty="0"/>
              <a:t> та інших клітин циркулюючими токсинами при системній інфекції (дифтерійний, скарлатинозний </a:t>
            </a:r>
            <a:r>
              <a:rPr lang="uk-UA" dirty="0" err="1"/>
              <a:t>міокардити</a:t>
            </a:r>
            <a:r>
              <a:rPr lang="uk-UA" dirty="0"/>
              <a:t>); </a:t>
            </a:r>
          </a:p>
          <a:p>
            <a:r>
              <a:rPr lang="uk-UA" dirty="0"/>
              <a:t>Неспецифічні пошкодження </a:t>
            </a:r>
            <a:r>
              <a:rPr lang="uk-UA" dirty="0" err="1"/>
              <a:t>кардіоміоцитів</a:t>
            </a:r>
            <a:r>
              <a:rPr lang="uk-UA" dirty="0"/>
              <a:t> унаслідок системних </a:t>
            </a:r>
            <a:r>
              <a:rPr lang="uk-UA" dirty="0" err="1"/>
              <a:t>імунопатологічних</a:t>
            </a:r>
            <a:r>
              <a:rPr lang="uk-UA" dirty="0"/>
              <a:t> реакцій (наприклад при дифузних захворюваннях сполучної тканини);</a:t>
            </a:r>
          </a:p>
          <a:p>
            <a:r>
              <a:rPr lang="uk-UA" dirty="0"/>
              <a:t>Специфічне пошкодження </a:t>
            </a:r>
            <a:r>
              <a:rPr lang="uk-UA" dirty="0" err="1"/>
              <a:t>кардіоміоцитів</a:t>
            </a:r>
            <a:r>
              <a:rPr lang="uk-UA" dirty="0"/>
              <a:t> факторами клітинного (Т-лімфоцити) та гуморального (антитіла) імунітету у відповідь на віруси </a:t>
            </a:r>
            <a:r>
              <a:rPr lang="uk-UA" dirty="0" err="1"/>
              <a:t>Коксакі</a:t>
            </a:r>
            <a:r>
              <a:rPr lang="uk-UA" dirty="0"/>
              <a:t>, грипу; </a:t>
            </a:r>
          </a:p>
          <a:p>
            <a:r>
              <a:rPr lang="uk-UA" dirty="0"/>
              <a:t>Ураження ендотелію дрібних КА із розвитком </a:t>
            </a:r>
            <a:r>
              <a:rPr lang="uk-UA" dirty="0" err="1"/>
              <a:t>коронариту</a:t>
            </a:r>
            <a:r>
              <a:rPr lang="uk-UA" dirty="0"/>
              <a:t> (</a:t>
            </a:r>
            <a:r>
              <a:rPr lang="uk-UA" dirty="0" err="1"/>
              <a:t>рикетсіози</a:t>
            </a:r>
            <a:r>
              <a:rPr lang="uk-UA" dirty="0"/>
              <a:t>); </a:t>
            </a:r>
          </a:p>
          <a:p>
            <a:r>
              <a:rPr lang="uk-UA" dirty="0"/>
              <a:t>Вплив лікарських препаратів (пеніцилін, тетрациклін, </a:t>
            </a:r>
            <a:r>
              <a:rPr lang="uk-UA" dirty="0" err="1"/>
              <a:t>доксорубіцин</a:t>
            </a:r>
            <a:r>
              <a:rPr lang="uk-UA" dirty="0"/>
              <a:t>, сульфаніламіди, трициклічні антидепресанти, </a:t>
            </a:r>
            <a:r>
              <a:rPr lang="uk-UA" dirty="0" err="1"/>
              <a:t>фенотіазини</a:t>
            </a:r>
            <a:r>
              <a:rPr lang="uk-UA" dirty="0"/>
              <a:t>), а також кокаїну, </a:t>
            </a:r>
            <a:r>
              <a:rPr lang="uk-UA" dirty="0" err="1"/>
              <a:t>метилдопи</a:t>
            </a:r>
            <a:r>
              <a:rPr lang="uk-U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2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Обстеження хворих на міокардит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1064" y="1715957"/>
            <a:ext cx="11402856" cy="4822496"/>
          </a:xfrm>
        </p:spPr>
        <p:txBody>
          <a:bodyPr>
            <a:normAutofit/>
          </a:bodyPr>
          <a:lstStyle/>
          <a:p>
            <a:r>
              <a:rPr lang="uk-UA" dirty="0"/>
              <a:t>Визначення скарг та </a:t>
            </a:r>
            <a:r>
              <a:rPr lang="uk-UA" dirty="0" err="1"/>
              <a:t>анемнезу</a:t>
            </a:r>
            <a:r>
              <a:rPr lang="uk-UA" dirty="0"/>
              <a:t>;</a:t>
            </a:r>
          </a:p>
          <a:p>
            <a:r>
              <a:rPr lang="uk-UA" dirty="0"/>
              <a:t>Клінічний огляд та вимірювання АТ;</a:t>
            </a:r>
          </a:p>
          <a:p>
            <a:r>
              <a:rPr lang="uk-UA" dirty="0"/>
              <a:t>Дослідження лабораторних показників (ЗАК, ЗАС, АЛТ, АСТ, білірубін, креатинін, СРБ, КФК або КФК-МВ, </a:t>
            </a:r>
            <a:r>
              <a:rPr lang="uk-UA" dirty="0" err="1"/>
              <a:t>тропонін</a:t>
            </a:r>
            <a:r>
              <a:rPr lang="uk-UA" dirty="0"/>
              <a:t> Т або І, титр </a:t>
            </a:r>
            <a:r>
              <a:rPr lang="uk-UA" dirty="0" err="1"/>
              <a:t>антистрептолізину</a:t>
            </a:r>
            <a:r>
              <a:rPr lang="uk-UA" dirty="0"/>
              <a:t>-О, ХС, глюкоза у крові);</a:t>
            </a:r>
          </a:p>
          <a:p>
            <a:r>
              <a:rPr lang="uk-UA" dirty="0"/>
              <a:t>Визначення показників імунологічного стану (антитіл та їх титру, реакції </a:t>
            </a:r>
            <a:r>
              <a:rPr lang="uk-UA" dirty="0" err="1"/>
              <a:t>бласттрансформації</a:t>
            </a:r>
            <a:r>
              <a:rPr lang="uk-UA" dirty="0"/>
              <a:t> лімфоцитів, індукованих міокардитом, тощо);</a:t>
            </a:r>
          </a:p>
          <a:p>
            <a:r>
              <a:rPr lang="uk-UA" dirty="0"/>
              <a:t>ЕКГ в 12 </a:t>
            </a:r>
            <a:r>
              <a:rPr lang="uk-UA" dirty="0" err="1"/>
              <a:t>відведеннях</a:t>
            </a:r>
            <a:r>
              <a:rPr lang="uk-UA" dirty="0"/>
              <a:t>;</a:t>
            </a:r>
          </a:p>
          <a:p>
            <a:r>
              <a:rPr lang="uk-UA" dirty="0" err="1"/>
              <a:t>ЕхоКГ</a:t>
            </a:r>
            <a:r>
              <a:rPr lang="uk-UA" dirty="0"/>
              <a:t> в М-, В- і </a:t>
            </a:r>
            <a:r>
              <a:rPr lang="uk-UA" dirty="0" err="1"/>
              <a:t>доплерівському</a:t>
            </a:r>
            <a:r>
              <a:rPr lang="uk-UA" dirty="0"/>
              <a:t> режимі;</a:t>
            </a:r>
          </a:p>
          <a:p>
            <a:r>
              <a:rPr lang="uk-UA" dirty="0"/>
              <a:t>Рентгенографія органів грудної порожнини;</a:t>
            </a:r>
          </a:p>
          <a:p>
            <a:r>
              <a:rPr lang="uk-UA" dirty="0"/>
              <a:t>МРТ серця з відстроченим контрастуванням;</a:t>
            </a:r>
          </a:p>
          <a:p>
            <a:r>
              <a:rPr lang="uk-UA" dirty="0"/>
              <a:t>Додаткові дослідження: </a:t>
            </a:r>
            <a:r>
              <a:rPr lang="uk-UA" dirty="0" err="1"/>
              <a:t>Холтерівське</a:t>
            </a:r>
            <a:r>
              <a:rPr lang="uk-UA" dirty="0"/>
              <a:t> добове </a:t>
            </a:r>
            <a:r>
              <a:rPr lang="uk-UA" dirty="0" err="1"/>
              <a:t>моніторування</a:t>
            </a:r>
            <a:r>
              <a:rPr lang="uk-UA" dirty="0"/>
              <a:t> ЕКГ, </a:t>
            </a:r>
            <a:r>
              <a:rPr lang="uk-UA" dirty="0" err="1"/>
              <a:t>Спекл-ЕхоКГ</a:t>
            </a:r>
            <a:r>
              <a:rPr lang="uk-UA" dirty="0"/>
              <a:t>, КВГ, </a:t>
            </a:r>
            <a:r>
              <a:rPr lang="uk-UA" dirty="0" err="1"/>
              <a:t>Ендоміокардіальна</a:t>
            </a:r>
            <a:r>
              <a:rPr lang="uk-UA" dirty="0"/>
              <a:t> біопсія.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1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Критерії діагностики міокардиту (</a:t>
            </a:r>
            <a:r>
              <a:rPr lang="en-US" dirty="0"/>
              <a:t>NYHA, 1964, 1973, </a:t>
            </a:r>
            <a:r>
              <a:rPr lang="uk-UA" dirty="0"/>
              <a:t>з доповненнями)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90596" y="1956619"/>
            <a:ext cx="5343288" cy="4714568"/>
          </a:xfrm>
        </p:spPr>
        <p:txBody>
          <a:bodyPr>
            <a:normAutofit/>
          </a:bodyPr>
          <a:lstStyle/>
          <a:p>
            <a:r>
              <a:rPr lang="uk-UA" dirty="0"/>
              <a:t>Великі критерії: </a:t>
            </a:r>
          </a:p>
          <a:p>
            <a:r>
              <a:rPr lang="uk-UA" dirty="0"/>
              <a:t>Визначається перенесена інфекція протягом попередніх 10 днів та поява після неї: </a:t>
            </a:r>
          </a:p>
          <a:p>
            <a:r>
              <a:rPr lang="uk-UA" dirty="0"/>
              <a:t>Ознак застійної СН; збільшення розмірів серця; </a:t>
            </a:r>
          </a:p>
          <a:p>
            <a:r>
              <a:rPr lang="uk-UA" dirty="0" err="1"/>
              <a:t>Кардіогенного</a:t>
            </a:r>
            <a:r>
              <a:rPr lang="uk-UA" dirty="0"/>
              <a:t> шоку;</a:t>
            </a:r>
          </a:p>
          <a:p>
            <a:r>
              <a:rPr lang="uk-UA" dirty="0"/>
              <a:t>Повної А</a:t>
            </a:r>
            <a:r>
              <a:rPr lang="en-US" dirty="0"/>
              <a:t>V-</a:t>
            </a:r>
            <a:r>
              <a:rPr lang="uk-UA" dirty="0"/>
              <a:t>блокади із синдромом </a:t>
            </a:r>
            <a:r>
              <a:rPr lang="uk-UA" dirty="0" err="1"/>
              <a:t>Морганьї</a:t>
            </a:r>
            <a:r>
              <a:rPr lang="uk-UA" dirty="0"/>
              <a:t> — Адамса — Стокса; </a:t>
            </a:r>
          </a:p>
          <a:p>
            <a:r>
              <a:rPr lang="uk-UA" dirty="0"/>
              <a:t>Патологічних зміни на ЕКГ (порушення </a:t>
            </a:r>
            <a:r>
              <a:rPr lang="uk-UA" dirty="0" err="1"/>
              <a:t>реполяризації</a:t>
            </a:r>
            <a:r>
              <a:rPr lang="uk-UA" dirty="0"/>
              <a:t>, ритму та провідності); </a:t>
            </a:r>
          </a:p>
          <a:p>
            <a:r>
              <a:rPr lang="uk-UA" dirty="0"/>
              <a:t>Підвищення активності </a:t>
            </a:r>
            <a:r>
              <a:rPr lang="uk-UA" dirty="0" err="1"/>
              <a:t>міокардіальних</a:t>
            </a:r>
            <a:r>
              <a:rPr lang="uk-UA" dirty="0"/>
              <a:t> ферментів у сироватці (КФК-МВ, ЛДГ). </a:t>
            </a:r>
          </a:p>
          <a:p>
            <a:endParaRPr lang="uk-UA" dirty="0"/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6263148" y="1553496"/>
            <a:ext cx="5732207" cy="4409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Малі критерії: </a:t>
            </a:r>
          </a:p>
          <a:p>
            <a:r>
              <a:rPr lang="uk-UA" dirty="0"/>
              <a:t>Лабораторне підтвердження перенесеної вірусної інфекції (позитивні реакції на запальний процес); </a:t>
            </a:r>
          </a:p>
          <a:p>
            <a:r>
              <a:rPr lang="uk-UA" dirty="0"/>
              <a:t>Постійна тахікардія (інколи брадикардія);</a:t>
            </a:r>
          </a:p>
          <a:p>
            <a:r>
              <a:rPr lang="uk-UA" dirty="0"/>
              <a:t>Послаблення І тону на верхівці; </a:t>
            </a:r>
          </a:p>
          <a:p>
            <a:r>
              <a:rPr lang="uk-UA" dirty="0"/>
              <a:t>Ритм галопу; </a:t>
            </a:r>
          </a:p>
          <a:p>
            <a:r>
              <a:rPr lang="uk-UA" dirty="0"/>
              <a:t>Результати </a:t>
            </a:r>
            <a:r>
              <a:rPr lang="uk-UA" dirty="0" err="1"/>
              <a:t>субендокардіальної</a:t>
            </a:r>
            <a:r>
              <a:rPr lang="uk-UA" dirty="0"/>
              <a:t> біопсії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967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Далаські</a:t>
            </a:r>
            <a:r>
              <a:rPr lang="uk-UA" dirty="0"/>
              <a:t> критерії </a:t>
            </a:r>
            <a:r>
              <a:rPr lang="uk-UA" dirty="0" err="1"/>
              <a:t>міокардитів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7394" y="1992086"/>
            <a:ext cx="11243414" cy="3866713"/>
          </a:xfrm>
        </p:spPr>
        <p:txBody>
          <a:bodyPr>
            <a:normAutofit/>
          </a:bodyPr>
          <a:lstStyle/>
          <a:p>
            <a:r>
              <a:rPr lang="uk-UA" dirty="0"/>
              <a:t>Клінічні критерії:</a:t>
            </a:r>
          </a:p>
          <a:p>
            <a:r>
              <a:rPr lang="uk-UA" dirty="0"/>
              <a:t>Зв’язок захворювання з перенесеною інфекцією;</a:t>
            </a:r>
          </a:p>
          <a:p>
            <a:r>
              <a:rPr lang="uk-UA" dirty="0"/>
              <a:t>Переважне виникнення захворювання у молодому та середньому віці, перебіг може бути </a:t>
            </a:r>
            <a:r>
              <a:rPr lang="uk-UA" dirty="0" err="1"/>
              <a:t>безсимптомним</a:t>
            </a:r>
            <a:r>
              <a:rPr lang="uk-UA" dirty="0"/>
              <a:t>; </a:t>
            </a:r>
          </a:p>
          <a:p>
            <a:r>
              <a:rPr lang="uk-UA" dirty="0"/>
              <a:t>У типових випадках міокардит розпочинається з лихоманки; </a:t>
            </a:r>
          </a:p>
          <a:p>
            <a:r>
              <a:rPr lang="uk-UA" dirty="0"/>
              <a:t>Перебої в роботі серця, ознаки СН і тиск за грудниною, біль може бути ниючим, колючим; </a:t>
            </a:r>
          </a:p>
          <a:p>
            <a:r>
              <a:rPr lang="uk-UA" dirty="0"/>
              <a:t>Поступовий розвиток захворювання, у 60% випадків йому передує біль у суглобах;</a:t>
            </a:r>
          </a:p>
          <a:p>
            <a:r>
              <a:rPr lang="uk-UA" dirty="0"/>
              <a:t>Розширення ЛШ, рідше — ПШ серця; </a:t>
            </a:r>
          </a:p>
          <a:p>
            <a:r>
              <a:rPr lang="uk-UA" dirty="0"/>
              <a:t>послаблений І тон, інколи — </a:t>
            </a:r>
            <a:r>
              <a:rPr lang="uk-UA" dirty="0" err="1"/>
              <a:t>протодіастолічний</a:t>
            </a:r>
            <a:r>
              <a:rPr lang="uk-UA" dirty="0"/>
              <a:t> ритм галопу.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Далаські</a:t>
            </a:r>
            <a:r>
              <a:rPr lang="uk-UA" dirty="0"/>
              <a:t> критерії </a:t>
            </a:r>
            <a:r>
              <a:rPr lang="uk-UA" dirty="0" err="1"/>
              <a:t>міокардитів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652" y="1936956"/>
            <a:ext cx="5860026" cy="4468534"/>
          </a:xfrm>
        </p:spPr>
        <p:txBody>
          <a:bodyPr>
            <a:normAutofit/>
          </a:bodyPr>
          <a:lstStyle/>
          <a:p>
            <a:r>
              <a:rPr lang="uk-UA" dirty="0"/>
              <a:t>Лабораторні критерії: </a:t>
            </a:r>
          </a:p>
          <a:p>
            <a:r>
              <a:rPr lang="uk-UA" dirty="0"/>
              <a:t>Підвищення ШОЕ, вмісту </a:t>
            </a:r>
            <a:r>
              <a:rPr lang="uk-UA" dirty="0" err="1"/>
              <a:t>сіалової</a:t>
            </a:r>
            <a:r>
              <a:rPr lang="uk-UA" dirty="0"/>
              <a:t> кислоти, альфа2— та </a:t>
            </a:r>
            <a:r>
              <a:rPr lang="el-GR" dirty="0"/>
              <a:t>γ-</a:t>
            </a:r>
            <a:r>
              <a:rPr lang="uk-UA" dirty="0"/>
              <a:t>глобулінів; </a:t>
            </a:r>
          </a:p>
          <a:p>
            <a:r>
              <a:rPr lang="uk-UA" dirty="0"/>
              <a:t>Поява СРБ, збільшення титру </a:t>
            </a:r>
            <a:r>
              <a:rPr lang="uk-UA" dirty="0" err="1"/>
              <a:t>антистрептолізину</a:t>
            </a:r>
            <a:r>
              <a:rPr lang="uk-UA" dirty="0"/>
              <a:t>-О; </a:t>
            </a:r>
          </a:p>
          <a:p>
            <a:r>
              <a:rPr lang="uk-UA" dirty="0"/>
              <a:t>Лейкоцитоз; </a:t>
            </a:r>
          </a:p>
          <a:p>
            <a:r>
              <a:rPr lang="uk-UA" dirty="0"/>
              <a:t>Визначення антитіл до міокарда; </a:t>
            </a:r>
          </a:p>
          <a:p>
            <a:r>
              <a:rPr lang="uk-UA" dirty="0"/>
              <a:t>Позитивна реакція </a:t>
            </a:r>
            <a:r>
              <a:rPr lang="uk-UA" dirty="0" err="1"/>
              <a:t>бласттрансформації</a:t>
            </a:r>
            <a:r>
              <a:rPr lang="uk-UA" dirty="0"/>
              <a:t>; підвищення активності </a:t>
            </a:r>
            <a:r>
              <a:rPr lang="uk-UA" dirty="0" err="1"/>
              <a:t>тропонінів</a:t>
            </a:r>
            <a:r>
              <a:rPr lang="uk-UA" dirty="0"/>
              <a:t> та </a:t>
            </a:r>
            <a:r>
              <a:rPr lang="uk-UA" dirty="0" err="1"/>
              <a:t>кардіоспецифічних</a:t>
            </a:r>
            <a:r>
              <a:rPr lang="uk-UA" dirty="0"/>
              <a:t> ферментів (КФК-МВ, ЛДГ1); </a:t>
            </a:r>
          </a:p>
          <a:p>
            <a:r>
              <a:rPr lang="uk-UA" dirty="0"/>
              <a:t>Підвищення концентрації в крові </a:t>
            </a:r>
            <a:r>
              <a:rPr lang="uk-UA" dirty="0" err="1"/>
              <a:t>імуноглобулінів</a:t>
            </a:r>
            <a:r>
              <a:rPr lang="uk-UA" dirty="0"/>
              <a:t> (І</a:t>
            </a:r>
            <a:r>
              <a:rPr lang="en-US" dirty="0" err="1"/>
              <a:t>gG</a:t>
            </a:r>
            <a:r>
              <a:rPr lang="en-US" dirty="0"/>
              <a:t>, </a:t>
            </a:r>
            <a:r>
              <a:rPr lang="uk-UA" dirty="0"/>
              <a:t>І</a:t>
            </a:r>
            <a:r>
              <a:rPr lang="en-US" dirty="0" err="1"/>
              <a:t>gM</a:t>
            </a:r>
            <a:r>
              <a:rPr lang="en-US" dirty="0"/>
              <a:t>), </a:t>
            </a:r>
            <a:r>
              <a:rPr lang="uk-UA" dirty="0"/>
              <a:t>рівня циркулюючих імунних комплексів, зниження Т-лімфоцитів.</a:t>
            </a:r>
          </a:p>
          <a:p>
            <a:endParaRPr lang="uk-UA" dirty="0"/>
          </a:p>
        </p:txBody>
      </p:sp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6076335" y="1563329"/>
            <a:ext cx="5909187" cy="4621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ЕКГ-критерії: </a:t>
            </a:r>
          </a:p>
          <a:p>
            <a:r>
              <a:rPr lang="uk-UA" dirty="0"/>
              <a:t>Ущільнений, двофазний або негативний зубець Т (найчастіше);</a:t>
            </a:r>
          </a:p>
          <a:p>
            <a:r>
              <a:rPr lang="uk-UA" dirty="0"/>
              <a:t>Зниження сегмента </a:t>
            </a:r>
            <a:r>
              <a:rPr lang="en-US" dirty="0"/>
              <a:t>ST </a:t>
            </a:r>
            <a:r>
              <a:rPr lang="uk-UA" dirty="0"/>
              <a:t>при </a:t>
            </a:r>
            <a:r>
              <a:rPr lang="uk-UA" dirty="0" err="1"/>
              <a:t>тахікардіальному</a:t>
            </a:r>
            <a:r>
              <a:rPr lang="uk-UA" dirty="0"/>
              <a:t> синдромі;</a:t>
            </a:r>
          </a:p>
          <a:p>
            <a:r>
              <a:rPr lang="uk-UA" dirty="0"/>
              <a:t> Різні порушення ритму та блокади серця (екстрасистоли, ФП, А</a:t>
            </a:r>
            <a:r>
              <a:rPr lang="en-US" dirty="0"/>
              <a:t>V-</a:t>
            </a:r>
            <a:r>
              <a:rPr lang="uk-UA" dirty="0"/>
              <a:t>блокади, БНПГ, подовження інтервалу </a:t>
            </a:r>
            <a:r>
              <a:rPr lang="en-US" dirty="0"/>
              <a:t>Q–T </a:t>
            </a:r>
            <a:r>
              <a:rPr lang="uk-UA" dirty="0"/>
              <a:t>тощо);</a:t>
            </a:r>
          </a:p>
          <a:p>
            <a:r>
              <a:rPr lang="uk-UA" dirty="0"/>
              <a:t> Ознаки ГЛШ, гіпертрофії ПШ, ЛП; можуть з’являтися патологічні зубці </a:t>
            </a:r>
            <a:r>
              <a:rPr lang="en-US" dirty="0"/>
              <a:t>Q </a:t>
            </a:r>
            <a:r>
              <a:rPr lang="uk-UA" dirty="0"/>
              <a:t>і </a:t>
            </a:r>
            <a:r>
              <a:rPr lang="en-US" dirty="0"/>
              <a:t>QS.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48341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217</TotalTime>
  <Words>1235</Words>
  <Application>Microsoft Office PowerPoint</Application>
  <PresentationFormat>Широкоэкранный</PresentationFormat>
  <Paragraphs>263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Corbel</vt:lpstr>
      <vt:lpstr>Gill Sans MT</vt:lpstr>
      <vt:lpstr>Wingdings 2</vt:lpstr>
      <vt:lpstr>Дивиденд</vt:lpstr>
      <vt:lpstr>«Тема»</vt:lpstr>
      <vt:lpstr>Класифікація некоронарогенних захворювань серця</vt:lpstr>
      <vt:lpstr>Кардіоміопатії, етіологічна класифікація</vt:lpstr>
      <vt:lpstr>Міокардит</vt:lpstr>
      <vt:lpstr>Міокардит, основні патогенетичні ланки</vt:lpstr>
      <vt:lpstr>Обстеження хворих на міокардит</vt:lpstr>
      <vt:lpstr>Критерії діагностики міокардиту (NYHA, 1964, 1973, з доповненнями)</vt:lpstr>
      <vt:lpstr>Далаські критерії міокардитів</vt:lpstr>
      <vt:lpstr>Далаські критерії міокардитів</vt:lpstr>
      <vt:lpstr>Далаські критерії міокардитів</vt:lpstr>
      <vt:lpstr>Далаські критерії гістологічної діагностики міокардиту</vt:lpstr>
      <vt:lpstr>Лікування хворих з міокардитом</vt:lpstr>
      <vt:lpstr>Лікування хворих з міокардитом</vt:lpstr>
      <vt:lpstr>Лікування хворих з міокардитом</vt:lpstr>
      <vt:lpstr>Лікування хворих з міокардитом</vt:lpstr>
      <vt:lpstr>Міокардіофіброз</vt:lpstr>
      <vt:lpstr>Міокардіофіброз, діагностика</vt:lpstr>
      <vt:lpstr>Міокардіосклероз</vt:lpstr>
      <vt:lpstr>Перикардит</vt:lpstr>
      <vt:lpstr>Перикардит, діагностика</vt:lpstr>
      <vt:lpstr>критеріїв діагностики гострого сухого перикардиту</vt:lpstr>
      <vt:lpstr>Критерії діагностики гострого ексудативного перикардиту</vt:lpstr>
      <vt:lpstr>Критерії тампонади серця</vt:lpstr>
      <vt:lpstr>Діагностичні критерії констриктивного перикардиту</vt:lpstr>
      <vt:lpstr>Лікування перикардитів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«Тема»</dc:title>
  <dc:creator>Пользователь Windows</dc:creator>
  <cp:lastModifiedBy>Олександр Кульбачний</cp:lastModifiedBy>
  <cp:revision>34</cp:revision>
  <dcterms:created xsi:type="dcterms:W3CDTF">2022-04-02T12:26:49Z</dcterms:created>
  <dcterms:modified xsi:type="dcterms:W3CDTF">2022-04-26T06:04:35Z</dcterms:modified>
</cp:coreProperties>
</file>