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E9AE0B2-880F-4F78-A9A3-CDEDBCA80CF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47138BB-2986-4D96-AAFF-4CFA058CA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E0B2-880F-4F78-A9A3-CDEDBCA80CF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38BB-2986-4D96-AAFF-4CFA058CA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E0B2-880F-4F78-A9A3-CDEDBCA80CF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38BB-2986-4D96-AAFF-4CFA058CA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E0B2-880F-4F78-A9A3-CDEDBCA80CF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38BB-2986-4D96-AAFF-4CFA058CA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E9AE0B2-880F-4F78-A9A3-CDEDBCA80CF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47138BB-2986-4D96-AAFF-4CFA058CA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E0B2-880F-4F78-A9A3-CDEDBCA80CF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38BB-2986-4D96-AAFF-4CFA058CA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E0B2-880F-4F78-A9A3-CDEDBCA80CF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38BB-2986-4D96-AAFF-4CFA058CA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E0B2-880F-4F78-A9A3-CDEDBCA80CF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38BB-2986-4D96-AAFF-4CFA058CA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E0B2-880F-4F78-A9A3-CDEDBCA80CF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38BB-2986-4D96-AAFF-4CFA058CA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E0B2-880F-4F78-A9A3-CDEDBCA80CF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38BB-2986-4D96-AAFF-4CFA058CA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E0B2-880F-4F78-A9A3-CDEDBCA80CF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38BB-2986-4D96-AAFF-4CFA058CA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9AE0B2-880F-4F78-A9A3-CDEDBCA80CF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7138BB-2986-4D96-AAFF-4CFA058CA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info@amosovinstitute.org.u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info@amosovinstitute.org.u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elena.v.rybakova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imp-cys@ukr.n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elena.v.rybakova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avrudenko@i.u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info@amosovinstitute.org.u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mosovinstitute.org.u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установа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серцево-судинної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хірургії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М. М. Амосова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медичних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наук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6616824" cy="2328664"/>
          </a:xfrm>
        </p:spPr>
        <p:txBody>
          <a:bodyPr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</a:rPr>
              <a:t>ПАМ</a:t>
            </a:r>
            <a:r>
              <a:rPr lang="en-US" sz="3200" b="1" i="1" dirty="0" smtClean="0">
                <a:solidFill>
                  <a:schemeClr val="tx1"/>
                </a:solidFill>
              </a:rPr>
              <a:t>’</a:t>
            </a:r>
            <a:r>
              <a:rPr lang="uk-UA" sz="3200" b="1" i="1" dirty="0" smtClean="0">
                <a:solidFill>
                  <a:schemeClr val="tx1"/>
                </a:solidFill>
              </a:rPr>
              <a:t>ЯТКА АСПІРАНТУ</a:t>
            </a:r>
          </a:p>
          <a:p>
            <a:endParaRPr lang="uk-UA" dirty="0">
              <a:solidFill>
                <a:schemeClr val="tx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Початкові кроки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792" y="388468"/>
            <a:ext cx="1172008" cy="12403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5960" y="404664"/>
            <a:ext cx="1224136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348880"/>
            <a:ext cx="8229600" cy="3937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Етапи планування дисертаційного дослідження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Засідання Проблемної комісії ДУ “НІССХ ім. М. М. Амосова НАМН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України”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отримання витягу про відповідність анотації дисертації паспорту спеціальності та рекомендацію на розгляд комісії з питань біоетики та медичної етики;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 descr="Logotipe Amosov ukr 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21917" y="356006"/>
            <a:ext cx="4934100" cy="13448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Етапи планування дисертаційного дослідження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3) –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засідання комісії з питань біоетики та медичної етики;</a:t>
            </a:r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Голова комісії, канд. мед. наук,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с.н.с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– </a:t>
            </a:r>
          </a:p>
          <a:p>
            <a:pPr algn="just">
              <a:buNone/>
            </a:pPr>
            <a:r>
              <a:rPr lang="uk-UA" sz="2800" i="1" u="sng" dirty="0" smtClean="0">
                <a:latin typeface="Times New Roman" pitchFamily="18" charset="0"/>
                <a:cs typeface="Times New Roman" pitchFamily="18" charset="0"/>
              </a:rPr>
              <a:t>Сергій Васильович Сало</a:t>
            </a:r>
          </a:p>
          <a:p>
            <a:pPr algn="ctr"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електронна скринька: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info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amosovinstitute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org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ua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тел. +380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44 27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5 4322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u="sng" dirty="0"/>
          </a:p>
        </p:txBody>
      </p:sp>
      <p:pic>
        <p:nvPicPr>
          <p:cNvPr id="4" name="Изображение 3" descr="Logotipe Amosov ukr 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1549" y="356006"/>
            <a:ext cx="3504468" cy="9551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Етапи планування дисертаційного дослідження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4) –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провідний інженер з метрології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>
              <a:buNone/>
            </a:pP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Стендик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Ольга Василівна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електронна скринька: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info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amosovinstitute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org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ua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тел. +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380934215009;</a:t>
            </a: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Отримання метрологічної довідки по повірці апаратури, яка буде використана під час виконання дисертаційної роботи; </a:t>
            </a:r>
          </a:p>
          <a:p>
            <a:pPr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Изображение 3" descr="Logotipe Amosov ukr 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1549" y="356006"/>
            <a:ext cx="3504468" cy="9551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Етапи планування дисертаційного дослідження: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5) –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патентний пошук , патентознавець – служба інтелектуальної  власності:  </a:t>
            </a:r>
          </a:p>
          <a:p>
            <a:pPr algn="just">
              <a:buNone/>
            </a:pPr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Учений секретар, канд. мед. наук., </a:t>
            </a:r>
            <a:r>
              <a:rPr lang="uk-UA" sz="2600" i="1" dirty="0" err="1" smtClean="0">
                <a:latin typeface="Times New Roman" pitchFamily="18" charset="0"/>
                <a:cs typeface="Times New Roman" pitchFamily="18" charset="0"/>
              </a:rPr>
              <a:t>с.н.с</a:t>
            </a:r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uk-UA" sz="2600" i="1" u="sng" dirty="0" smtClean="0">
                <a:latin typeface="Times New Roman" pitchFamily="18" charset="0"/>
                <a:cs typeface="Times New Roman" pitchFamily="18" charset="0"/>
              </a:rPr>
              <a:t>Рибакова Олена Вадимівна </a:t>
            </a:r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uk-UA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електронна скринька: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elena.v.rybakova@gmail.com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тел. +380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2754300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адреса: адміністрація, 1-й поверх головного корпусу ДУ “НІССХ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М. М. Амосова НАМН України</a:t>
            </a:r>
          </a:p>
          <a:p>
            <a:endParaRPr lang="ru-RU" dirty="0"/>
          </a:p>
        </p:txBody>
      </p:sp>
      <p:pic>
        <p:nvPicPr>
          <p:cNvPr id="4" name="Изображение 3" descr="Logotipe Amosov ukr 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1549" y="356006"/>
            <a:ext cx="3504468" cy="9551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424936" cy="525658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Перелік документів до особової справи, які мають бути подані до проходження затвердження теми дисертації, наукового керівника та індивідуального навчального плану аспіранта на Вченій раді Інституту: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Патентний пошук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Анотація на дисертацію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Календарний план роботи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Структурний план роботи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Витяг з протоколу засідання структурного підрозділу з питання затвердження теми дисертації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Витяг з протоколу проблемної комісії ДУ “НІССЇ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М. М. Амосова НАМН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України”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Метрологічний висновок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Витяг з протоколу комісії біоетики та медичної етики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 descr="Logotipe Amosov ukr 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1549" y="356006"/>
            <a:ext cx="3504468" cy="9551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8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Вчена рада ДУ “НІССХ </a:t>
            </a:r>
            <a:r>
              <a:rPr lang="uk-UA" sz="3200" i="1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М. М. Амосова НАМН </a:t>
            </a:r>
            <a:r>
              <a:rPr lang="uk-UA" sz="3200" i="1" dirty="0" err="1" smtClean="0">
                <a:latin typeface="Times New Roman" pitchFamily="18" charset="0"/>
                <a:cs typeface="Times New Roman" pitchFamily="18" charset="0"/>
              </a:rPr>
              <a:t>України”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затверджує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Індивідуальний навчальний план;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Індивідуальний план наукової роботи;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Тему дисертаційної роботи;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Наукового керівника;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Строки виконання дисертаційної роботи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dirty="0" smtClean="0"/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4" name="Изображение 3" descr="Logotipe Amosov ukr 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50314" y="356006"/>
            <a:ext cx="4405703" cy="12007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29600" cy="43121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Двічі на рік проводиться проміжна атестація аспірантів по виконанню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освітньо-наукової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програми: </a:t>
            </a:r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 – звіт на засіданні структурного підрозділу (наукового відділу) за І та ІІ півріччя;</a:t>
            </a:r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 – звіт на засіданні Вченої ради Інституту, який затверджує атестаційна комісія;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 descr="Logotipe Amosov ukr 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57718" y="356006"/>
            <a:ext cx="5198299" cy="14168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8229600" cy="2088232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Захист дисертації на здобуття наукового ступеня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“Доктор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філософії “ повинен відбутися у термін навчання в аспірантурі (4 роки).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 descr="Logotipe Amosov ukr 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50314" y="356006"/>
            <a:ext cx="4405703" cy="12007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Бажаємо успіхів !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 descr="Logotipe Amosov ukr 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89554" y="332656"/>
            <a:ext cx="3962978" cy="1080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5856" y="5661248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першими,</a:t>
            </a:r>
          </a:p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маємо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залиш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тися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лідерами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16832"/>
            <a:ext cx="5088563" cy="38164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Основний нормативні документи підготовки аспірантів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Постанова Кабінету Міністрів України від 23.03.2016 р. №261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затвердження Порядку підготовки здобувачів вищої освіти ступеня доктора філософії та доктора наук  у закладах вищої освіти (наукових установах)” із змінами і доповненнями, внесеними постановою Кабінету Міністрів України від 03.04.2019 р. №283;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Постанова Кабінету Міністрів України від 12.01.2022 р. №44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затвердження Порядку присудження ступеня доктора філософії та скасування рішення разової спеціалізованої вченої ради закладу вищої освіти, наукової установи про присудження ступеня доктора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філософії”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 descr="Logotipe Amosov ukr 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69372" y="260648"/>
            <a:ext cx="4227176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питаннями, що виникають під час вступу і навчання в аспірантурі, аспіранти можуть безпосередньо звертатись до:</a:t>
            </a:r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відповідального секретаря Приймальної комісії, </a:t>
            </a:r>
          </a:p>
          <a:p>
            <a:pPr algn="just"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д-ра мед. наук, ст. дослідника </a:t>
            </a:r>
          </a:p>
          <a:p>
            <a:pPr algn="just">
              <a:buNone/>
            </a:pPr>
            <a:r>
              <a:rPr lang="uk-UA" sz="2400" i="1" u="sng" dirty="0" smtClean="0">
                <a:latin typeface="Times New Roman" pitchFamily="18" charset="0"/>
                <a:cs typeface="Times New Roman" pitchFamily="18" charset="0"/>
              </a:rPr>
              <a:t>Андрущенко Тетяни Анатолівни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електронна скринька: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imp-cys@ukr.net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тел. +380503124814;</a:t>
            </a:r>
          </a:p>
          <a:p>
            <a:pPr algn="just"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адреса: навчально-науковий відділ, 2-й поверх головного корпусу ДУ “НІССХ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М. М. Амосова НАМН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України”</a:t>
            </a: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Изображение 3" descr="Logotipe Amosov ukr 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1549" y="356006"/>
            <a:ext cx="3504468" cy="955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питаннями, що виникають під час вступу і навчання в аспірантурі, аспіранти можуть безпосередньо звертатись до:</a:t>
            </a:r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вченого секретаря Інституту, </a:t>
            </a:r>
          </a:p>
          <a:p>
            <a:pPr algn="just"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канд. мед. наук.,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с.н.с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i="1" u="sng" dirty="0" smtClean="0">
                <a:latin typeface="Times New Roman" pitchFamily="18" charset="0"/>
                <a:cs typeface="Times New Roman" pitchFamily="18" charset="0"/>
              </a:rPr>
              <a:t>Рибакової Олени Вадимівни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електронна скринька: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elena.v.rybakova@gmail.com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тел. +380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2754300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адреса: адміністрація, 1-й поверх головного корпусу ДУ “НІССХ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М. М. Амосова НАМН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України”</a:t>
            </a: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Изображение 3" descr="Logotipe Amosov ukr 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1549" y="356006"/>
            <a:ext cx="3504468" cy="9551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питаннями, що виникають під час вступу і навчання в аспірантурі, аспіранти можуть безпосередньо звертатись до:</a:t>
            </a:r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заступника директора з наукової роботи, </a:t>
            </a:r>
          </a:p>
          <a:p>
            <a:pPr algn="just"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д-ра мед. наук, професора,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чл.-кор.НАН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України, </a:t>
            </a:r>
          </a:p>
          <a:p>
            <a:pPr algn="just"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академіка НАМН України  </a:t>
            </a:r>
            <a:r>
              <a:rPr lang="uk-UA" sz="2400" i="1" u="sng" dirty="0" smtClean="0">
                <a:latin typeface="Times New Roman" pitchFamily="18" charset="0"/>
                <a:cs typeface="Times New Roman" pitchFamily="18" charset="0"/>
              </a:rPr>
              <a:t>Руденка Анатолія Вікторовича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електронна скринька: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avrudenko@i.ua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тел. +380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44 27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Адреса: відділ хірургічного лікування ІХС,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-й поверх головного корпусу ДУ “НІССХ ім. М. М. Амосова НАМН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України”</a:t>
            </a: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Изображение 3" descr="Logotipe Amosov ukr 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78711" y="356006"/>
            <a:ext cx="3877306" cy="10567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Уповноважена особа з питань запобігання корупції, протидії різним проявам дискримінації та сексуальним домаганням в ДУ “НІССХ             ім. М. М. Амосова НАМН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України”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головний радник з питань запобігання та виявлення корупції :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Юрченко Петро Петрович </a:t>
            </a:r>
          </a:p>
          <a:p>
            <a:pPr algn="ctr">
              <a:buNone/>
            </a:pP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електронна скринька: </a:t>
            </a:r>
            <a:r>
              <a:rPr lang="en-US" sz="2400" b="1" dirty="0" smtClean="0">
                <a:hlinkClick r:id="rId2"/>
              </a:rPr>
              <a:t>info</a:t>
            </a:r>
            <a:r>
              <a:rPr lang="uk-UA" sz="2400" b="1" dirty="0" smtClean="0">
                <a:hlinkClick r:id="rId2"/>
              </a:rPr>
              <a:t>@</a:t>
            </a:r>
            <a:r>
              <a:rPr lang="en-US" sz="2400" b="1" dirty="0" err="1" smtClean="0">
                <a:hlinkClick r:id="rId2"/>
              </a:rPr>
              <a:t>amosovinstitute</a:t>
            </a:r>
            <a:r>
              <a:rPr lang="ru-RU" sz="2400" b="1" dirty="0" smtClean="0">
                <a:hlinkClick r:id="rId2"/>
              </a:rPr>
              <a:t>.</a:t>
            </a:r>
            <a:r>
              <a:rPr lang="en-US" sz="2400" b="1" dirty="0" smtClean="0">
                <a:hlinkClick r:id="rId2"/>
              </a:rPr>
              <a:t>org</a:t>
            </a:r>
            <a:r>
              <a:rPr lang="ru-RU" sz="2400" b="1" dirty="0" smtClean="0">
                <a:hlinkClick r:id="rId2"/>
              </a:rPr>
              <a:t>.</a:t>
            </a:r>
            <a:r>
              <a:rPr lang="en-US" sz="2400" b="1" dirty="0" err="1" smtClean="0">
                <a:hlinkClick r:id="rId2"/>
              </a:rPr>
              <a:t>ua</a:t>
            </a:r>
            <a:r>
              <a:rPr lang="uk-UA" sz="2400" b="1" dirty="0" smtClean="0"/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тел. +38067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4662160;</a:t>
            </a:r>
          </a:p>
          <a:p>
            <a:endParaRPr lang="ru-RU" dirty="0"/>
          </a:p>
        </p:txBody>
      </p:sp>
      <p:pic>
        <p:nvPicPr>
          <p:cNvPr id="4" name="Изображение 3" descr="Logotipe Amosov ukr 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37480" y="188640"/>
            <a:ext cx="4118537" cy="11225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44824"/>
            <a:ext cx="8712968" cy="4536504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Термін навчання в аспірантурі – 4 роки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 приклад з 01.11.2020 р. по 31.10.2024 р.;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 спеціальністю 222 Медицина спеціалізація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“Серцево-судинна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хірургія”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Термін планування дисертації – 2 місяці з дня зарахування на навчання;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Інформація щодо навчання знаходиться за посиланням на сайті - </a:t>
            </a:r>
            <a:r>
              <a:rPr lang="ru-RU" sz="2800" b="1" dirty="0" err="1" smtClean="0">
                <a:hlinkClick r:id="rId2"/>
              </a:rPr>
              <a:t>www</a:t>
            </a:r>
            <a:r>
              <a:rPr lang="ru-RU" sz="2800" b="1" dirty="0" smtClean="0">
                <a:hlinkClick r:id="rId2"/>
              </a:rPr>
              <a:t>.</a:t>
            </a:r>
            <a:r>
              <a:rPr lang="en-US" sz="2800" b="1" dirty="0" smtClean="0">
                <a:hlinkClick r:id="rId2"/>
              </a:rPr>
              <a:t>amosovinstitute.org.ua</a:t>
            </a:r>
            <a:endParaRPr lang="uk-UA" sz="2800" b="1" dirty="0" smtClean="0"/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ДУ “НІССХ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М. М. Амосова НАМН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України”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Наука – Підготовка кадрів – Підготовка докторів філософії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 descr="Logotipe Amosov ukr 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7944" y="356006"/>
            <a:ext cx="4588073" cy="12504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Особа, яка відповідає за реалізацію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освітньо-наукової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програми по підготовці аспірантів –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ГАРАНТ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освітньо-наукової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програми - 222 Медицина, спеціалізація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“Серцево-судинна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хірургія”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0">
              <a:spcBef>
                <a:spcPts val="0"/>
              </a:spcBef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д-р мед. наук, професор,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чл-кор.НАН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України, академік НАМН України, </a:t>
            </a:r>
          </a:p>
          <a:p>
            <a:pPr marL="0">
              <a:spcBef>
                <a:spcPts val="0"/>
              </a:spcBef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віце-президент НАМН України, </a:t>
            </a:r>
          </a:p>
          <a:p>
            <a:pPr marL="0">
              <a:spcBef>
                <a:spcPts val="0"/>
              </a:spcBef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директор ДУ “НІССХ </a:t>
            </a:r>
          </a:p>
          <a:p>
            <a:pPr marL="0">
              <a:spcBef>
                <a:spcPts val="0"/>
              </a:spcBef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ім. М. М. Амосова НАМН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України”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</a:pP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Василь Васильович Лазоришинець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 descr="Logotipe Amosov ukr 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1549" y="356006"/>
            <a:ext cx="3504468" cy="955152"/>
          </a:xfrm>
          <a:prstGeom prst="rect">
            <a:avLst/>
          </a:prstGeom>
        </p:spPr>
      </p:pic>
      <p:pic>
        <p:nvPicPr>
          <p:cNvPr id="5" name="Изображение 7" descr="ВВЛ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933056"/>
            <a:ext cx="2439140" cy="2720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Етапи планування дисертаційного дослідження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 засідання структурного підрозділу – прикріплення аспіранта до відповідного наукового або структурного підрозділу Інституту за профілем теми наукового дослідження. Отримання витягу про надання теми дисертації та прикріплення наукового керівника з урахуванням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дотичності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його публікацій;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Коли ? – на першому тижні з дати зарахування до аспірантури;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 descr="Logotipe Amosov ukr 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21917" y="356006"/>
            <a:ext cx="4934100" cy="134480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310</TotalTime>
  <Words>956</Words>
  <Application>Microsoft Office PowerPoint</Application>
  <PresentationFormat>Экран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Начальная</vt:lpstr>
      <vt:lpstr>Державна установа  «Національний інститут серцево-судинної хірургії  імені М. М. Амосова  Національної академії медичних наук України»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Бажаємо успіхів 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31</cp:revision>
  <dcterms:created xsi:type="dcterms:W3CDTF">2022-04-11T07:32:38Z</dcterms:created>
  <dcterms:modified xsi:type="dcterms:W3CDTF">2022-04-14T10:43:22Z</dcterms:modified>
</cp:coreProperties>
</file>