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71" r:id="rId4"/>
    <p:sldId id="274" r:id="rId5"/>
    <p:sldId id="273" r:id="rId6"/>
    <p:sldId id="277" r:id="rId7"/>
    <p:sldId id="276" r:id="rId8"/>
    <p:sldId id="275" r:id="rId9"/>
    <p:sldId id="280" r:id="rId10"/>
    <p:sldId id="268" r:id="rId11"/>
    <p:sldId id="279" r:id="rId12"/>
    <p:sldId id="278" r:id="rId13"/>
    <p:sldId id="283" r:id="rId14"/>
    <p:sldId id="282" r:id="rId15"/>
    <p:sldId id="266" r:id="rId16"/>
    <p:sldId id="291" r:id="rId17"/>
    <p:sldId id="292" r:id="rId18"/>
    <p:sldId id="293" r:id="rId19"/>
    <p:sldId id="294" r:id="rId20"/>
    <p:sldId id="284" r:id="rId21"/>
    <p:sldId id="287" r:id="rId22"/>
    <p:sldId id="281" r:id="rId23"/>
    <p:sldId id="289" r:id="rId24"/>
    <p:sldId id="288" r:id="rId25"/>
    <p:sldId id="286" r:id="rId26"/>
    <p:sldId id="29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E398-CB85-440F-9825-81034E631B02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60DC-405D-411B-B5AC-319AE8281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E398-CB85-440F-9825-81034E631B02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60DC-405D-411B-B5AC-319AE8281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E398-CB85-440F-9825-81034E631B02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60DC-405D-411B-B5AC-319AE8281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E398-CB85-440F-9825-81034E631B02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60DC-405D-411B-B5AC-319AE8281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E398-CB85-440F-9825-81034E631B02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60DC-405D-411B-B5AC-319AE8281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E398-CB85-440F-9825-81034E631B02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60DC-405D-411B-B5AC-319AE8281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E398-CB85-440F-9825-81034E631B02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60DC-405D-411B-B5AC-319AE8281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E398-CB85-440F-9825-81034E631B02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60DC-405D-411B-B5AC-319AE8281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E398-CB85-440F-9825-81034E631B02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60DC-405D-411B-B5AC-319AE8281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E398-CB85-440F-9825-81034E631B02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60DC-405D-411B-B5AC-319AE8281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E398-CB85-440F-9825-81034E631B02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60DC-405D-411B-B5AC-319AE8281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7E398-CB85-440F-9825-81034E631B02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B60DC-405D-411B-B5AC-319AE8281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%D0%BE%D1%82%D0%B5%D0%B7" TargetMode="External"/><Relationship Id="rId2" Type="http://schemas.openxmlformats.org/officeDocument/2006/relationships/hyperlink" Target="https://uk.wikipedia.org/wiki/%D0%94%D0%B8%D1%81%D0%BF%D0%B5%D1%80%D1%81%D1%96%D0%B9%D0%BD%D0%B8%D0%B9_%D0%B0%D0%BD%D0%B0%D0%BB%D1%96%D0%B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-analytics.blogspot.com/2013/10/blog-post_19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uk.wikipedia.org/wiki/%D0%90%D0%BD%D0%B3%D0%BB%D1%96%D0%B9%D1%81%D1%8C%D0%BA%D0%B0_%D0%BC%D0%BE%D0%B2%D0%B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Дисперсійний аналіз</a:t>
            </a:r>
            <a:br>
              <a:rPr lang="uk-U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ANOVA, MANOVA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833067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>
                <a:hlinkClick r:id="rId2"/>
              </a:rPr>
              <a:t>https://uk.wikipedia.org/wiki/%D0%94%D0%B8%D1%81%D0%BF%D0%B5%D1%80%D1%81%D1%96%D0%B9%D0%BD%D0%B8%D0%B9_%D0%B0%D0%BD%D0%B0%D0%BB%D1%96%D0%B7</a:t>
            </a:r>
            <a:endParaRPr lang="uk-UA" dirty="0" smtClean="0"/>
          </a:p>
          <a:p>
            <a:pPr>
              <a:buNone/>
            </a:pPr>
            <a:r>
              <a:rPr lang="en-US" dirty="0" smtClean="0"/>
              <a:t>http://virtuni.education.zp.ua/edu_cpu/file.php/2753/Analiz_danikh_3.pdf</a:t>
            </a:r>
            <a:endParaRPr lang="uk-UA" dirty="0" smtClean="0"/>
          </a:p>
          <a:p>
            <a:pPr>
              <a:buNone/>
            </a:pPr>
            <a:r>
              <a:rPr lang="en-US" dirty="0" smtClean="0"/>
              <a:t>https://ru.wikipedia.org/wiki/%D0%9F%D0%BE%D0%BF%D1%80%D0%B0%D0%B2%D0%BA%D0%B0_%D0%BD%D0%B0_%D0%BC%D0%BD%D0%BE%D0%B6%D0%B5%D1%81%D1%82%D0%B2%D0%B5%D0%BD%D0%BD%D1%83%D1%8E_%D0%BF%D1%80%D0%BE%D0%B2%D0%B5%D1%80%D0%BA%D1%83_%D0%B3%D0%B8%D0%BF</a:t>
            </a:r>
            <a:r>
              <a:rPr lang="en-US" dirty="0" smtClean="0">
                <a:hlinkClick r:id="rId3" action="ppaction://hlinkfile"/>
              </a:rPr>
              <a:t>%D0%BE%D1%82%D0%B5%D0%B7</a:t>
            </a:r>
            <a:endParaRPr lang="uk-UA" dirty="0" smtClean="0"/>
          </a:p>
          <a:p>
            <a:pPr>
              <a:buNone/>
            </a:pPr>
            <a:r>
              <a:rPr lang="en-US" smtClean="0">
                <a:hlinkClick r:id="rId4"/>
              </a:rPr>
              <a:t>https://r-analytics.blogspot.com/2013/10/blog-post_19.html</a:t>
            </a:r>
            <a:endParaRPr lang="en-US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3968" y="6237312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даних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286687"/>
            <a:ext cx="6984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</a:t>
            </a:r>
            <a:endParaRPr lang="en-US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A1, A2, … - 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градації фактору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A;</a:t>
            </a:r>
          </a:p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B1, B2, … - 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градації фактору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499992" y="1196752"/>
          <a:ext cx="3960440" cy="1944216"/>
        </p:xfrm>
        <a:graphic>
          <a:graphicData uri="http://schemas.openxmlformats.org/drawingml/2006/table">
            <a:tbl>
              <a:tblPr/>
              <a:tblGrid>
                <a:gridCol w="1748864"/>
                <a:gridCol w="1377799"/>
                <a:gridCol w="833777"/>
              </a:tblGrid>
              <a:tr h="53309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  <a:ea typeface="Times New Roman"/>
                          <a:cs typeface="Times New Roman"/>
                        </a:rPr>
                        <a:t>Фактор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  <a:ea typeface="Times New Roman"/>
                          <a:cs typeface="Times New Roman"/>
                        </a:rPr>
                        <a:t>B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41910" marB="41910" anchor="ctr">
                    <a:lnL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  <a:ea typeface="Times New Roman"/>
                          <a:cs typeface="Times New Roman"/>
                        </a:rPr>
                        <a:t>B1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41910" marB="41910" anchor="ctr">
                    <a:lnL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  <a:ea typeface="Times New Roman"/>
                          <a:cs typeface="Times New Roman"/>
                        </a:rPr>
                        <a:t>B2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41910" marB="41910" anchor="ctr">
                    <a:lnL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F4"/>
                    </a:solidFill>
                  </a:tcPr>
                </a:tc>
              </a:tr>
              <a:tr h="87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6, 6, 7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4, 5, 2, 3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83568" y="1196752"/>
          <a:ext cx="3672408" cy="1944216"/>
        </p:xfrm>
        <a:graphic>
          <a:graphicData uri="http://schemas.openxmlformats.org/drawingml/2006/table">
            <a:tbl>
              <a:tblPr/>
              <a:tblGrid>
                <a:gridCol w="1366569"/>
                <a:gridCol w="1571357"/>
                <a:gridCol w="734482"/>
              </a:tblGrid>
              <a:tr h="44968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  <a:ea typeface="Times New Roman"/>
                          <a:cs typeface="Times New Roman"/>
                        </a:rPr>
                        <a:t>Фактор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  <a:ea typeface="Times New Roman"/>
                          <a:cs typeface="Times New Roman"/>
                        </a:rPr>
                        <a:t>A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41910" marB="41910" anchor="ctr">
                    <a:lnL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  <a:ea typeface="Times New Roman"/>
                          <a:cs typeface="Times New Roman"/>
                        </a:rPr>
                        <a:t>A1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41910" marB="41910" anchor="ctr">
                    <a:lnL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  <a:ea typeface="Times New Roman"/>
                          <a:cs typeface="Times New Roman"/>
                        </a:rPr>
                        <a:t>A2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41910" marB="41910" anchor="ctr">
                    <a:lnL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F4"/>
                    </a:solidFill>
                  </a:tcPr>
                </a:tc>
              </a:tr>
              <a:tr h="1044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4, 5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6, 6, 7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2, 3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95736" y="3235608"/>
          <a:ext cx="5118506" cy="2281624"/>
        </p:xfrm>
        <a:graphic>
          <a:graphicData uri="http://schemas.openxmlformats.org/drawingml/2006/table">
            <a:tbl>
              <a:tblPr/>
              <a:tblGrid>
                <a:gridCol w="2019597"/>
                <a:gridCol w="1195092"/>
                <a:gridCol w="1102210"/>
                <a:gridCol w="801607"/>
              </a:tblGrid>
              <a:tr h="43832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  <a:ea typeface="Times New Roman"/>
                          <a:cs typeface="Times New Roman"/>
                        </a:rPr>
                        <a:t>Фактор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  <a:ea typeface="Times New Roman"/>
                          <a:cs typeface="Times New Roman"/>
                        </a:rPr>
                        <a:t>A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41910" marB="41910" anchor="ctr">
                    <a:lnL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F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  <a:ea typeface="Times New Roman"/>
                          <a:cs typeface="Times New Roman"/>
                        </a:rPr>
                        <a:t>Фактор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  <a:ea typeface="Times New Roman"/>
                          <a:cs typeface="Times New Roman"/>
                        </a:rPr>
                        <a:t>B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41910" marB="41910" anchor="ctr">
                    <a:lnL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83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  <a:ea typeface="Times New Roman"/>
                          <a:cs typeface="Times New Roman"/>
                        </a:rPr>
                        <a:t>B1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41910" marB="41910" anchor="ctr">
                    <a:lnL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  <a:ea typeface="Times New Roman"/>
                          <a:cs typeface="Times New Roman"/>
                        </a:rPr>
                        <a:t>B2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0" marR="41910" marT="41910" marB="41910" anchor="ctr">
                    <a:lnL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F4"/>
                    </a:solidFill>
                  </a:tcPr>
                </a:tc>
              </a:tr>
              <a:tr h="430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  <a:ea typeface="Times New Roman"/>
                          <a:cs typeface="Times New Roman"/>
                        </a:rPr>
                        <a:t>A1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  <a:ea typeface="Times New Roman"/>
                          <a:cs typeface="Times New Roman"/>
                        </a:rPr>
                        <a:t>4, 5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2000" b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1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  <a:ea typeface="Times New Roman"/>
                          <a:cs typeface="Times New Roman"/>
                        </a:rPr>
                        <a:t>A2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  <a:ea typeface="Times New Roman"/>
                          <a:cs typeface="Times New Roman"/>
                        </a:rPr>
                        <a:t>6, 6, 7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  <a:ea typeface="Times New Roman"/>
                          <a:cs typeface="Times New Roman"/>
                        </a:rPr>
                        <a:t>2, 3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  <a:ea typeface="Times New Roman"/>
                          <a:cs typeface="Times New Roman"/>
                        </a:rPr>
                        <a:t>…</a:t>
                      </a:r>
                      <a:endParaRPr lang="en-US" sz="2000" b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63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  <a:ea typeface="Times New Roman"/>
                          <a:cs typeface="Times New Roman"/>
                        </a:rPr>
                        <a:t>…</a:t>
                      </a:r>
                      <a:endParaRPr lang="en-US" sz="2000" b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0CD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062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обчислень.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1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Двофакторний</a:t>
            </a:r>
            <a:r>
              <a:rPr lang="uk-UA" sz="31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комплекс.</a:t>
            </a:r>
            <a:endParaRPr lang="ru-RU" sz="31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8864" y="6060429"/>
            <a:ext cx="8229600" cy="68093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4425" t="12201" r="7573" b="9051"/>
          <a:stretch>
            <a:fillRect/>
          </a:stretch>
        </p:blipFill>
        <p:spPr bwMode="auto">
          <a:xfrm>
            <a:off x="0" y="1124744"/>
            <a:ext cx="9012521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062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обчислень.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1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Двофакторний</a:t>
            </a:r>
            <a:r>
              <a:rPr lang="uk-UA" sz="31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комплекс.</a:t>
            </a:r>
            <a:endParaRPr lang="ru-RU" sz="31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72397"/>
            <a:ext cx="8229600" cy="68093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0963" t="19550" r="27654" b="6951"/>
          <a:stretch>
            <a:fillRect/>
          </a:stretch>
        </p:blipFill>
        <p:spPr bwMode="auto">
          <a:xfrm>
            <a:off x="467544" y="1052736"/>
            <a:ext cx="8352928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062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обчислень.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1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Двофакторний</a:t>
            </a:r>
            <a:r>
              <a:rPr lang="uk-UA" sz="31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комплекс.</a:t>
            </a:r>
            <a:endParaRPr lang="ru-RU" sz="31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72397"/>
            <a:ext cx="8229600" cy="68093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8010" t="18500" r="21157" b="8001"/>
          <a:stretch>
            <a:fillRect/>
          </a:stretch>
        </p:blipFill>
        <p:spPr bwMode="auto">
          <a:xfrm>
            <a:off x="179512" y="1196753"/>
            <a:ext cx="8964488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31640" y="5755322"/>
            <a:ext cx="288032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5733256"/>
            <a:ext cx="280831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 S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AB</a:t>
            </a:r>
          </a:p>
          <a:p>
            <a:pPr algn="ctr"/>
            <a:endParaRPr lang="ru-RU" i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062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Критерії перевірки гіпотез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1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Двофакторний</a:t>
            </a:r>
            <a:r>
              <a:rPr lang="uk-UA" sz="31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комплекс.</a:t>
            </a:r>
            <a:endParaRPr lang="ru-RU" sz="31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88421"/>
            <a:ext cx="8229600" cy="68093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3244" t="21650" r="6982" b="12201"/>
          <a:stretch>
            <a:fillRect/>
          </a:stretch>
        </p:blipFill>
        <p:spPr bwMode="auto">
          <a:xfrm>
            <a:off x="0" y="1484784"/>
            <a:ext cx="91440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Коментар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99381"/>
            <a:ext cx="9144000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 аналізується більше 2-х факторів, напр.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A, B, C, ..., </a:t>
            </a: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 можемо розрахувати кумулятивний ефект більше двох факторів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4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</a:t>
            </a:r>
            <a:r>
              <a:rPr lang="en-US" sz="4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</a:t>
            </a:r>
            <a:r>
              <a:rPr lang="en-US" sz="4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</a:t>
            </a:r>
            <a:r>
              <a:rPr lang="en-US" sz="4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…</a:t>
            </a:r>
            <a:endParaRPr lang="uk-UA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uk-UA" sz="4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Багатофакторний комплекс зазвичай зводиться до комбінації </a:t>
            </a:r>
            <a:r>
              <a:rPr lang="uk-UA" sz="40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двофакторних</a:t>
            </a:r>
            <a:endParaRPr lang="ru-RU" sz="4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One-Way ANOVA: 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to determine how one factor impacts a response variable.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3501008"/>
            <a:ext cx="9144000" cy="964704"/>
          </a:xfrm>
        </p:spPr>
        <p:txBody>
          <a:bodyPr>
            <a:noAutofit/>
          </a:bodyPr>
          <a:lstStyle/>
          <a:p>
            <a:pPr fontAlgn="base">
              <a:buNone/>
            </a:pPr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buNone/>
            </a:pP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Example</a:t>
            </a: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 </a:t>
            </a:r>
            <a:endParaRPr lang="en-US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base">
              <a:buNone/>
            </a:pP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randomly split up a class of 90 students into three groups of 30. </a:t>
            </a:r>
            <a:endParaRPr lang="en-US" sz="2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base">
              <a:buNone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Each group 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uses </a:t>
            </a: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different 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studying technique for one month to prepare for an exam. At the end of the month, all of the students take the same exam. </a:t>
            </a:r>
            <a:endParaRPr lang="en-US" sz="2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base">
              <a:buNone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You 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 to know whether or not the studying technique has an impact on exam scores so you conduct a one-way ANOVA to determine if there is a statistically significant difference between the mean scores of the three groups</a:t>
            </a: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buNone/>
            </a:pPr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One way ANOVA exampl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619268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wo-way ANOVA exampl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4864"/>
            <a:ext cx="6480720" cy="188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Two-Way ANOVA: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determine how two factors impact a response variable, and to determine whether or not there is an interaction between the two factors on the response variable.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861048"/>
            <a:ext cx="9036496" cy="33738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sz="2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You 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 to determine if level of exercise (no exercise, light exercise, intense exercise) and gender (male, female) impact weight loss. </a:t>
            </a:r>
            <a:endParaRPr lang="en-US" sz="2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In 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case, the two factors you’re studying are exercise and gender and your response variable is weight loss (measured in pounds). </a:t>
            </a:r>
            <a:endParaRPr lang="en-US" sz="2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You 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conduct a two-way ANOVA to determine if exercise and gender impact weight loss and to determine if there is an interaction between exercise and gender on weight loss.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One-Way MANOVA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501008"/>
            <a:ext cx="8424936" cy="298519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One-Way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MANOVA Example: 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We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 to know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level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education (i.e. high school, associates degree, bachelors degrees, masters degree, etc.) impacts both annual income and amount of student loan debt.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In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case, we have one factor (level of education) and two response variables (annual income and student loan debt), so we need to conduct a one-way MANOVA.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3D3D3D"/>
                </a:solidFill>
                <a:effectLst/>
                <a:latin typeface="Lato"/>
                <a:cs typeface="Arial" pitchFamily="34" charset="0"/>
              </a:rPr>
              <a:t> 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  <a:t>T</a:t>
            </a:r>
            <a:endParaRPr kumimoji="0" lang="ru-RU" sz="10200" b="0" i="0" u="none" strike="noStrike" cap="none" normalizeH="0" baseline="0" smtClean="0">
              <a:ln>
                <a:noFill/>
              </a:ln>
              <a:solidFill>
                <a:srgbClr val="3D3D3D"/>
              </a:solidFill>
              <a:effectLst/>
              <a:latin typeface="Lato"/>
              <a:cs typeface="Arial" pitchFamily="34" charset="0"/>
            </a:endParaRPr>
          </a:p>
        </p:txBody>
      </p:sp>
      <p:pic>
        <p:nvPicPr>
          <p:cNvPr id="13314" name="Picture 2" descr="One-Way MANOVA Exa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6777222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Two-Way MANOVA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5" y="4005064"/>
            <a:ext cx="8779321" cy="25481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Two-Way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MANOVA Example: 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We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 to know how level of education and gender impacts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annual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income and amount of student loan debt.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In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case, we have two factors (level of education and gender) and two response variables (annual income and student loan debt), so we need to conduct a two-way MANOVA.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3D3D3D"/>
                </a:solidFill>
                <a:effectLst/>
                <a:latin typeface="Lato"/>
                <a:cs typeface="Arial" pitchFamily="34" charset="0"/>
              </a:rPr>
              <a:t/>
            </a:r>
            <a:b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3D3D3D"/>
                </a:solidFill>
                <a:effectLst/>
                <a:latin typeface="Lato"/>
                <a:cs typeface="Arial" pitchFamily="34" charset="0"/>
              </a:rPr>
            </a:b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3D3D3D"/>
                </a:solidFill>
                <a:effectLst/>
                <a:latin typeface="Lato"/>
                <a:cs typeface="Arial" pitchFamily="34" charset="0"/>
              </a:rPr>
              <a:t> 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A5A5A5"/>
                </a:solidFill>
                <a:effectLst/>
                <a:latin typeface="inherit"/>
                <a:cs typeface="Arial" pitchFamily="34" charset="0"/>
              </a:rPr>
              <a:t>Report </a:t>
            </a:r>
            <a:endParaRPr kumimoji="0" lang="ru-RU" sz="10500" b="0" i="0" u="none" strike="noStrike" cap="none" normalizeH="0" baseline="0" smtClean="0">
              <a:ln>
                <a:noFill/>
              </a:ln>
              <a:solidFill>
                <a:srgbClr val="3D3D3D"/>
              </a:solidFill>
              <a:effectLst/>
              <a:latin typeface="Lato"/>
              <a:cs typeface="Arial" pitchFamily="34" charset="0"/>
            </a:endParaRPr>
          </a:p>
        </p:txBody>
      </p:sp>
      <p:pic>
        <p:nvPicPr>
          <p:cNvPr id="21506" name="Picture 2" descr="Two-Way MANOVA Exa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8099" y="1429506"/>
            <a:ext cx="6696744" cy="2445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ANOVA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(“Analysis of Variance”) is used to determine whether or not there is a statistically significant difference between the means of three or more independent groups. 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most common types of ANOVAs are the 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one-way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ANOVA and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two-way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ANOVA.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97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Множинні (</a:t>
            </a:r>
            <a:r>
              <a:rPr lang="uk-UA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міжгрупові</a:t>
            </a:r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порівняння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789040"/>
            <a:ext cx="8964488" cy="11849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Застосовуються, коли треба попарно порівняти більше двох груп</a:t>
            </a:r>
            <a:endParaRPr lang="ru-RU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Поправка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Бонферроні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Порогове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значення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задається таким чином,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>
              <a:buNone/>
            </a:pPr>
            <a:r>
              <a:rPr 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4400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uk-UA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uk-UA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/m, </a:t>
            </a:r>
            <a:endParaRPr lang="uk-UA" sz="4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 </a:t>
            </a:r>
            <a:r>
              <a:rPr lang="el-G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0,05;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 попарно порівнюваних груп</a:t>
            </a:r>
          </a:p>
          <a:p>
            <a:pPr algn="ctr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великій кількості груп різко зростає ймовірність помилки ІІ роду (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1865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Бенджаміні –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Хохберга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Discovery Rate Control (FDR)</a:t>
            </a:r>
            <a:r>
              <a:rPr lang="uk-UA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1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177061"/>
            <a:ext cx="8229600" cy="68093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18600" t="16400" r="3438" b="23750"/>
          <a:stretch>
            <a:fillRect/>
          </a:stretch>
        </p:blipFill>
        <p:spPr bwMode="auto">
          <a:xfrm>
            <a:off x="0" y="1628800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Поправка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Холма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Бонферроні</a:t>
            </a:r>
            <a:endParaRPr lang="ru-RU" sz="31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177061"/>
            <a:ext cx="8229600" cy="68093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20372" t="15350" r="4620" b="9051"/>
          <a:stretch>
            <a:fillRect/>
          </a:stretch>
        </p:blipFill>
        <p:spPr bwMode="auto">
          <a:xfrm>
            <a:off x="-1016" y="1124744"/>
            <a:ext cx="914501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Поправка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Холма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Бонферроні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Приклад.</a:t>
            </a:r>
            <a:endParaRPr lang="ru-RU" sz="31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177061"/>
            <a:ext cx="8229600" cy="68093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 l="23325" t="20600" r="5210" b="27950"/>
          <a:stretch>
            <a:fillRect/>
          </a:stretch>
        </p:blipFill>
        <p:spPr bwMode="auto">
          <a:xfrm>
            <a:off x="251520" y="1844824"/>
            <a:ext cx="871296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6646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Контрасти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Тьюкі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1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72397"/>
            <a:ext cx="8229600" cy="68093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6359" t="19011" r="39145" b="13517"/>
          <a:stretch>
            <a:fillRect/>
          </a:stretch>
        </p:blipFill>
        <p:spPr bwMode="auto">
          <a:xfrm>
            <a:off x="1403648" y="1292057"/>
            <a:ext cx="7200800" cy="552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3809" y="908720"/>
            <a:ext cx="4948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Формула є модифікацією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критерія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Стьюдента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924944"/>
            <a:ext cx="8229600" cy="1143000"/>
          </a:xfrm>
        </p:spPr>
        <p:txBody>
          <a:bodyPr>
            <a:noAutofit/>
          </a:bodyPr>
          <a:lstStyle/>
          <a:p>
            <a:r>
              <a:rPr lang="uk-UA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Дякую!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80728"/>
            <a:ext cx="91439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Дисперсійний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Англійська мова"/>
              </a:rPr>
              <a:t>англ.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of variance (ANOVA)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являє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собою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статистичний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аналізу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результатів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залежать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якісних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Кожен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фактор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 дискретною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неперервною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випадковою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змінною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яку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розділяють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декілька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сталих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рівнів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градацій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інтервалів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</a:p>
          <a:p>
            <a:pPr algn="ctr"/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вимірювань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(проб,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даних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на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всіх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рівнях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кожного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факторів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однакова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дисперсійний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рівномірним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інакше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</a:t>
            </a:r>
            <a:r>
              <a:rPr lang="ru-RU" sz="22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нерівномірним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основі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дисперсійного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аналізу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такий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факт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математичної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статистики: </a:t>
            </a:r>
          </a:p>
          <a:p>
            <a:pPr algn="ctr"/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випадкову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величину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діють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взаємно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незалежні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фактори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A, B, …,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загальна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дисперсія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дорівнює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сумі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дисперсій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зумовлених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дією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окремо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кожного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факторів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9231" t="53150" r="44191" b="37400"/>
          <a:stretch>
            <a:fillRect/>
          </a:stretch>
        </p:blipFill>
        <p:spPr bwMode="auto">
          <a:xfrm>
            <a:off x="2627784" y="5733256"/>
            <a:ext cx="4752528" cy="95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6030" t="31096" r="10215" b="15461"/>
          <a:stretch>
            <a:fillRect/>
          </a:stretch>
        </p:blipFill>
        <p:spPr bwMode="auto">
          <a:xfrm>
            <a:off x="1979712" y="3573016"/>
            <a:ext cx="5616624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66130"/>
          </a:xfrm>
        </p:spPr>
        <p:txBody>
          <a:bodyPr/>
          <a:lstStyle/>
          <a:p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Однофакторний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комплекс.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26642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Розглядається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одиничного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фактору А (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кількісного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якісного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</a:p>
          <a:p>
            <a:pPr algn="ctr">
              <a:buNone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котрий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приймає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фактора).</a:t>
            </a:r>
          </a:p>
          <a:p>
            <a:pPr algn="ctr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Таблиця вхідних даних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062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обчислень.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1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Однофакторний</a:t>
            </a:r>
            <a:r>
              <a:rPr lang="uk-UA" sz="31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комплекс.</a:t>
            </a:r>
            <a:endParaRPr lang="ru-RU" sz="31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021288"/>
            <a:ext cx="8229600" cy="68093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0963" t="32150" r="4620" b="12201"/>
          <a:stretch>
            <a:fillRect/>
          </a:stretch>
        </p:blipFill>
        <p:spPr bwMode="auto">
          <a:xfrm>
            <a:off x="35496" y="1412776"/>
            <a:ext cx="907300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062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обчислень.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1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Однофакторний</a:t>
            </a:r>
            <a:r>
              <a:rPr lang="uk-UA" sz="31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комплекс.</a:t>
            </a:r>
            <a:endParaRPr lang="ru-RU" sz="31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060429"/>
            <a:ext cx="8229600" cy="680939"/>
          </a:xfrm>
        </p:spPr>
        <p:txBody>
          <a:bodyPr/>
          <a:lstStyle/>
          <a:p>
            <a:pPr algn="ctr">
              <a:buNone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 градацій фактору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(А</a:t>
            </a:r>
            <a:r>
              <a:rPr lang="uk-UA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</a:t>
            </a:r>
            <a:r>
              <a:rPr lang="uk-UA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…,А</a:t>
            </a:r>
            <a:r>
              <a:rPr lang="uk-UA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835" t="29000" r="28835" b="16401"/>
          <a:stretch>
            <a:fillRect/>
          </a:stretch>
        </p:blipFill>
        <p:spPr bwMode="auto">
          <a:xfrm>
            <a:off x="-61302" y="1124744"/>
            <a:ext cx="9205302" cy="492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062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обчислень.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1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Однофакторний</a:t>
            </a:r>
            <a:r>
              <a:rPr lang="uk-UA" sz="31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комплекс.</a:t>
            </a:r>
            <a:endParaRPr lang="ru-RU" sz="31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381328"/>
            <a:ext cx="8229600" cy="68093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835" t="11151" r="9344" b="9051"/>
          <a:stretch>
            <a:fillRect/>
          </a:stretch>
        </p:blipFill>
        <p:spPr bwMode="auto">
          <a:xfrm>
            <a:off x="-36512" y="1124744"/>
            <a:ext cx="919239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062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обчислень.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1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Однофакторний</a:t>
            </a:r>
            <a:r>
              <a:rPr lang="uk-UA" sz="31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комплекс.</a:t>
            </a:r>
            <a:endParaRPr lang="ru-RU" sz="31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9"/>
            <a:ext cx="8229600" cy="792088"/>
          </a:xfrm>
        </p:spPr>
        <p:txBody>
          <a:bodyPr/>
          <a:lstStyle/>
          <a:p>
            <a:pPr algn="ctr">
              <a:buNone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= MS</a:t>
            </a:r>
            <a:r>
              <a:rPr lang="en-US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MS</a:t>
            </a:r>
            <a:r>
              <a:rPr lang="en-US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df1 = p-1; df2 = N – p;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654" t="19550" r="12298" b="8001"/>
          <a:stretch>
            <a:fillRect/>
          </a:stretch>
        </p:blipFill>
        <p:spPr bwMode="auto">
          <a:xfrm>
            <a:off x="0" y="1124744"/>
            <a:ext cx="9144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Двофакторний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дисперсійний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13660</TotalTime>
  <Words>302</Words>
  <Application>Microsoft Office PowerPoint</Application>
  <PresentationFormat>Экран (4:3)</PresentationFormat>
  <Paragraphs>111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Helvetica</vt:lpstr>
      <vt:lpstr>inherit</vt:lpstr>
      <vt:lpstr>Lato</vt:lpstr>
      <vt:lpstr>Tahoma</vt:lpstr>
      <vt:lpstr>Times New Roman</vt:lpstr>
      <vt:lpstr>Тема Office</vt:lpstr>
      <vt:lpstr>Дисперсійний аналіз ANOVA, MANOVA</vt:lpstr>
      <vt:lpstr>Definitions</vt:lpstr>
      <vt:lpstr>Визначення</vt:lpstr>
      <vt:lpstr>ДА. Однофакторний комплекс.</vt:lpstr>
      <vt:lpstr>Схема обчислень. Однофакторний комплекс.</vt:lpstr>
      <vt:lpstr>Схема обчислень. Однофакторний комплекс.</vt:lpstr>
      <vt:lpstr>Схема обчислень. Однофакторний комплекс.</vt:lpstr>
      <vt:lpstr>Схема обчислень. Однофакторний комплекс.</vt:lpstr>
      <vt:lpstr>Двофакторний дисперсійний аналіз </vt:lpstr>
      <vt:lpstr>Структура даних</vt:lpstr>
      <vt:lpstr>Схема обчислень. Двофакторний комплекс.</vt:lpstr>
      <vt:lpstr>Схема обчислень. Двофакторний комплекс.</vt:lpstr>
      <vt:lpstr>Схема обчислень. Двофакторний комплекс.</vt:lpstr>
      <vt:lpstr>Критерії перевірки гіпотез Двофакторний комплекс.</vt:lpstr>
      <vt:lpstr>Коментар</vt:lpstr>
      <vt:lpstr>One-Way ANOVA:  Used to determine how one factor impacts a response variable. </vt:lpstr>
      <vt:lpstr>Two-Way ANOVA:  Used to determine how two factors impact a response variable, and to determine whether or not there is an interaction between the two factors on the response variable.</vt:lpstr>
      <vt:lpstr>One-Way MANOVA</vt:lpstr>
      <vt:lpstr>Two-Way MANOVA</vt:lpstr>
      <vt:lpstr>Множинні (міжгрупові)  порівняння</vt:lpstr>
      <vt:lpstr>Поправка Бонферроні</vt:lpstr>
      <vt:lpstr>Метод Бенджаміні – Хохберга False Discovery Rate Control (FDR) </vt:lpstr>
      <vt:lpstr>Поправка Холма - Бонферроні</vt:lpstr>
      <vt:lpstr>Поправка Холма – Бонферроні. Приклад.</vt:lpstr>
      <vt:lpstr>Контрасти Тьюкі </vt:lpstr>
      <vt:lpstr>Дякую!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Dispersion Analysis  ANOVA, MANOVA</dc:title>
  <dc:creator>RePack by SPecialiST</dc:creator>
  <cp:lastModifiedBy>RePack by SPecialiST</cp:lastModifiedBy>
  <cp:revision>27</cp:revision>
  <dcterms:created xsi:type="dcterms:W3CDTF">2020-03-25T06:51:55Z</dcterms:created>
  <dcterms:modified xsi:type="dcterms:W3CDTF">2022-04-18T07:17:42Z</dcterms:modified>
</cp:coreProperties>
</file>