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sldIdLst>
    <p:sldId id="256" r:id="rId2"/>
    <p:sldId id="266" r:id="rId3"/>
    <p:sldId id="279" r:id="rId4"/>
    <p:sldId id="280" r:id="rId5"/>
    <p:sldId id="257" r:id="rId6"/>
    <p:sldId id="267" r:id="rId7"/>
    <p:sldId id="261" r:id="rId8"/>
    <p:sldId id="268" r:id="rId9"/>
    <p:sldId id="269" r:id="rId10"/>
    <p:sldId id="271" r:id="rId11"/>
    <p:sldId id="272" r:id="rId12"/>
    <p:sldId id="273" r:id="rId13"/>
    <p:sldId id="274" r:id="rId14"/>
    <p:sldId id="281" r:id="rId15"/>
    <p:sldId id="258" r:id="rId16"/>
    <p:sldId id="260" r:id="rId1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5EB6D-BAD1-4F26-80BA-FCF64364ED55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44AE-F0BA-4CD0-8717-DE398EED9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79071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5EB6D-BAD1-4F26-80BA-FCF64364ED55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44AE-F0BA-4CD0-8717-DE398EED9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786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5EB6D-BAD1-4F26-80BA-FCF64364ED55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44AE-F0BA-4CD0-8717-DE398EED9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1940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5EB6D-BAD1-4F26-80BA-FCF64364ED55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44AE-F0BA-4CD0-8717-DE398EED9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36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5EB6D-BAD1-4F26-80BA-FCF64364ED55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44AE-F0BA-4CD0-8717-DE398EED9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3175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5EB6D-BAD1-4F26-80BA-FCF64364ED55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44AE-F0BA-4CD0-8717-DE398EED9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124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5EB6D-BAD1-4F26-80BA-FCF64364ED55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44AE-F0BA-4CD0-8717-DE398EED9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5776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5EB6D-BAD1-4F26-80BA-FCF64364ED55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44AE-F0BA-4CD0-8717-DE398EED9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93671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5EB6D-BAD1-4F26-80BA-FCF64364ED55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44AE-F0BA-4CD0-8717-DE398EED9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266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5EB6D-BAD1-4F26-80BA-FCF64364ED55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44AE-F0BA-4CD0-8717-DE398EED9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6964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5EB6D-BAD1-4F26-80BA-FCF64364ED55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8944AE-F0BA-4CD0-8717-DE398EED9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33215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5EB6D-BAD1-4F26-80BA-FCF64364ED55}" type="datetimeFigureOut">
              <a:rPr lang="ru-RU" smtClean="0"/>
              <a:t>18.04.2022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944AE-F0BA-4CD0-8717-DE398EED94F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4319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zakon3.rada.gov.ua/laws/show/567-2013-%D0%BF/paran39#n39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zakon3.rada.gov.ua/laws/show/567-2013-%D0%BF/paran52#n52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731521"/>
            <a:ext cx="9144000" cy="1397726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uk-UA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Національна академія медичних наук України</a:t>
            </a:r>
            <a:br>
              <a:rPr lang="uk-UA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uk-UA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 «Національний інститут серцево-судинної хірургії ім. </a:t>
            </a:r>
            <a:r>
              <a:rPr lang="uk-UA" sz="32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М.М.Амосова</a:t>
            </a:r>
            <a:r>
              <a:rPr lang="uk-UA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2717074"/>
            <a:ext cx="9144000" cy="1907177"/>
          </a:xfrm>
          <a:solidFill>
            <a:schemeClr val="accent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endParaRPr lang="uk-UA" sz="28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СУЧАСНІ АСПЕКТИ ПІДГОТОВКИ ТА</a:t>
            </a:r>
          </a:p>
          <a:p>
            <a:r>
              <a:rPr lang="uk-UA" sz="28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ПРИСУДЖЕННЯ СТУПЕНЯ ДОКТОРА ФІЛОСОФІЇ</a:t>
            </a:r>
            <a:endParaRPr lang="uk-UA" sz="28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uk-UA" sz="2800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047999" y="5512267"/>
            <a:ext cx="6749143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r>
              <a:rPr lang="uk-UA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8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К.мед.наук</a:t>
            </a:r>
            <a:r>
              <a:rPr lang="uk-UA" sz="28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                      О.В. Руденко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61627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7205" y="312873"/>
            <a:ext cx="10515600" cy="1325563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uk-UA" sz="29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ВИМОГИ ДО ОФОРМЛЕННЯ </a:t>
            </a:r>
            <a:r>
              <a:rPr lang="uk-UA" sz="29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ДИСЕРТАЦІЇ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585179"/>
            <a:ext cx="10515600" cy="3591784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ru-RU" sz="8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Вимоги</a:t>
            </a:r>
            <a:r>
              <a:rPr lang="ru-RU" sz="8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8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визначають</a:t>
            </a:r>
            <a:r>
              <a:rPr lang="ru-RU" sz="8000" dirty="0">
                <a:solidFill>
                  <a:srgbClr val="333333"/>
                </a:solidFill>
                <a:latin typeface="Times New Roman" panose="02020603050405020304" pitchFamily="18" charset="0"/>
              </a:rPr>
              <a:t> структуру та правила </a:t>
            </a:r>
            <a:r>
              <a:rPr lang="ru-RU" sz="8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оформлення</a:t>
            </a:r>
            <a:r>
              <a:rPr lang="ru-RU" sz="8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8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дисертації</a:t>
            </a:r>
            <a:r>
              <a:rPr lang="ru-RU" sz="8000" dirty="0">
                <a:solidFill>
                  <a:srgbClr val="333333"/>
                </a:solidFill>
                <a:latin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r>
              <a:rPr lang="ru-RU" sz="8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Дисертація</a:t>
            </a:r>
            <a:r>
              <a:rPr lang="ru-RU" sz="8000" dirty="0">
                <a:solidFill>
                  <a:srgbClr val="333333"/>
                </a:solidFill>
                <a:latin typeface="Times New Roman" panose="02020603050405020304" pitchFamily="18" charset="0"/>
              </a:rPr>
              <a:t> на </a:t>
            </a:r>
            <a:r>
              <a:rPr lang="ru-RU" sz="8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здобуття</a:t>
            </a:r>
            <a:r>
              <a:rPr lang="ru-RU" sz="8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8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наукового</a:t>
            </a:r>
            <a:r>
              <a:rPr lang="ru-RU" sz="8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8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ступеня</a:t>
            </a:r>
            <a:r>
              <a:rPr lang="ru-RU" sz="8000" dirty="0">
                <a:solidFill>
                  <a:srgbClr val="333333"/>
                </a:solidFill>
                <a:latin typeface="Times New Roman" panose="02020603050405020304" pitchFamily="18" charset="0"/>
              </a:rPr>
              <a:t> доктора наук, доктора </a:t>
            </a:r>
            <a:r>
              <a:rPr lang="ru-RU" sz="8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філософії</a:t>
            </a:r>
            <a:r>
              <a:rPr lang="ru-RU" sz="8000" dirty="0">
                <a:solidFill>
                  <a:srgbClr val="333333"/>
                </a:solidFill>
                <a:latin typeface="Times New Roman" panose="02020603050405020304" pitchFamily="18" charset="0"/>
              </a:rPr>
              <a:t> (кандидата наук) </a:t>
            </a:r>
            <a:r>
              <a:rPr lang="ru-RU" sz="8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готується</a:t>
            </a:r>
            <a:r>
              <a:rPr lang="ru-RU" sz="8000" dirty="0">
                <a:solidFill>
                  <a:srgbClr val="333333"/>
                </a:solidFill>
                <a:latin typeface="Times New Roman" panose="02020603050405020304" pitchFamily="18" charset="0"/>
              </a:rPr>
              <a:t> державною </a:t>
            </a:r>
            <a:r>
              <a:rPr lang="ru-RU" sz="8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мовою</a:t>
            </a:r>
            <a:r>
              <a:rPr lang="ru-RU" sz="8000" dirty="0">
                <a:solidFill>
                  <a:srgbClr val="333333"/>
                </a:solidFill>
                <a:latin typeface="Times New Roman" panose="02020603050405020304" pitchFamily="18" charset="0"/>
              </a:rPr>
              <a:t> у </a:t>
            </a:r>
            <a:r>
              <a:rPr lang="ru-RU" sz="8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вигляді</a:t>
            </a:r>
            <a:r>
              <a:rPr lang="ru-RU" sz="8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8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спеціально</a:t>
            </a:r>
            <a:r>
              <a:rPr lang="ru-RU" sz="8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8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підготовленої</a:t>
            </a:r>
            <a:r>
              <a:rPr lang="ru-RU" sz="8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8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наукової</a:t>
            </a:r>
            <a:r>
              <a:rPr lang="ru-RU" sz="8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8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праці</a:t>
            </a:r>
            <a:r>
              <a:rPr lang="ru-RU" sz="8000" dirty="0">
                <a:solidFill>
                  <a:srgbClr val="333333"/>
                </a:solidFill>
                <a:latin typeface="Times New Roman" panose="02020603050405020304" pitchFamily="18" charset="0"/>
              </a:rPr>
              <a:t> на правах </a:t>
            </a:r>
            <a:r>
              <a:rPr lang="ru-RU" sz="8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рукопису</a:t>
            </a:r>
            <a:r>
              <a:rPr lang="ru-RU" sz="8000" dirty="0">
                <a:solidFill>
                  <a:srgbClr val="333333"/>
                </a:solidFill>
                <a:latin typeface="Times New Roman" panose="02020603050405020304" pitchFamily="18" charset="0"/>
              </a:rPr>
              <a:t> в </a:t>
            </a:r>
            <a:r>
              <a:rPr lang="ru-RU" sz="8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твердій</a:t>
            </a:r>
            <a:r>
              <a:rPr lang="ru-RU" sz="8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8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або</a:t>
            </a:r>
            <a:r>
              <a:rPr lang="ru-RU" sz="8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8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м’якій</a:t>
            </a:r>
            <a:r>
              <a:rPr lang="ru-RU" sz="8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8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палітурці</a:t>
            </a:r>
            <a:r>
              <a:rPr lang="ru-RU" sz="8000" dirty="0">
                <a:solidFill>
                  <a:srgbClr val="333333"/>
                </a:solidFill>
                <a:latin typeface="Times New Roman" panose="02020603050405020304" pitchFamily="18" charset="0"/>
              </a:rPr>
              <a:t> та в </a:t>
            </a:r>
            <a:r>
              <a:rPr lang="ru-RU" sz="8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електронній</a:t>
            </a:r>
            <a:r>
              <a:rPr lang="ru-RU" sz="8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8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формі</a:t>
            </a:r>
            <a:r>
              <a:rPr lang="ru-RU" sz="8000" dirty="0">
                <a:solidFill>
                  <a:srgbClr val="333333"/>
                </a:solidFill>
                <a:latin typeface="Times New Roman" panose="02020603050405020304" pitchFamily="18" charset="0"/>
              </a:rPr>
              <a:t>. За </a:t>
            </a:r>
            <a:r>
              <a:rPr lang="ru-RU" sz="8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бажанням</a:t>
            </a:r>
            <a:r>
              <a:rPr lang="ru-RU" sz="8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8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здобувача</a:t>
            </a:r>
            <a:r>
              <a:rPr lang="ru-RU" sz="8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8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дисертація</a:t>
            </a:r>
            <a:r>
              <a:rPr lang="ru-RU" sz="8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8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може</a:t>
            </a:r>
            <a:r>
              <a:rPr lang="ru-RU" sz="8000" dirty="0">
                <a:solidFill>
                  <a:srgbClr val="333333"/>
                </a:solidFill>
                <a:latin typeface="Times New Roman" panose="02020603050405020304" pitchFamily="18" charset="0"/>
              </a:rPr>
              <a:t> бути </a:t>
            </a:r>
            <a:r>
              <a:rPr lang="ru-RU" sz="8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перекладена</a:t>
            </a:r>
            <a:r>
              <a:rPr lang="ru-RU" sz="8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8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англійською</a:t>
            </a:r>
            <a:r>
              <a:rPr lang="ru-RU" sz="8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8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мовою</a:t>
            </a:r>
            <a:r>
              <a:rPr lang="ru-RU" sz="8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8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або</a:t>
            </a:r>
            <a:r>
              <a:rPr lang="ru-RU" sz="8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8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іншою</a:t>
            </a:r>
            <a:r>
              <a:rPr lang="ru-RU" sz="8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8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мовою</a:t>
            </a:r>
            <a:r>
              <a:rPr lang="ru-RU" sz="8000" dirty="0">
                <a:solidFill>
                  <a:srgbClr val="333333"/>
                </a:solidFill>
                <a:latin typeface="Times New Roman" panose="02020603050405020304" pitchFamily="18" charset="0"/>
              </a:rPr>
              <a:t>, </a:t>
            </a:r>
            <a:r>
              <a:rPr lang="ru-RU" sz="8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пов’язаною</a:t>
            </a:r>
            <a:r>
              <a:rPr lang="ru-RU" sz="8000" dirty="0">
                <a:solidFill>
                  <a:srgbClr val="333333"/>
                </a:solidFill>
                <a:latin typeface="Times New Roman" panose="02020603050405020304" pitchFamily="18" charset="0"/>
              </a:rPr>
              <a:t> з предметом </a:t>
            </a:r>
            <a:r>
              <a:rPr lang="ru-RU" sz="8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дослідження</a:t>
            </a:r>
            <a:r>
              <a:rPr lang="ru-RU" sz="8000" dirty="0">
                <a:solidFill>
                  <a:srgbClr val="333333"/>
                </a:solidFill>
                <a:latin typeface="Times New Roman" panose="02020603050405020304" pitchFamily="18" charset="0"/>
              </a:rPr>
              <a:t>, з </a:t>
            </a:r>
            <a:r>
              <a:rPr lang="ru-RU" sz="8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поданням</a:t>
            </a:r>
            <a:r>
              <a:rPr lang="ru-RU" sz="8000" dirty="0">
                <a:solidFill>
                  <a:srgbClr val="333333"/>
                </a:solidFill>
                <a:latin typeface="Times New Roman" panose="02020603050405020304" pitchFamily="18" charset="0"/>
              </a:rPr>
              <a:t> перекладу до </a:t>
            </a:r>
            <a:r>
              <a:rPr lang="ru-RU" sz="8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спеціалізованої</a:t>
            </a:r>
            <a:r>
              <a:rPr lang="ru-RU" sz="8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8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вченої</a:t>
            </a:r>
            <a:r>
              <a:rPr lang="ru-RU" sz="8000" dirty="0">
                <a:solidFill>
                  <a:srgbClr val="333333"/>
                </a:solidFill>
                <a:latin typeface="Times New Roman" panose="02020603050405020304" pitchFamily="18" charset="0"/>
              </a:rPr>
              <a:t> ради.</a:t>
            </a:r>
          </a:p>
          <a:p>
            <a:pPr marL="0" indent="0" algn="just">
              <a:buNone/>
            </a:pPr>
            <a:r>
              <a:rPr lang="ru-RU" sz="8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Д</a:t>
            </a:r>
            <a:r>
              <a:rPr lang="ru-RU" sz="8000" dirty="0" err="1" smtClean="0">
                <a:solidFill>
                  <a:srgbClr val="333333"/>
                </a:solidFill>
                <a:latin typeface="Times New Roman" panose="02020603050405020304" pitchFamily="18" charset="0"/>
              </a:rPr>
              <a:t>исертація</a:t>
            </a:r>
            <a:r>
              <a:rPr lang="ru-RU" sz="8000" dirty="0" smtClean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8000" dirty="0">
                <a:solidFill>
                  <a:srgbClr val="333333"/>
                </a:solidFill>
                <a:latin typeface="Times New Roman" panose="02020603050405020304" pitchFamily="18" charset="0"/>
              </a:rPr>
              <a:t>повинна </a:t>
            </a:r>
            <a:r>
              <a:rPr lang="ru-RU" sz="8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мати</a:t>
            </a:r>
            <a:r>
              <a:rPr lang="ru-RU" sz="8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8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такі</a:t>
            </a:r>
            <a:r>
              <a:rPr lang="ru-RU" sz="8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8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основні</a:t>
            </a:r>
            <a:r>
              <a:rPr lang="ru-RU" sz="8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8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структурні</a:t>
            </a:r>
            <a:r>
              <a:rPr lang="ru-RU" sz="8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8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елементи</a:t>
            </a:r>
            <a:r>
              <a:rPr lang="ru-RU" sz="8000" dirty="0" smtClean="0">
                <a:solidFill>
                  <a:srgbClr val="333333"/>
                </a:solidFill>
                <a:latin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endParaRPr lang="ru-RU" sz="80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pPr algn="just">
              <a:spcBef>
                <a:spcPts val="0"/>
              </a:spcBef>
            </a:pPr>
            <a:r>
              <a:rPr lang="ru-RU" sz="8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титульний</a:t>
            </a:r>
            <a:r>
              <a:rPr lang="ru-RU" sz="8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8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аркуш</a:t>
            </a:r>
            <a:r>
              <a:rPr lang="ru-RU" sz="8000" dirty="0">
                <a:solidFill>
                  <a:srgbClr val="333333"/>
                </a:solidFill>
                <a:latin typeface="Times New Roman" panose="02020603050405020304" pitchFamily="18" charset="0"/>
              </a:rPr>
              <a:t>;</a:t>
            </a:r>
          </a:p>
          <a:p>
            <a:pPr algn="just">
              <a:spcBef>
                <a:spcPts val="0"/>
              </a:spcBef>
            </a:pPr>
            <a:r>
              <a:rPr lang="ru-RU" sz="8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анотація</a:t>
            </a:r>
            <a:r>
              <a:rPr lang="ru-RU" sz="8000" dirty="0">
                <a:solidFill>
                  <a:srgbClr val="333333"/>
                </a:solidFill>
                <a:latin typeface="Times New Roman" panose="02020603050405020304" pitchFamily="18" charset="0"/>
              </a:rPr>
              <a:t>;</a:t>
            </a:r>
          </a:p>
          <a:p>
            <a:pPr algn="just">
              <a:spcBef>
                <a:spcPts val="0"/>
              </a:spcBef>
            </a:pPr>
            <a:r>
              <a:rPr lang="ru-RU" sz="8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зміст</a:t>
            </a:r>
            <a:r>
              <a:rPr lang="ru-RU" sz="8000" dirty="0">
                <a:solidFill>
                  <a:srgbClr val="333333"/>
                </a:solidFill>
                <a:latin typeface="Times New Roman" panose="02020603050405020304" pitchFamily="18" charset="0"/>
              </a:rPr>
              <a:t>;</a:t>
            </a:r>
          </a:p>
          <a:p>
            <a:pPr algn="just">
              <a:spcBef>
                <a:spcPts val="0"/>
              </a:spcBef>
            </a:pPr>
            <a:r>
              <a:rPr lang="ru-RU" sz="8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перелік</a:t>
            </a:r>
            <a:r>
              <a:rPr lang="ru-RU" sz="8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8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умовних</a:t>
            </a:r>
            <a:r>
              <a:rPr lang="ru-RU" sz="8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8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позначень</a:t>
            </a:r>
            <a:r>
              <a:rPr lang="ru-RU" sz="8000" dirty="0">
                <a:solidFill>
                  <a:srgbClr val="333333"/>
                </a:solidFill>
                <a:latin typeface="Times New Roman" panose="02020603050405020304" pitchFamily="18" charset="0"/>
              </a:rPr>
              <a:t> (за </a:t>
            </a:r>
            <a:r>
              <a:rPr lang="ru-RU" sz="8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необхідності</a:t>
            </a:r>
            <a:r>
              <a:rPr lang="ru-RU" sz="8000" dirty="0">
                <a:solidFill>
                  <a:srgbClr val="333333"/>
                </a:solidFill>
                <a:latin typeface="Times New Roman" panose="02020603050405020304" pitchFamily="18" charset="0"/>
              </a:rPr>
              <a:t>);</a:t>
            </a:r>
          </a:p>
          <a:p>
            <a:pPr algn="just">
              <a:spcBef>
                <a:spcPts val="0"/>
              </a:spcBef>
            </a:pPr>
            <a:r>
              <a:rPr lang="ru-RU" sz="8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основна</a:t>
            </a:r>
            <a:r>
              <a:rPr lang="ru-RU" sz="8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8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частина</a:t>
            </a:r>
            <a:r>
              <a:rPr lang="ru-RU" sz="8000" dirty="0">
                <a:solidFill>
                  <a:srgbClr val="333333"/>
                </a:solidFill>
                <a:latin typeface="Times New Roman" panose="02020603050405020304" pitchFamily="18" charset="0"/>
              </a:rPr>
              <a:t>;</a:t>
            </a:r>
          </a:p>
          <a:p>
            <a:pPr algn="just">
              <a:spcBef>
                <a:spcPts val="0"/>
              </a:spcBef>
            </a:pPr>
            <a:r>
              <a:rPr lang="ru-RU" sz="8000" dirty="0">
                <a:solidFill>
                  <a:srgbClr val="333333"/>
                </a:solidFill>
                <a:latin typeface="Times New Roman" panose="02020603050405020304" pitchFamily="18" charset="0"/>
              </a:rPr>
              <a:t>список </a:t>
            </a:r>
            <a:r>
              <a:rPr lang="ru-RU" sz="8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використаних</a:t>
            </a:r>
            <a:r>
              <a:rPr lang="ru-RU" sz="80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8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джерел</a:t>
            </a:r>
            <a:r>
              <a:rPr lang="ru-RU" sz="8000" dirty="0">
                <a:solidFill>
                  <a:srgbClr val="333333"/>
                </a:solidFill>
                <a:latin typeface="Times New Roman" panose="02020603050405020304" pitchFamily="18" charset="0"/>
              </a:rPr>
              <a:t>;</a:t>
            </a:r>
          </a:p>
          <a:p>
            <a:pPr algn="just">
              <a:spcBef>
                <a:spcPts val="0"/>
              </a:spcBef>
            </a:pPr>
            <a:r>
              <a:rPr lang="ru-RU" sz="80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додатки</a:t>
            </a:r>
            <a:r>
              <a:rPr lang="ru-RU" sz="8000" dirty="0" smtClean="0">
                <a:solidFill>
                  <a:srgbClr val="333333"/>
                </a:solidFill>
                <a:latin typeface="Times New Roman" panose="02020603050405020304" pitchFamily="18" charset="0"/>
              </a:rPr>
              <a:t>.</a:t>
            </a:r>
            <a:endParaRPr lang="ru-RU" sz="8000" dirty="0">
              <a:solidFill>
                <a:srgbClr val="333333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53589" y="1828049"/>
            <a:ext cx="10400211" cy="7571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Наказ МОН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України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12.01. 2017 р. № 40 (</a:t>
            </a:r>
            <a:r>
              <a:rPr lang="uk-UA" sz="2400" kern="1800" dirty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Редакція. Наказ МОН № 759 від 31.05.2019</a:t>
            </a:r>
            <a:r>
              <a:rPr lang="uk-UA" sz="2400" kern="1800" dirty="0" smtClean="0">
                <a:solidFill>
                  <a:prstClr val="black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 -</a:t>
            </a:r>
            <a:endParaRPr lang="uk-UA" sz="2400" dirty="0">
              <a:solidFill>
                <a:prstClr val="black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86249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uk-UA" sz="29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ВИМОГИ ДО ОФОРМЛЕННЯ ДИСЕРТАЦІЇ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Бібліографічний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опис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списку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використаних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джерел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у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дисертації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може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оформлятися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здобувачем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наукового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ступеня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за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його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вибором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з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урахуванням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Національного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стандарту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України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ДСТУ 8302:2015 «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Інформація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документація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Бібліографічне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посилання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.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Загальні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 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положення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та правила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складання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»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або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одним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зі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стилів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віднесених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до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рекомендованого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переліку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стилів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 smtClean="0">
                <a:solidFill>
                  <a:srgbClr val="333333"/>
                </a:solidFill>
                <a:latin typeface="Times New Roman" panose="02020603050405020304" pitchFamily="18" charset="0"/>
              </a:rPr>
              <a:t>оформлення</a:t>
            </a:r>
            <a:r>
              <a:rPr lang="ru-RU" sz="2400" dirty="0" smtClean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</a:p>
          <a:p>
            <a:pPr algn="just"/>
            <a:r>
              <a:rPr lang="ru-RU" sz="2400" dirty="0" err="1" smtClean="0">
                <a:solidFill>
                  <a:srgbClr val="C00000"/>
                </a:solidFill>
                <a:latin typeface="Times New Roman" panose="02020603050405020304" pitchFamily="18" charset="0"/>
              </a:rPr>
              <a:t>Обов’язковим</a:t>
            </a:r>
            <a:r>
              <a:rPr lang="ru-RU" sz="2400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C00000"/>
                </a:solidFill>
                <a:latin typeface="Times New Roman" panose="02020603050405020304" pitchFamily="18" charset="0"/>
              </a:rPr>
              <a:t>додатком</a:t>
            </a:r>
            <a:r>
              <a:rPr lang="ru-RU" sz="2400" dirty="0">
                <a:solidFill>
                  <a:srgbClr val="C00000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до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дисертації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є список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публікацій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здобувача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за темою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дисертації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та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відомості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про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апробацію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результатів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дисертації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(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зазначаються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назви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конференції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конгресу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симпозіуму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семінару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школи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,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місце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 та дата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проведення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, форма </a:t>
            </a:r>
            <a:r>
              <a:rPr lang="ru-RU" sz="24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участі</a:t>
            </a:r>
            <a:r>
              <a:rPr lang="ru-RU" sz="2400" dirty="0">
                <a:solidFill>
                  <a:srgbClr val="333333"/>
                </a:solidFill>
                <a:latin typeface="Times New Roman" panose="02020603050405020304" pitchFamily="18" charset="0"/>
              </a:rPr>
              <a:t>). 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8012523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2601"/>
          </a:xfrm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uk-UA" sz="29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ВИМОГИ ДО ОФОРМЛЕННЯ ДИСЕРТАЦІЇ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ru-RU" sz="3600" b="1" dirty="0">
                <a:solidFill>
                  <a:srgbClr val="333333"/>
                </a:solidFill>
                <a:latin typeface="Times New Roman" panose="02020603050405020304" pitchFamily="18" charset="0"/>
              </a:rPr>
              <a:t>Р</a:t>
            </a:r>
            <a:r>
              <a:rPr lang="ru-RU" sz="3600" b="1" dirty="0" smtClean="0">
                <a:solidFill>
                  <a:srgbClr val="333333"/>
                </a:solidFill>
                <a:latin typeface="Times New Roman" panose="02020603050405020304" pitchFamily="18" charset="0"/>
              </a:rPr>
              <a:t>ЕКОМЕНДОВАНИЙ ПЕРЕЛІК СТИЛІВ ОФОРМЛЕННЯ СПИСКУ НАУКОВИХ ПУБЛІКАЦІЙ</a:t>
            </a:r>
            <a:endParaRPr lang="ru-RU" sz="36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ru-RU" sz="3600" dirty="0">
                <a:solidFill>
                  <a:srgbClr val="333333"/>
                </a:solidFill>
                <a:latin typeface="Times New Roman" panose="02020603050405020304" pitchFamily="18" charset="0"/>
              </a:rPr>
              <a:t>1. </a:t>
            </a:r>
            <a:r>
              <a:rPr lang="en-US" sz="3600" dirty="0">
                <a:solidFill>
                  <a:srgbClr val="333333"/>
                </a:solidFill>
                <a:latin typeface="Times New Roman" panose="02020603050405020304" pitchFamily="18" charset="0"/>
              </a:rPr>
              <a:t>MLA (Modern Language Association) style.</a:t>
            </a:r>
          </a:p>
          <a:p>
            <a:pPr algn="just"/>
            <a:r>
              <a:rPr lang="en-US" sz="3600" dirty="0">
                <a:solidFill>
                  <a:srgbClr val="333333"/>
                </a:solidFill>
                <a:latin typeface="Times New Roman" panose="02020603050405020304" pitchFamily="18" charset="0"/>
              </a:rPr>
              <a:t>2. APA</a:t>
            </a:r>
            <a:r>
              <a:rPr lang="en-US" sz="3600" b="1" baseline="30000" dirty="0">
                <a:solidFill>
                  <a:srgbClr val="333333"/>
                </a:solidFill>
                <a:latin typeface="Times New Roman" panose="02020603050405020304" pitchFamily="18" charset="0"/>
              </a:rPr>
              <a:t>-1,2</a:t>
            </a:r>
            <a:r>
              <a:rPr lang="en-US" sz="3600" dirty="0">
                <a:solidFill>
                  <a:srgbClr val="333333"/>
                </a:solidFill>
                <a:latin typeface="Times New Roman" panose="02020603050405020304" pitchFamily="18" charset="0"/>
              </a:rPr>
              <a:t> (American Psychological Association) style.</a:t>
            </a:r>
          </a:p>
          <a:p>
            <a:pPr algn="just"/>
            <a:r>
              <a:rPr lang="en-US" sz="3600" dirty="0">
                <a:solidFill>
                  <a:srgbClr val="333333"/>
                </a:solidFill>
                <a:latin typeface="Times New Roman" panose="02020603050405020304" pitchFamily="18" charset="0"/>
              </a:rPr>
              <a:t>3. </a:t>
            </a:r>
            <a:r>
              <a:rPr lang="en-US" sz="3600" dirty="0" smtClean="0">
                <a:solidFill>
                  <a:srgbClr val="333333"/>
                </a:solidFill>
                <a:latin typeface="Times New Roman" panose="02020603050405020304" pitchFamily="18" charset="0"/>
              </a:rPr>
              <a:t>Chicago/</a:t>
            </a:r>
            <a:r>
              <a:rPr lang="en-US" sz="3600" dirty="0" err="1" smtClean="0">
                <a:solidFill>
                  <a:srgbClr val="333333"/>
                </a:solidFill>
                <a:latin typeface="Times New Roman" panose="02020603050405020304" pitchFamily="18" charset="0"/>
              </a:rPr>
              <a:t>Turabianstyle</a:t>
            </a:r>
            <a:r>
              <a:rPr lang="en-US" sz="3600" dirty="0" smtClean="0">
                <a:solidFill>
                  <a:srgbClr val="333333"/>
                </a:solidFill>
                <a:latin typeface="Times New Roman" panose="02020603050405020304" pitchFamily="18" charset="0"/>
              </a:rPr>
              <a:t>.</a:t>
            </a:r>
            <a:endParaRPr lang="en-US" sz="36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en-US" sz="3600" dirty="0">
                <a:solidFill>
                  <a:srgbClr val="333333"/>
                </a:solidFill>
                <a:latin typeface="Times New Roman" panose="02020603050405020304" pitchFamily="18" charset="0"/>
              </a:rPr>
              <a:t>4. Harvard </a:t>
            </a:r>
            <a:r>
              <a:rPr lang="en-US" sz="3600" dirty="0" smtClean="0">
                <a:solidFill>
                  <a:srgbClr val="333333"/>
                </a:solidFill>
                <a:latin typeface="Times New Roman" panose="02020603050405020304" pitchFamily="18" charset="0"/>
              </a:rPr>
              <a:t>style.</a:t>
            </a:r>
            <a:endParaRPr lang="en-US" sz="36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en-US" sz="3600" dirty="0">
                <a:solidFill>
                  <a:srgbClr val="333333"/>
                </a:solidFill>
                <a:latin typeface="Times New Roman" panose="02020603050405020304" pitchFamily="18" charset="0"/>
              </a:rPr>
              <a:t>5. ACS (American Chemical Society) style.</a:t>
            </a:r>
          </a:p>
          <a:p>
            <a:pPr algn="just"/>
            <a:r>
              <a:rPr lang="en-US" sz="3600" dirty="0">
                <a:solidFill>
                  <a:srgbClr val="333333"/>
                </a:solidFill>
                <a:latin typeface="Times New Roman" panose="02020603050405020304" pitchFamily="18" charset="0"/>
              </a:rPr>
              <a:t>6. AIP (American Institute of Physics) style.</a:t>
            </a:r>
          </a:p>
          <a:p>
            <a:pPr algn="just"/>
            <a:r>
              <a:rPr lang="en-US" sz="3600" dirty="0">
                <a:solidFill>
                  <a:srgbClr val="333333"/>
                </a:solidFill>
                <a:latin typeface="Times New Roman" panose="02020603050405020304" pitchFamily="18" charset="0"/>
              </a:rPr>
              <a:t>7. IEEE (Institute of Electrical and Electronics Engineers) style.</a:t>
            </a:r>
          </a:p>
          <a:p>
            <a:pPr algn="just"/>
            <a:r>
              <a:rPr lang="en-US" sz="3600" dirty="0">
                <a:solidFill>
                  <a:srgbClr val="333333"/>
                </a:solidFill>
                <a:latin typeface="Times New Roman" panose="02020603050405020304" pitchFamily="18" charset="0"/>
              </a:rPr>
              <a:t>8. Vancouver </a:t>
            </a:r>
            <a:r>
              <a:rPr lang="en-US" sz="3600" dirty="0" smtClean="0">
                <a:solidFill>
                  <a:srgbClr val="333333"/>
                </a:solidFill>
                <a:latin typeface="Times New Roman" panose="02020603050405020304" pitchFamily="18" charset="0"/>
              </a:rPr>
              <a:t>style.</a:t>
            </a:r>
            <a:endParaRPr lang="en-US" sz="36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en-US" sz="3600" dirty="0">
                <a:solidFill>
                  <a:srgbClr val="333333"/>
                </a:solidFill>
                <a:latin typeface="Times New Roman" panose="02020603050405020304" pitchFamily="18" charset="0"/>
              </a:rPr>
              <a:t>9. OSCOLA.</a:t>
            </a:r>
          </a:p>
          <a:p>
            <a:pPr algn="just"/>
            <a:r>
              <a:rPr lang="en-US" sz="3600" dirty="0">
                <a:solidFill>
                  <a:srgbClr val="333333"/>
                </a:solidFill>
                <a:latin typeface="Times New Roman" panose="02020603050405020304" pitchFamily="18" charset="0"/>
              </a:rPr>
              <a:t>10. APS (American Physics Society) </a:t>
            </a:r>
            <a:r>
              <a:rPr lang="en-US" sz="3600" dirty="0" smtClean="0">
                <a:solidFill>
                  <a:srgbClr val="333333"/>
                </a:solidFill>
                <a:latin typeface="Times New Roman" panose="02020603050405020304" pitchFamily="18" charset="0"/>
              </a:rPr>
              <a:t>style.</a:t>
            </a:r>
            <a:endParaRPr lang="en-US" sz="36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en-US" sz="3600" dirty="0">
                <a:solidFill>
                  <a:srgbClr val="333333"/>
                </a:solidFill>
                <a:latin typeface="Times New Roman" panose="02020603050405020304" pitchFamily="18" charset="0"/>
              </a:rPr>
              <a:t>11. Springer </a:t>
            </a:r>
            <a:r>
              <a:rPr lang="en-US" sz="3600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MathPhys</a:t>
            </a:r>
            <a:r>
              <a:rPr lang="en-US" sz="3600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en-US" sz="3600" dirty="0" smtClean="0">
                <a:solidFill>
                  <a:srgbClr val="333333"/>
                </a:solidFill>
                <a:latin typeface="Times New Roman" panose="02020603050405020304" pitchFamily="18" charset="0"/>
              </a:rPr>
              <a:t>Style.</a:t>
            </a:r>
            <a:endParaRPr lang="en-US" sz="3600" dirty="0">
              <a:solidFill>
                <a:srgbClr val="333333"/>
              </a:solidFill>
              <a:latin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563955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uk-UA" sz="29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ВИМОГИ ДО ОФОРМЛЕННЯ ДИСЕРТАЦІЇ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 smtClean="0">
              <a:solidFill>
                <a:srgbClr val="C00000"/>
              </a:solidFill>
              <a:latin typeface="Times New Roman" panose="02020603050405020304" pitchFamily="18" charset="0"/>
            </a:endParaRPr>
          </a:p>
          <a:p>
            <a:r>
              <a:rPr lang="ru-RU" dirty="0" smtClean="0">
                <a:solidFill>
                  <a:srgbClr val="C00000"/>
                </a:solidFill>
                <a:latin typeface="Times New Roman" panose="02020603050405020304" pitchFamily="18" charset="0"/>
              </a:rPr>
              <a:t>!!!</a:t>
            </a:r>
            <a:r>
              <a:rPr lang="ru-RU" dirty="0" smtClean="0">
                <a:solidFill>
                  <a:srgbClr val="333333"/>
                </a:solidFill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разі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використання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 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наукових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результатів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ідей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публікацій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 та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інших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матеріалів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інших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авторів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 у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тексті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дисертації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обов’язково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повинні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 бути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посилання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 на 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публікації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цих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авторів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.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Фрагменти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оприлюднених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опублікованих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)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текстів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інших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авторів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цитати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)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можуть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включатися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 до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дисертації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виключно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із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посиланням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 на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джерело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 (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крім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фрагментів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які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 не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несуть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самостійного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змістовного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Times New Roman" panose="02020603050405020304" pitchFamily="18" charset="0"/>
              </a:rPr>
              <a:t>навантаження</a:t>
            </a:r>
            <a:r>
              <a:rPr lang="ru-RU" dirty="0">
                <a:solidFill>
                  <a:srgbClr val="333333"/>
                </a:solidFill>
                <a:latin typeface="Times New Roman" panose="02020603050405020304" pitchFamily="18" charset="0"/>
              </a:rPr>
              <a:t>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789908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uk-UA" sz="2900" b="1" dirty="0">
                <a:solidFill>
                  <a:srgbClr val="C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ВИМОГИ ДО ОФОРМЛЕННЯ ДИСЕРТАЦІЇ</a:t>
            </a:r>
            <a:endParaRPr lang="ru-RU" dirty="0"/>
          </a:p>
        </p:txBody>
      </p:sp>
      <p:pic>
        <p:nvPicPr>
          <p:cNvPr id="5" name="Объект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9657" y="1825625"/>
            <a:ext cx="10512686" cy="4351338"/>
          </a:xfrm>
          <a:prstGeom prst="rect">
            <a:avLst/>
          </a:prstGeom>
        </p:spPr>
      </p:pic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2534182"/>
              </p:ext>
            </p:extLst>
          </p:nvPr>
        </p:nvGraphicFramePr>
        <p:xfrm>
          <a:off x="838199" y="1825625"/>
          <a:ext cx="10514143" cy="43870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85343">
                  <a:extLst>
                    <a:ext uri="{9D8B030D-6E8A-4147-A177-3AD203B41FA5}">
                      <a16:colId xmlns:a16="http://schemas.microsoft.com/office/drawing/2014/main" val="1785950889"/>
                    </a:ext>
                  </a:extLst>
                </a:gridCol>
                <a:gridCol w="9328800">
                  <a:extLst>
                    <a:ext uri="{9D8B030D-6E8A-4147-A177-3AD203B41FA5}">
                      <a16:colId xmlns:a16="http://schemas.microsoft.com/office/drawing/2014/main" val="1324825675"/>
                    </a:ext>
                  </a:extLst>
                </a:gridCol>
              </a:tblGrid>
              <a:tr h="2404788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Обсяг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32" marR="8232" marT="8232" marB="8232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27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Обсяг основного тексту дисертації визначається </a:t>
                      </a:r>
                      <a:r>
                        <a:rPr lang="uk-UA" sz="1400" b="0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3"/>
                        </a:rPr>
                        <a:t>пунктами 10</a:t>
                      </a:r>
                      <a:r>
                        <a:rPr lang="uk-UA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uk-UA" sz="1400" b="0" u="sng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  <a:hlinkClick r:id="rId4"/>
                        </a:rPr>
                        <a:t>11</a:t>
                      </a:r>
                      <a:r>
                        <a:rPr lang="uk-UA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Порядку присудження наукових ступенів, затвердженого постановою Кабінету Міністрів України від 24 липня 2013 року № 567. 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1727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загального обсягу дисертації не включаються таблиці та ілюстрації, які повністю займають площу сторінки. </a:t>
                      </a:r>
                      <a:br>
                        <a:rPr lang="uk-UA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uk-UA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Один авторський аркуш дорівнює 40 тис. друкованих знаків, враховуючи цифри, розділові знаки, проміжки між словами, що становить близько 24 сторінок друкованого тексту при оформленні дисертації за допомогою комп'ютерної техніки з використанням текстового редактора Word: шрифт </a:t>
                      </a:r>
                      <a:r>
                        <a:rPr lang="uk-UA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Times</a:t>
                      </a:r>
                      <a:r>
                        <a:rPr lang="uk-UA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New</a:t>
                      </a:r>
                      <a:r>
                        <a:rPr lang="uk-UA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Roman</a:t>
                      </a:r>
                      <a:r>
                        <a:rPr lang="uk-UA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розмір шрифту – 14 </a:t>
                      </a:r>
                      <a:r>
                        <a:rPr lang="uk-UA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рt</a:t>
                      </a:r>
                      <a:endParaRPr lang="ru-RU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32" marR="8232" marT="8232" marB="8232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5154258"/>
                  </a:ext>
                </a:extLst>
              </a:tr>
              <a:tr h="60366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Інтервал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32" marR="8232" marT="8232" marB="8232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27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Дисертацію друкують на одному або на двох (за бажанням) боках аркуша білого паперу формату А4 (210х297 мм) через 1,5 міжрядкового інтервалу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32" marR="8232" marT="8232" marB="8232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1219807"/>
                  </a:ext>
                </a:extLst>
              </a:tr>
              <a:tr h="597081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Шрифт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32" marR="8232" marT="8232" marB="8232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27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Кегель - </a:t>
                      </a:r>
                      <a:r>
                        <a:rPr lang="uk-UA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мітел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(14 типографських пунктів). Допускається підготовка дисертаційної роботи в форматі </a:t>
                      </a:r>
                      <a:r>
                        <a:rPr lang="uk-UA" sz="14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LaTeX</a:t>
                      </a:r>
                      <a:r>
                        <a:rPr lang="uk-UA" sz="14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 відповідним стильовим оформленням</a:t>
                      </a:r>
                      <a:endParaRPr lang="ru-RU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32" marR="8232" marT="8232" marB="8232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9874216"/>
                  </a:ext>
                </a:extLst>
              </a:tr>
              <a:tr h="74580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20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Поля</a:t>
                      </a:r>
                      <a:endParaRPr lang="ru-RU" sz="20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32" marR="8232" marT="8232" marB="8232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172720"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Текст дисертації необхідно друкувати, залишаючи поля таких розмірів: ліве - не менше 20 - 25 мм, праве - не менше 10 мм, верхнє - не менше 20 мм, нижнє - не менше 20 мм</a:t>
                      </a:r>
                      <a:endParaRPr lang="ru-RU" sz="16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8232" marR="8232" marT="8232" marB="8232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768612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858501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err="1" smtClean="0"/>
              <a:t>Первинна</a:t>
            </a:r>
            <a:r>
              <a:rPr lang="ru-RU" dirty="0" smtClean="0"/>
              <a:t> </a:t>
            </a:r>
            <a:r>
              <a:rPr lang="ru-RU" dirty="0" err="1" smtClean="0"/>
              <a:t>документація</a:t>
            </a:r>
            <a:r>
              <a:rPr lang="ru-RU" dirty="0" smtClean="0"/>
              <a:t> </a:t>
            </a:r>
            <a:r>
              <a:rPr lang="ru-RU" dirty="0" err="1" smtClean="0"/>
              <a:t>наукових</a:t>
            </a:r>
            <a:r>
              <a:rPr lang="ru-RU" dirty="0" smtClean="0"/>
              <a:t> </a:t>
            </a:r>
            <a:r>
              <a:rPr lang="ru-RU" dirty="0" err="1" smtClean="0"/>
              <a:t>досліджень</a:t>
            </a:r>
            <a:r>
              <a:rPr lang="ru-RU" dirty="0" smtClean="0"/>
              <a:t> -  </a:t>
            </a:r>
            <a:r>
              <a:rPr lang="ru-RU" dirty="0" err="1" smtClean="0"/>
              <a:t>оригінали</a:t>
            </a:r>
            <a:r>
              <a:rPr lang="ru-RU" dirty="0" smtClean="0"/>
              <a:t> </a:t>
            </a:r>
            <a:r>
              <a:rPr lang="ru-RU" dirty="0" err="1" smtClean="0"/>
              <a:t>документів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засвідчують</a:t>
            </a:r>
            <a:r>
              <a:rPr lang="ru-RU" dirty="0" smtClean="0"/>
              <a:t> </a:t>
            </a:r>
            <a:r>
              <a:rPr lang="ru-RU" dirty="0" err="1" smtClean="0"/>
              <a:t>факти</a:t>
            </a:r>
            <a:r>
              <a:rPr lang="ru-RU" dirty="0" smtClean="0"/>
              <a:t> </a:t>
            </a:r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наукових</a:t>
            </a:r>
            <a:r>
              <a:rPr lang="ru-RU" dirty="0" smtClean="0"/>
              <a:t> </a:t>
            </a:r>
            <a:r>
              <a:rPr lang="ru-RU" dirty="0" err="1" smtClean="0"/>
              <a:t>досліджень</a:t>
            </a:r>
            <a:r>
              <a:rPr lang="ru-RU" dirty="0" smtClean="0"/>
              <a:t>, а </a:t>
            </a:r>
            <a:r>
              <a:rPr lang="ru-RU" dirty="0" err="1" smtClean="0"/>
              <a:t>також</a:t>
            </a:r>
            <a:r>
              <a:rPr lang="ru-RU" dirty="0" smtClean="0"/>
              <a:t> - вид/методики </a:t>
            </a:r>
            <a:r>
              <a:rPr lang="ru-RU" dirty="0" err="1" smtClean="0"/>
              <a:t>проведених</a:t>
            </a:r>
            <a:r>
              <a:rPr lang="ru-RU" dirty="0" smtClean="0"/>
              <a:t> </a:t>
            </a:r>
            <a:r>
              <a:rPr lang="ru-RU" dirty="0" err="1" smtClean="0"/>
              <a:t>наукових</a:t>
            </a:r>
            <a:r>
              <a:rPr lang="ru-RU" dirty="0" smtClean="0"/>
              <a:t> </a:t>
            </a:r>
            <a:r>
              <a:rPr lang="ru-RU" dirty="0" err="1" smtClean="0"/>
              <a:t>досліджень</a:t>
            </a:r>
            <a:r>
              <a:rPr lang="ru-RU" dirty="0" smtClean="0"/>
              <a:t>, </a:t>
            </a:r>
            <a:r>
              <a:rPr lang="ru-RU" dirty="0" err="1" smtClean="0"/>
              <a:t>проведення</a:t>
            </a:r>
            <a:r>
              <a:rPr lang="ru-RU" dirty="0" smtClean="0"/>
              <a:t> </a:t>
            </a:r>
            <a:r>
              <a:rPr lang="ru-RU" dirty="0" err="1" smtClean="0"/>
              <a:t>наукових</a:t>
            </a:r>
            <a:r>
              <a:rPr lang="ru-RU" dirty="0" smtClean="0"/>
              <a:t> </a:t>
            </a:r>
            <a:r>
              <a:rPr lang="ru-RU" dirty="0" err="1" smtClean="0"/>
              <a:t>досліджень</a:t>
            </a:r>
            <a:r>
              <a:rPr lang="ru-RU" dirty="0" smtClean="0"/>
              <a:t> на </a:t>
            </a:r>
            <a:r>
              <a:rPr lang="ru-RU" dirty="0" err="1" smtClean="0"/>
              <a:t>експериментальних</a:t>
            </a:r>
            <a:r>
              <a:rPr lang="ru-RU" dirty="0" smtClean="0"/>
              <a:t> і </a:t>
            </a:r>
            <a:r>
              <a:rPr lang="ru-RU" dirty="0" err="1" smtClean="0"/>
              <a:t>інших</a:t>
            </a:r>
            <a:r>
              <a:rPr lang="ru-RU" dirty="0" smtClean="0"/>
              <a:t> </a:t>
            </a:r>
            <a:r>
              <a:rPr lang="ru-RU" dirty="0" err="1" smtClean="0"/>
              <a:t>біологічних</a:t>
            </a:r>
            <a:r>
              <a:rPr lang="ru-RU" dirty="0" smtClean="0"/>
              <a:t> </a:t>
            </a:r>
            <a:r>
              <a:rPr lang="ru-RU" dirty="0" err="1" smtClean="0"/>
              <a:t>об’єктах</a:t>
            </a:r>
            <a:r>
              <a:rPr lang="ru-RU" dirty="0" smtClean="0"/>
              <a:t>: </a:t>
            </a:r>
          </a:p>
          <a:p>
            <a:r>
              <a:rPr lang="ru-RU" dirty="0" smtClean="0"/>
              <a:t>        </a:t>
            </a:r>
            <a:r>
              <a:rPr lang="ru-RU" dirty="0" err="1" smtClean="0"/>
              <a:t>індивідуальний</a:t>
            </a:r>
            <a:r>
              <a:rPr lang="ru-RU" dirty="0" smtClean="0"/>
              <a:t> журнал </a:t>
            </a:r>
            <a:r>
              <a:rPr lang="ru-RU" dirty="0" err="1" smtClean="0"/>
              <a:t>аспіранта</a:t>
            </a:r>
            <a:r>
              <a:rPr lang="ru-RU" dirty="0" smtClean="0"/>
              <a:t> /докторанта/ </a:t>
            </a:r>
            <a:r>
              <a:rPr lang="ru-RU" dirty="0" err="1" smtClean="0"/>
              <a:t>пошукувача</a:t>
            </a:r>
            <a:r>
              <a:rPr lang="ru-RU" dirty="0" smtClean="0"/>
              <a:t>, в </a:t>
            </a:r>
            <a:r>
              <a:rPr lang="ru-RU" dirty="0" err="1" smtClean="0"/>
              <a:t>якому</a:t>
            </a:r>
            <a:r>
              <a:rPr lang="ru-RU" dirty="0" smtClean="0"/>
              <a:t> </a:t>
            </a:r>
            <a:r>
              <a:rPr lang="ru-RU" dirty="0" err="1" smtClean="0"/>
              <a:t>хронологічно</a:t>
            </a:r>
            <a:r>
              <a:rPr lang="ru-RU" dirty="0" smtClean="0"/>
              <a:t> </a:t>
            </a:r>
            <a:r>
              <a:rPr lang="ru-RU" dirty="0" err="1" smtClean="0"/>
              <a:t>зафіксовані</a:t>
            </a:r>
            <a:r>
              <a:rPr lang="ru-RU" dirty="0" smtClean="0"/>
              <a:t> </a:t>
            </a:r>
            <a:r>
              <a:rPr lang="ru-RU" dirty="0" err="1" smtClean="0"/>
              <a:t>проведені</a:t>
            </a:r>
            <a:r>
              <a:rPr lang="ru-RU" dirty="0" smtClean="0"/>
              <a:t> </a:t>
            </a:r>
            <a:r>
              <a:rPr lang="ru-RU" dirty="0" err="1" smtClean="0"/>
              <a:t>наукові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, </a:t>
            </a:r>
          </a:p>
          <a:p>
            <a:r>
              <a:rPr lang="ru-RU" dirty="0" smtClean="0"/>
              <a:t>         </a:t>
            </a:r>
            <a:r>
              <a:rPr lang="ru-RU" dirty="0" err="1" smtClean="0"/>
              <a:t>оригінальна</a:t>
            </a:r>
            <a:r>
              <a:rPr lang="ru-RU" dirty="0" smtClean="0"/>
              <a:t> </a:t>
            </a:r>
            <a:r>
              <a:rPr lang="ru-RU" dirty="0" err="1" smtClean="0"/>
              <a:t>первинна</a:t>
            </a:r>
            <a:r>
              <a:rPr lang="ru-RU" dirty="0" smtClean="0"/>
              <a:t> </a:t>
            </a:r>
            <a:r>
              <a:rPr lang="ru-RU" dirty="0" err="1" smtClean="0"/>
              <a:t>документація</a:t>
            </a:r>
            <a:r>
              <a:rPr lang="ru-RU" dirty="0" smtClean="0"/>
              <a:t>: </a:t>
            </a:r>
            <a:r>
              <a:rPr lang="ru-RU" dirty="0" err="1" smtClean="0"/>
              <a:t>амбулаторні</a:t>
            </a:r>
            <a:r>
              <a:rPr lang="ru-RU" dirty="0" smtClean="0"/>
              <a:t> </a:t>
            </a:r>
            <a:r>
              <a:rPr lang="ru-RU" dirty="0" err="1" smtClean="0"/>
              <a:t>картки</a:t>
            </a:r>
            <a:r>
              <a:rPr lang="ru-RU" dirty="0" smtClean="0"/>
              <a:t>, </a:t>
            </a:r>
            <a:r>
              <a:rPr lang="ru-RU" dirty="0" err="1" smtClean="0"/>
              <a:t>історії</a:t>
            </a:r>
            <a:r>
              <a:rPr lang="ru-RU" dirty="0" smtClean="0"/>
              <a:t> </a:t>
            </a:r>
            <a:r>
              <a:rPr lang="ru-RU" dirty="0" err="1" smtClean="0"/>
              <a:t>хвороби</a:t>
            </a:r>
            <a:r>
              <a:rPr lang="ru-RU" dirty="0" smtClean="0"/>
              <a:t>, </a:t>
            </a:r>
            <a:r>
              <a:rPr lang="ru-RU" dirty="0" err="1" smtClean="0"/>
              <a:t>протоколи</a:t>
            </a:r>
            <a:r>
              <a:rPr lang="ru-RU" dirty="0" smtClean="0"/>
              <a:t> </a:t>
            </a:r>
            <a:r>
              <a:rPr lang="ru-RU" dirty="0" err="1" smtClean="0"/>
              <a:t>експериментальних</a:t>
            </a:r>
            <a:r>
              <a:rPr lang="ru-RU" dirty="0" smtClean="0"/>
              <a:t> </a:t>
            </a:r>
            <a:r>
              <a:rPr lang="ru-RU" dirty="0" err="1" smtClean="0"/>
              <a:t>досліджень</a:t>
            </a:r>
            <a:r>
              <a:rPr lang="ru-RU" dirty="0" smtClean="0"/>
              <a:t> на </a:t>
            </a:r>
            <a:r>
              <a:rPr lang="ru-RU" dirty="0" err="1" smtClean="0"/>
              <a:t>тваринах</a:t>
            </a:r>
            <a:r>
              <a:rPr lang="ru-RU" dirty="0" smtClean="0"/>
              <a:t>, </a:t>
            </a:r>
            <a:r>
              <a:rPr lang="ru-RU" dirty="0" err="1" smtClean="0"/>
              <a:t>протоколи</a:t>
            </a:r>
            <a:r>
              <a:rPr lang="ru-RU" dirty="0" smtClean="0"/>
              <a:t> </a:t>
            </a:r>
            <a:r>
              <a:rPr lang="ru-RU" dirty="0" err="1" smtClean="0"/>
              <a:t>клініко-лабораторних</a:t>
            </a:r>
            <a:r>
              <a:rPr lang="ru-RU" dirty="0" smtClean="0"/>
              <a:t>, </a:t>
            </a:r>
            <a:r>
              <a:rPr lang="ru-RU" dirty="0" err="1" smtClean="0"/>
              <a:t>електрофізіологічних</a:t>
            </a:r>
            <a:r>
              <a:rPr lang="ru-RU" dirty="0" smtClean="0"/>
              <a:t>, </a:t>
            </a:r>
            <a:r>
              <a:rPr lang="ru-RU" dirty="0" err="1" smtClean="0"/>
              <a:t>біохімічних</a:t>
            </a:r>
            <a:r>
              <a:rPr lang="ru-RU" dirty="0" smtClean="0"/>
              <a:t>, </a:t>
            </a:r>
            <a:r>
              <a:rPr lang="ru-RU" dirty="0" err="1" smtClean="0"/>
              <a:t>імунологічних</a:t>
            </a:r>
            <a:r>
              <a:rPr lang="ru-RU" dirty="0" smtClean="0"/>
              <a:t> та </a:t>
            </a:r>
            <a:r>
              <a:rPr lang="ru-RU" dirty="0" err="1" smtClean="0"/>
              <a:t>морфологічних</a:t>
            </a:r>
            <a:r>
              <a:rPr lang="ru-RU" dirty="0" smtClean="0"/>
              <a:t> </a:t>
            </a:r>
            <a:r>
              <a:rPr lang="ru-RU" dirty="0" err="1" smtClean="0"/>
              <a:t>досліджень</a:t>
            </a:r>
            <a:r>
              <a:rPr lang="ru-RU" dirty="0" smtClean="0"/>
              <a:t>, </a:t>
            </a:r>
            <a:r>
              <a:rPr lang="ru-RU" dirty="0" err="1" smtClean="0"/>
              <a:t>гістологічні</a:t>
            </a:r>
            <a:r>
              <a:rPr lang="ru-RU" dirty="0" smtClean="0"/>
              <a:t> </a:t>
            </a:r>
            <a:r>
              <a:rPr lang="ru-RU" dirty="0" err="1" smtClean="0"/>
              <a:t>препарати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знімки</a:t>
            </a:r>
            <a:r>
              <a:rPr lang="ru-RU" dirty="0" smtClean="0"/>
              <a:t> на </a:t>
            </a:r>
            <a:r>
              <a:rPr lang="ru-RU" dirty="0" err="1" smtClean="0"/>
              <a:t>електронних</a:t>
            </a:r>
            <a:r>
              <a:rPr lang="ru-RU" dirty="0" smtClean="0"/>
              <a:t> </a:t>
            </a:r>
            <a:r>
              <a:rPr lang="ru-RU" dirty="0" err="1" smtClean="0"/>
              <a:t>носіях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, </a:t>
            </a:r>
            <a:r>
              <a:rPr lang="ru-RU" dirty="0" err="1" smtClean="0"/>
              <a:t>протоколи</a:t>
            </a:r>
            <a:r>
              <a:rPr lang="ru-RU" dirty="0" smtClean="0"/>
              <a:t> </a:t>
            </a:r>
            <a:r>
              <a:rPr lang="ru-RU" dirty="0" err="1" smtClean="0"/>
              <a:t>статистичної</a:t>
            </a:r>
            <a:r>
              <a:rPr lang="ru-RU" dirty="0" smtClean="0"/>
              <a:t> </a:t>
            </a:r>
            <a:r>
              <a:rPr lang="ru-RU" dirty="0" err="1" smtClean="0"/>
              <a:t>обробки</a:t>
            </a:r>
            <a:r>
              <a:rPr lang="ru-RU" dirty="0" smtClean="0"/>
              <a:t> </a:t>
            </a:r>
            <a:r>
              <a:rPr lang="ru-RU" dirty="0" err="1" smtClean="0"/>
              <a:t>результатів</a:t>
            </a:r>
            <a:r>
              <a:rPr lang="ru-RU" dirty="0" smtClean="0"/>
              <a:t> та </a:t>
            </a:r>
            <a:r>
              <a:rPr lang="ru-RU" dirty="0" err="1" smtClean="0"/>
              <a:t>ін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Обсяг</a:t>
            </a:r>
            <a:r>
              <a:rPr lang="ru-RU" dirty="0" smtClean="0"/>
              <a:t> </a:t>
            </a:r>
            <a:r>
              <a:rPr lang="ru-RU" dirty="0" err="1" smtClean="0"/>
              <a:t>інформації</a:t>
            </a:r>
            <a:r>
              <a:rPr lang="ru-RU" dirty="0" smtClean="0"/>
              <a:t> повинен </a:t>
            </a:r>
            <a:r>
              <a:rPr lang="ru-RU" dirty="0" err="1" smtClean="0"/>
              <a:t>достатнім</a:t>
            </a:r>
            <a:r>
              <a:rPr lang="ru-RU" dirty="0" smtClean="0"/>
              <a:t> для </a:t>
            </a:r>
            <a:r>
              <a:rPr lang="ru-RU" dirty="0" err="1" smtClean="0"/>
              <a:t>відтворення</a:t>
            </a:r>
            <a:r>
              <a:rPr lang="ru-RU" dirty="0" smtClean="0"/>
              <a:t> </a:t>
            </a:r>
            <a:r>
              <a:rPr lang="ru-RU" dirty="0" err="1" smtClean="0"/>
              <a:t>результатів</a:t>
            </a:r>
            <a:r>
              <a:rPr lang="ru-RU" dirty="0" smtClean="0"/>
              <a:t> </a:t>
            </a:r>
            <a:r>
              <a:rPr lang="ru-RU" dirty="0" err="1" smtClean="0"/>
              <a:t>дослідження</a:t>
            </a:r>
            <a:r>
              <a:rPr lang="ru-RU" dirty="0" smtClean="0"/>
              <a:t> </a:t>
            </a:r>
            <a:r>
              <a:rPr lang="ru-RU" dirty="0" err="1" smtClean="0"/>
              <a:t>повною</a:t>
            </a:r>
            <a:r>
              <a:rPr lang="ru-RU" dirty="0" smtClean="0"/>
              <a:t> </a:t>
            </a:r>
            <a:r>
              <a:rPr lang="ru-RU" dirty="0" err="1" smtClean="0"/>
              <a:t>мірою</a:t>
            </a:r>
            <a:r>
              <a:rPr lang="ru-RU" dirty="0" smtClean="0"/>
              <a:t> </a:t>
            </a:r>
            <a:r>
              <a:rPr lang="ru-RU" dirty="0" err="1" smtClean="0"/>
              <a:t>незалежним</a:t>
            </a:r>
            <a:r>
              <a:rPr lang="ru-RU" dirty="0" smtClean="0"/>
              <a:t> </a:t>
            </a:r>
            <a:r>
              <a:rPr lang="ru-RU" dirty="0" err="1" smtClean="0"/>
              <a:t>експертом</a:t>
            </a:r>
            <a:r>
              <a:rPr lang="ru-RU" dirty="0" smtClean="0"/>
              <a:t>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відповідну</a:t>
            </a:r>
            <a:r>
              <a:rPr lang="ru-RU" dirty="0" smtClean="0"/>
              <a:t> </a:t>
            </a:r>
            <a:r>
              <a:rPr lang="ru-RU" dirty="0" err="1" smtClean="0"/>
              <a:t>кваліфікацію</a:t>
            </a:r>
            <a:r>
              <a:rPr lang="ru-RU" dirty="0" smtClean="0"/>
              <a:t>. </a:t>
            </a:r>
          </a:p>
          <a:p>
            <a:r>
              <a:rPr lang="ru-RU" dirty="0" smtClean="0"/>
              <a:t> </a:t>
            </a:r>
            <a:r>
              <a:rPr lang="ru-RU" dirty="0" err="1" smtClean="0"/>
              <a:t>Первинна</a:t>
            </a:r>
            <a:r>
              <a:rPr lang="ru-RU" dirty="0" smtClean="0"/>
              <a:t> </a:t>
            </a:r>
            <a:r>
              <a:rPr lang="ru-RU" dirty="0" err="1" smtClean="0"/>
              <a:t>документація</a:t>
            </a:r>
            <a:r>
              <a:rPr lang="ru-RU" dirty="0" smtClean="0"/>
              <a:t> повинна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обов'язково</a:t>
            </a:r>
            <a:r>
              <a:rPr lang="ru-RU" dirty="0" smtClean="0"/>
              <a:t> </a:t>
            </a:r>
            <a:r>
              <a:rPr lang="ru-RU" dirty="0" err="1" smtClean="0"/>
              <a:t>містити</a:t>
            </a:r>
            <a:r>
              <a:rPr lang="ru-RU" dirty="0" smtClean="0"/>
              <a:t> </a:t>
            </a:r>
            <a:r>
              <a:rPr lang="ru-RU" dirty="0" err="1" smtClean="0"/>
              <a:t>відомості</a:t>
            </a:r>
            <a:r>
              <a:rPr lang="ru-RU" dirty="0" smtClean="0"/>
              <a:t> про те, </a:t>
            </a:r>
            <a:r>
              <a:rPr lang="ru-RU" dirty="0" err="1" smtClean="0"/>
              <a:t>що</a:t>
            </a:r>
            <a:r>
              <a:rPr lang="ru-RU" dirty="0" smtClean="0"/>
              <a:t> при </a:t>
            </a:r>
            <a:r>
              <a:rPr lang="ru-RU" dirty="0" err="1" smtClean="0"/>
              <a:t>виконанні</a:t>
            </a:r>
            <a:r>
              <a:rPr lang="ru-RU" dirty="0" smtClean="0"/>
              <a:t> </a:t>
            </a:r>
            <a:r>
              <a:rPr lang="ru-RU" dirty="0" err="1" smtClean="0"/>
              <a:t>науково-дослідної</a:t>
            </a:r>
            <a:r>
              <a:rPr lang="ru-RU" dirty="0" smtClean="0"/>
              <a:t> </a:t>
            </a:r>
            <a:r>
              <a:rPr lang="ru-RU" dirty="0" err="1" smtClean="0"/>
              <a:t>роботи</a:t>
            </a:r>
            <a:r>
              <a:rPr lang="ru-RU" dirty="0" smtClean="0"/>
              <a:t> не </a:t>
            </a:r>
            <a:r>
              <a:rPr lang="ru-RU" dirty="0" err="1" smtClean="0"/>
              <a:t>було</a:t>
            </a:r>
            <a:r>
              <a:rPr lang="ru-RU" dirty="0" smtClean="0"/>
              <a:t> порушено </a:t>
            </a:r>
            <a:r>
              <a:rPr lang="ru-RU" dirty="0" err="1" smtClean="0"/>
              <a:t>діючих</a:t>
            </a:r>
            <a:r>
              <a:rPr lang="ru-RU" dirty="0" smtClean="0"/>
              <a:t> </a:t>
            </a:r>
            <a:r>
              <a:rPr lang="ru-RU" dirty="0" err="1" smtClean="0"/>
              <a:t>етичних</a:t>
            </a:r>
            <a:r>
              <a:rPr lang="ru-RU" dirty="0" smtClean="0"/>
              <a:t> та </a:t>
            </a:r>
            <a:r>
              <a:rPr lang="ru-RU" dirty="0" err="1" smtClean="0"/>
              <a:t>правових</a:t>
            </a:r>
            <a:r>
              <a:rPr lang="ru-RU" dirty="0" smtClean="0"/>
              <a:t> норм.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346096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хронологічно зафіксовані проведені наукові дослідження, а також оригінальну первинну документацію: амбулаторні картки, історії хвороби, протоколи експериментальних досліджень на тваринах, протоколи клініко-лабораторних, електрофізіологічних, біохімічних, імунологічних та морфологічних досліджень, гістологічні препарати або знімки на електронних носіях інформації, протоколів статистичної обробки результатів та інше, що відноситься до первинної документації.</a:t>
            </a:r>
          </a:p>
          <a:p>
            <a:pPr lvl="0"/>
            <a:r>
              <a:rPr lang="uk-UA" sz="2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Комісія перевіряє у виконавця дисертації наявність оригінальної первинної документації, її кількість, а також відповідність тематичній карті дисертації і вимогам ВАК України, після чого складає і підписує відповідний акт. Акт перевірки оригінальної первинної документації і її кількості затверджується проректором з наукової роботи університету.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33609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uk-U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Задачі підготовки</a:t>
            </a:r>
            <a:r>
              <a:rPr lang="uk-UA" sz="2800" dirty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lang="uk-UA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ЗДОБУВАЧІВ СТУПЕНЯ </a:t>
            </a:r>
            <a:br>
              <a:rPr lang="uk-UA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lang="uk-UA" sz="2800" dirty="0" smtClean="0">
                <a:solidFill>
                  <a:prstClr val="black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ДОКТОРА ФІЛОСОФІЇ</a:t>
            </a:r>
            <a:r>
              <a:rPr lang="uk-UA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дослідницьких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навичок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галузі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медицини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Підвищення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професійного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інформаційного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Формування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загальнонаукових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фахових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компетентностей</a:t>
            </a:r>
          </a:p>
          <a:p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організації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світової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вітчизняної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медичної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науки</a:t>
            </a:r>
          </a:p>
          <a:p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Надбання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компетентностей,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продукування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ідей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вирішення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задач у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галузі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медицини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оволодіння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методологією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педагогічної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діяльності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власного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якого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мають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новизну,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практичне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дисертації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результатами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6312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uk-UA" dirty="0" smtClean="0"/>
              <a:t>   </a:t>
            </a:r>
            <a:r>
              <a:rPr lang="uk-UA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НОВАЦІЇ НОВОГО ПОРЯДКУ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Відповідність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нового порядку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прийнятій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ЄС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практиці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згідно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якою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PhD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проводяться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разовими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спеціалізованими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вченими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радами,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сформованими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теми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у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складі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5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фахівців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dirty="0" err="1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наявності</a:t>
            </a:r>
            <a:r>
              <a:rPr lang="ru-RU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ru-RU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сертифіката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 </a:t>
            </a:r>
            <a:r>
              <a:rPr lang="ru-RU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акредитацію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освітньо-наукової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програми</a:t>
            </a:r>
            <a:r>
              <a:rPr lang="ru-RU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підготовки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атестація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здобувача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ступеня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PhD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відбувається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тому 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де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було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дисертаційне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При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при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необхідної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кількості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фахівців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атестація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відбувається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іншому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закладі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акредитовану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освітню-наукову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програму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84862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  <a:ln>
            <a:solidFill>
              <a:schemeClr val="accent3">
                <a:lumMod val="20000"/>
                <a:lumOff val="80000"/>
              </a:schemeClr>
            </a:solidFill>
          </a:ln>
        </p:spPr>
        <p:txBody>
          <a:bodyPr/>
          <a:lstStyle/>
          <a:p>
            <a:pPr algn="ctr"/>
            <a:r>
              <a:rPr lang="uk-UA" dirty="0">
                <a:solidFill>
                  <a:prstClr val="black"/>
                </a:solidFill>
              </a:rPr>
              <a:t> </a:t>
            </a:r>
            <a:r>
              <a:rPr lang="uk-UA" sz="32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 НОВАЦІЇ НОВОГО ПОРЯДКУ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uk-UA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готовності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дисертації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аспіранта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ад’юнкта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до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визначається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керівником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керівниками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готує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готують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висновок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оцінкою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здобувача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підготовки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ним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дисертації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індивідуальних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планів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навчальної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наукової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роботи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своєчасність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надання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висновку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несе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відповідальність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наукові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керівники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990600" y="19780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Можливість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виконання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дисертації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рамках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реалізації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права на  </a:t>
            </a:r>
            <a:r>
              <a:rPr lang="uk-UA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кадемічну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мобільність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зокрема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міжнародними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програмами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та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подвійне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наукове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керівництво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а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також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угоди про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подвійну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аспірантуру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проведення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захисту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дисертації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одній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із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наукових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4680483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uk-UA" sz="2800" dirty="0" smtClean="0">
                <a:solidFill>
                  <a:srgbClr val="C000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ПОРЯДОК ПРИСУДЖЕННЯ СТУПЕНЯ ДОКТОРА ФІЛОСОФІЇ ТА СКАСУВАННЯ РІШЕННЯ РАЗОВОЇ СПЕЦІАЛІЗОВАНОЇ ВЧЕНОЇ РАДИ ЗАКЛАДУ ВИЩОЇ ОСВІТИ, НАУКОВОЇ УСТАНОВИ ПРО ПРИСУДЖЕННЯ СТУПЕНЯ ДОКТОРА ФІЛОСОФІЇ</a:t>
            </a: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spcAft>
                <a:spcPts val="0"/>
              </a:spcAft>
              <a:buNone/>
            </a:pPr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Основні визначення </a:t>
            </a:r>
          </a:p>
          <a:p>
            <a:pPr>
              <a:spcAft>
                <a:spcPts val="0"/>
              </a:spcAft>
            </a:pPr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атестація здобувача ступеня доктора філософії - встановлення разовою спеціалізованою вченою радою у результаті успішного виконання здобувачем ступеня доктора філософії </a:t>
            </a:r>
            <a:r>
              <a:rPr lang="uk-UA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освітньо</a:t>
            </a:r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-наукової програми та публічного захисту ним дисертації відповідності результатів його наукової роботи вимогам </a:t>
            </a:r>
            <a:r>
              <a:rPr lang="uk-UA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освітньо</a:t>
            </a:r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-наукової програми;</a:t>
            </a:r>
          </a:p>
          <a:p>
            <a:pPr>
              <a:spcAft>
                <a:spcPts val="0"/>
              </a:spcAft>
            </a:pPr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дисертація здобувача ступеня доктора філософії  - кваліфікаційна наукова робота, яка виконана здобувачем ступеня доктора філософії особисто, містить наукові результати проведених ним досліджень та подана з метою присудження йому ступеня доктора філософії;</a:t>
            </a:r>
          </a:p>
          <a:p>
            <a:pPr>
              <a:spcAft>
                <a:spcPts val="0"/>
              </a:spcAft>
            </a:pPr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здобувач ступеня доктора філософії - особа, яка виконує у закладі </a:t>
            </a:r>
            <a:r>
              <a:rPr lang="uk-UA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освітньо</a:t>
            </a:r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-наукову програму на третьому (</a:t>
            </a:r>
            <a:r>
              <a:rPr lang="uk-UA" dirty="0" err="1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освітньо</a:t>
            </a:r>
            <a:r>
              <a:rPr lang="uk-UA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-науковому) рівні вищої освіти з метою здобуття ступеня доктора філософії;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4039298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uk-UA" sz="25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ПРИСУДЖЕННЯ СТУПЕНЯ ДОКТОРА ФІЛОСОФІЇ ТА СКАСУВАННЯ РІШЕННЯ РАЗОВОЇ СПЕЦІАЛІЗОВАНОЇ ВЧЕНОЇ РАДИ ЗАКЛАДУ ВИЩОЇ ОСВІТИ, НАУКОВОЇ УСТАНОВИ ПРО ПРИСУДЖЕННЯ СТУПЕНЯ ДОКТОРА ФІЛОСОФІЇ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181497"/>
            <a:ext cx="10515600" cy="3995466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uk-UA" sz="2400" kern="1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здобувач ступеня доктора філософії (далі — здобувач) — особа, яка виконує у закладі </a:t>
            </a:r>
            <a:r>
              <a:rPr lang="uk-UA" sz="2400" kern="1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освітньо</a:t>
            </a:r>
            <a:r>
              <a:rPr lang="uk-UA" sz="2400" kern="1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-наукову програму на третьому (</a:t>
            </a:r>
            <a:r>
              <a:rPr lang="uk-UA" sz="2400" kern="1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освітньо</a:t>
            </a:r>
            <a:r>
              <a:rPr lang="uk-UA" sz="2400" kern="1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-науковому) рівні вищої освіти з метою здобуття ступеня доктора філософії;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sz="2400" kern="18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здобувач </a:t>
            </a:r>
            <a:r>
              <a:rPr lang="uk-UA" sz="2400" kern="1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повинен набути теоретичні знання, уміння, навички та компетентності, визначені стандартом вищої освіти третього (</a:t>
            </a:r>
            <a:r>
              <a:rPr lang="uk-UA" sz="2400" kern="1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освітньо</a:t>
            </a:r>
            <a:r>
              <a:rPr lang="uk-UA" sz="2400" kern="1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-наукового) рівня за відповідною спеціальністю, провести власне наукове дослідження, оформлене у вигляді дисертації, та опублікувати основні його наукові результати.</a:t>
            </a:r>
            <a:endParaRPr lang="ru-RU" sz="24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46705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pPr algn="ctr"/>
            <a:r>
              <a:rPr lang="uk-UA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ПРИСУДЖЕННЯ СТУПЕНЯ ДОКТОРА ФІЛОСОФІЇ ТА СКАСУВАННЯ РІШЕННЯ РАЗОВОЇ СПЕЦІАЛІЗОВАНОЇ ВЧЕНОЇ РАДИ ЗАКЛАДУ ВИЩОЇ ОСВІТИ, НАУКОВОЇ УСТАНОВИ ПРО ПРИСУДЖЕННЯ СТУПЕНЯ ДОКТОРА ФІЛОСОФІЇ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ПРИСУДЖЕННЯ СТУПЕНЯ ДОКТОРА ФІЛОСОФІЇ</a:t>
            </a:r>
          </a:p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Здобувач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повинен набути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теоретичні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уміння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навички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визначені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стандартом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вищої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третього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освітньо-наукового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спеціальністю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провести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власне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у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вигляді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дисертації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опублікувати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його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відсутності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відповідного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стандарту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вищої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вимоги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умінь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і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навичок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визначаються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восьмого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рівня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Національної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рамки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кваліфікацій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затвердженої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постановою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КМУ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23.11.2011 № 1341 </a:t>
            </a:r>
          </a:p>
          <a:p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Дисертація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повинна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містити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обґрунтовані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проведених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здобувачем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досліджень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які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виконують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завдання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має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істотне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для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певної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галузі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Дисертація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виконується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державною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англійською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мовою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Вимоги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щодо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оформлення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дисертації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встановлюються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МОН.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Максимальний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та/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мінімальний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обсяг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основного тексту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дисертації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встановлюється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освітньо-науковою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програмою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закладу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специфіки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відповідної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галузі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знань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та/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або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спеціальності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46619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pPr algn="ctr"/>
            <a:r>
              <a:rPr lang="uk-UA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ПРИСУДЖЕННЯ СТУПЕНЯ ДОКТОРА ФІЛОСОФІЇ ТА СКАСУВАННЯ РІШЕННЯ РАЗОВОЇ СПЕЦІАЛІЗОВАНОЇ ВЧЕНОЇ РАДИ ЗАКЛАДУ ВИЩОЇ ОСВІТИ, НАУКОВОЇ УСТАНОВИ ПРО ПРИСУДЖЕННЯ СТУПЕНЯ ДОКТОРА ФІЛОСОФІЇ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Aft>
                <a:spcPts val="0"/>
              </a:spcAft>
            </a:pPr>
            <a:r>
              <a:rPr lang="uk-UA" sz="2000" kern="1800" dirty="0" smtClean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Наукові </a:t>
            </a:r>
            <a:r>
              <a:rPr lang="uk-UA" sz="2000" kern="1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результати дисертації повинні бути висвітлені </a:t>
            </a:r>
            <a:r>
              <a:rPr lang="uk-UA" sz="2000" kern="18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менше ніж у трьох </a:t>
            </a:r>
            <a:r>
              <a:rPr lang="uk-UA" sz="2000" kern="1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наукових публікаціях здобувача, до яких зараховуються: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sz="2000" kern="1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1) статті у наукових виданнях, включених на дату опублікування до переліку наукових фахових видань України. Якщо число співавторів у такій статті (разом із здобувачем) становить більше двох осіб, така стаття прирівнюється до 0,5 публікації (крім публікацій, визначених підпунктом 2 цього пункту);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sz="2000" kern="1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2) статті у періодичних наукових виданнях, проіндексованих у базах даних </a:t>
            </a:r>
            <a:r>
              <a:rPr lang="uk-UA" sz="2000" kern="1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Web</a:t>
            </a:r>
            <a:r>
              <a:rPr lang="uk-UA" sz="2000" kern="1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kern="1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uk-UA" sz="2000" kern="1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kern="1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Science</a:t>
            </a:r>
            <a:r>
              <a:rPr lang="uk-UA" sz="2000" kern="1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kern="1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Core</a:t>
            </a:r>
            <a:r>
              <a:rPr lang="uk-UA" sz="2000" kern="1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000" kern="1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Collection</a:t>
            </a:r>
            <a:r>
              <a:rPr lang="uk-UA" sz="2000" kern="1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та/або </a:t>
            </a:r>
            <a:r>
              <a:rPr lang="uk-UA" sz="2000" kern="1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Scopus</a:t>
            </a:r>
            <a:r>
              <a:rPr lang="uk-UA" sz="2000" kern="1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(крім видань держави, визнаної Верховною Радою України державою-агресором);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sz="2000" kern="1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3) не більше одного патенту на винахід, що пройшов кваліфікаційну експертизу та безпосередньо стосується наукових результатів дисертації, що прирівнюється до однієї наукової публікації;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sz="2000" kern="1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4) одноосібні монографії, що рекомендовані до друку вченими радами закладів та пройшли рецензування, крім одноосібних монографій, виданих у державі, визнаній Верховною Радою України державою-агресором. До одноосібних монографій прирівнюються одноосібні розділи у колективних монографіях за тих же умов.</a:t>
            </a:r>
            <a:endParaRPr lang="ru-RU" sz="20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74026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2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ПОРЯДОК ПРИСУДЖЕННЯ СТУПЕНЯ ДОКТОРА ФІЛОСОФІЇ ТА СКАСУВАННЯ РІШЕННЯ РАЗОВОЇ СПЕЦІАЛІЗОВАНОЇ ВЧЕНОЇ РАДИ ЗАКЛАДУ ВИЩОЇ ОСВІТИ, НАУКОВОЇ УСТАНОВИ ПРО ПРИСУДЖЕННЯ СТУПЕНЯ ДОКТОРА ФІЛОСОФІЇ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Aft>
                <a:spcPts val="0"/>
              </a:spcAft>
            </a:pPr>
            <a:r>
              <a:rPr lang="uk-UA" sz="2200" kern="1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Статті зараховуються за темою дисертації за умови обґрунтування отриманих наукових результатів відповідно до мети статті (поставленого завдання) та висновків, а також опублікування не більше ніж однієї статті в одному випуску (номері) наукового видання.</a:t>
            </a:r>
            <a:endParaRPr lang="ru-RU" sz="2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sz="2200" kern="1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Статті, опубліковані після набрання чинності цим Порядком, зараховуються за темою дисертації лише за наявності у них активного ідентифікатора DOI (</a:t>
            </a:r>
            <a:r>
              <a:rPr lang="uk-UA" sz="2200" kern="1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Digital</a:t>
            </a:r>
            <a:r>
              <a:rPr lang="uk-UA" sz="2200" kern="1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kern="1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Object</a:t>
            </a:r>
            <a:r>
              <a:rPr lang="uk-UA" sz="2200" kern="1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2200" kern="1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Identifier</a:t>
            </a:r>
            <a:r>
              <a:rPr lang="uk-UA" sz="2200" kern="1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крім публікацій, що містять інформацію, віднесену до державної таємниці, або інформацію для службового користування.</a:t>
            </a:r>
            <a:endParaRPr lang="ru-RU" sz="2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uk-UA" sz="2200" kern="1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Здобувач повинен набути теоретичні знання, уміння, навички та компетентності, визначені стандартом вищої освіти третього (</a:t>
            </a:r>
            <a:r>
              <a:rPr lang="uk-UA" sz="2200" kern="1800" dirty="0" err="1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освітньо</a:t>
            </a:r>
            <a:r>
              <a:rPr lang="uk-UA" sz="2200" kern="1800" dirty="0">
                <a:solidFill>
                  <a:srgbClr val="22222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-наукового) рівня за відповідною спеціальністю, провести власне наукове дослідження, оформлене у вигляді дисертації, та опублікувати основні його наукові результати.</a:t>
            </a:r>
            <a:endParaRPr lang="ru-RU" sz="2200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278450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1566</Words>
  <Application>Microsoft Office PowerPoint</Application>
  <PresentationFormat>Широкоэкранный</PresentationFormat>
  <Paragraphs>98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Тема Office</vt:lpstr>
      <vt:lpstr>Національна академія медичних наук України ДУ «Національний інститут серцево-судинної хірургії ім. М.М.Амосова </vt:lpstr>
      <vt:lpstr>Задачі підготовки ЗДОБУВАЧІВ СТУПЕНЯ  ДОКТОРА ФІЛОСОФІЇ  </vt:lpstr>
      <vt:lpstr>   ОСНОВНІ НОВАЦІЇ НОВОГО ПОРЯДКУ</vt:lpstr>
      <vt:lpstr> ОСНОВНІ НОВАЦІЇ НОВОГО ПОРЯДКУ</vt:lpstr>
      <vt:lpstr>ПОРЯДОК ПРИСУДЖЕННЯ СТУПЕНЯ ДОКТОРА ФІЛОСОФІЇ ТА СКАСУВАННЯ РІШЕННЯ РАЗОВОЇ СПЕЦІАЛІЗОВАНОЇ ВЧЕНОЇ РАДИ ЗАКЛАДУ ВИЩОЇ ОСВІТИ, НАУКОВОЇ УСТАНОВИ ПРО ПРИСУДЖЕННЯ СТУПЕНЯ ДОКТОРА ФІЛОСОФІЇ</vt:lpstr>
      <vt:lpstr>ПОРЯДОК ПРИСУДЖЕННЯ СТУПЕНЯ ДОКТОРА ФІЛОСОФІЇ ТА СКАСУВАННЯ РІШЕННЯ РАЗОВОЇ СПЕЦІАЛІЗОВАНОЇ ВЧЕНОЇ РАДИ ЗАКЛАДУ ВИЩОЇ ОСВІТИ, НАУКОВОЇ УСТАНОВИ ПРО ПРИСУДЖЕННЯ СТУПЕНЯ ДОКТОРА ФІЛОСОФІЇ</vt:lpstr>
      <vt:lpstr>ПОРЯДОК ПРИСУДЖЕННЯ СТУПЕНЯ ДОКТОРА ФІЛОСОФІЇ ТА СКАСУВАННЯ РІШЕННЯ РАЗОВОЇ СПЕЦІАЛІЗОВАНОЇ ВЧЕНОЇ РАДИ ЗАКЛАДУ ВИЩОЇ ОСВІТИ, НАУКОВОЇ УСТАНОВИ ПРО ПРИСУДЖЕННЯ СТУПЕНЯ ДОКТОРА ФІЛОСОФІЇ</vt:lpstr>
      <vt:lpstr>ПОРЯДОК ПРИСУДЖЕННЯ СТУПЕНЯ ДОКТОРА ФІЛОСОФІЇ ТА СКАСУВАННЯ РІШЕННЯ РАЗОВОЇ СПЕЦІАЛІЗОВАНОЇ ВЧЕНОЇ РАДИ ЗАКЛАДУ ВИЩОЇ ОСВІТИ, НАУКОВОЇ УСТАНОВИ ПРО ПРИСУДЖЕННЯ СТУПЕНЯ ДОКТОРА ФІЛОСОФІЇ</vt:lpstr>
      <vt:lpstr>ПОРЯДОК ПРИСУДЖЕННЯ СТУПЕНЯ ДОКТОРА ФІЛОСОФІЇ ТА СКАСУВАННЯ РІШЕННЯ РАЗОВОЇ СПЕЦІАЛІЗОВАНОЇ ВЧЕНОЇ РАДИ ЗАКЛАДУ ВИЩОЇ ОСВІТИ, НАУКОВОЇ УСТАНОВИ ПРО ПРИСУДЖЕННЯ СТУПЕНЯ ДОКТОРА ФІЛОСОФІЇ</vt:lpstr>
      <vt:lpstr>ВИМОГИ ДО ОФОРМЛЕННЯ ДИСЕРТАЦІЇ</vt:lpstr>
      <vt:lpstr>ВИМОГИ ДО ОФОРМЛЕННЯ ДИСЕРТАЦІЇ</vt:lpstr>
      <vt:lpstr>ВИМОГИ ДО ОФОРМЛЕННЯ ДИСЕРТАЦІЇ</vt:lpstr>
      <vt:lpstr>ВИМОГИ ДО ОФОРМЛЕННЯ ДИСЕРТАЦІЇ</vt:lpstr>
      <vt:lpstr>ВИМОГИ ДО ОФОРМЛЕННЯ ДИСЕРТАЦІЇ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Національна академія медичних наук України ДУ «Національний інститут серцево-судинної хірургії ім. М.М.Амосова </dc:title>
  <dc:creator>Пользователь Windows</dc:creator>
  <cp:lastModifiedBy>Пользователь Windows</cp:lastModifiedBy>
  <cp:revision>20</cp:revision>
  <dcterms:created xsi:type="dcterms:W3CDTF">2022-04-17T12:08:50Z</dcterms:created>
  <dcterms:modified xsi:type="dcterms:W3CDTF">2022-04-18T10:47:36Z</dcterms:modified>
</cp:coreProperties>
</file>