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65" r:id="rId4"/>
    <p:sldId id="266" r:id="rId5"/>
    <p:sldId id="283" r:id="rId6"/>
    <p:sldId id="284" r:id="rId7"/>
    <p:sldId id="286" r:id="rId8"/>
    <p:sldId id="258" r:id="rId9"/>
    <p:sldId id="287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EB6D-BAD1-4F26-80BA-FCF64364ED55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44AE-F0BA-4CD0-8717-DE398EED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071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EB6D-BAD1-4F26-80BA-FCF64364ED55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44AE-F0BA-4CD0-8717-DE398EED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86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EB6D-BAD1-4F26-80BA-FCF64364ED55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44AE-F0BA-4CD0-8717-DE398EED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940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EB6D-BAD1-4F26-80BA-FCF64364ED55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44AE-F0BA-4CD0-8717-DE398EED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36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EB6D-BAD1-4F26-80BA-FCF64364ED55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44AE-F0BA-4CD0-8717-DE398EED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17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EB6D-BAD1-4F26-80BA-FCF64364ED55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44AE-F0BA-4CD0-8717-DE398EED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24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EB6D-BAD1-4F26-80BA-FCF64364ED55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44AE-F0BA-4CD0-8717-DE398EED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77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EB6D-BAD1-4F26-80BA-FCF64364ED55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44AE-F0BA-4CD0-8717-DE398EED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671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EB6D-BAD1-4F26-80BA-FCF64364ED55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44AE-F0BA-4CD0-8717-DE398EED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6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EB6D-BAD1-4F26-80BA-FCF64364ED55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44AE-F0BA-4CD0-8717-DE398EED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964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EB6D-BAD1-4F26-80BA-FCF64364ED55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44AE-F0BA-4CD0-8717-DE398EED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215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5EB6D-BAD1-4F26-80BA-FCF64364ED55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944AE-F0BA-4CD0-8717-DE398EED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43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5839" y="718457"/>
            <a:ext cx="10528663" cy="141078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uk-UA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Національна академія медичних наук України</a:t>
            </a:r>
            <a:br>
              <a:rPr lang="uk-UA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 «Національний інститут серцево-судинної хірургії </a:t>
            </a:r>
            <a:r>
              <a:rPr lang="uk-UA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імені </a:t>
            </a:r>
            <a:r>
              <a:rPr lang="uk-UA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М.М.Амосова</a:t>
            </a:r>
            <a:r>
              <a:rPr lang="uk-UA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63189" y="2679782"/>
            <a:ext cx="9144000" cy="142195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uk-UA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ОБРОБКА РЕЗУЛЬТАТІВ ДОСЛІДЖЕННЯ. </a:t>
            </a:r>
            <a:endParaRPr lang="uk-UA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ОФОРМЛЕННЯ ПЕРВИННОЇ ДОКУМЕНТАЦІЇ.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883828" y="5392221"/>
            <a:ext cx="532851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uk-UA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К.мед.наук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О.В. Руденко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96162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7567"/>
            <a:ext cx="10515600" cy="135130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Місце  обробки результатів дослідження у дослідницькому процесі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19794"/>
            <a:ext cx="10515600" cy="4557169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2400" kern="1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400" kern="1800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400" kern="18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1800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матеріалу</a:t>
            </a:r>
            <a:r>
              <a:rPr lang="ru-RU" sz="2400" kern="18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1800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2400" kern="18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плану </a:t>
            </a:r>
            <a:r>
              <a:rPr lang="ru-RU" sz="2400" kern="1800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400" kern="18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kern="1800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400" kern="18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1800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необхідних</a:t>
            </a:r>
            <a:r>
              <a:rPr lang="ru-RU" sz="2400" kern="18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1800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вимірювань</a:t>
            </a:r>
            <a:endParaRPr lang="ru-RU" sz="2400" kern="1800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sz="2400" kern="1800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sz="2400" kern="1800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Обробка</a:t>
            </a:r>
            <a:r>
              <a:rPr lang="ru-RU" sz="2400" kern="18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1800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отриманих</a:t>
            </a:r>
            <a:r>
              <a:rPr lang="ru-RU" sz="2400" kern="18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1800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endParaRPr lang="ru-RU" sz="2400" kern="1800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sz="2400" kern="18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ru-RU" sz="2400" kern="1800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Презентація</a:t>
            </a:r>
            <a:r>
              <a:rPr lang="ru-RU" sz="2400" kern="18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1800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400" kern="18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1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kern="1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sz="2400" kern="1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1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таблиць</a:t>
            </a:r>
            <a:r>
              <a:rPr lang="ru-RU" sz="2400" kern="1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kern="1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графіків</a:t>
            </a:r>
            <a:r>
              <a:rPr lang="ru-RU" sz="2400" kern="1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схем, </a:t>
            </a:r>
            <a:r>
              <a:rPr lang="ru-RU" sz="2400" kern="1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діаграм</a:t>
            </a:r>
            <a:r>
              <a:rPr lang="ru-RU" sz="2400" kern="1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kern="1800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малюнків</a:t>
            </a:r>
            <a:endParaRPr lang="ru-RU" sz="2400" kern="1800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sz="2400" kern="1800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sz="2400" kern="18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ru-RU" sz="2400" kern="1800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Інтерпретація</a:t>
            </a:r>
            <a:r>
              <a:rPr lang="ru-RU" sz="2400" kern="18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1800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отриманих</a:t>
            </a:r>
            <a:r>
              <a:rPr lang="ru-RU" sz="2400" kern="18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1800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400" kern="18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kern="1800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2400" kern="18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kern="1800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sz="2400" kern="18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2400" kern="1800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закономірностей</a:t>
            </a:r>
            <a:r>
              <a:rPr lang="ru-RU" sz="2400" kern="18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kern="1800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залежностей</a:t>
            </a:r>
            <a:r>
              <a:rPr lang="ru-RU" sz="2400" kern="18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0"/>
              </a:spcAft>
            </a:pPr>
            <a:endParaRPr lang="ru-RU" sz="2400" kern="1800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sz="2400" kern="1800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400" kern="18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kern="1800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висновків</a:t>
            </a:r>
            <a:r>
              <a:rPr lang="ru-RU" sz="2400" kern="18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kern="1800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розробка</a:t>
            </a:r>
            <a:r>
              <a:rPr lang="ru-RU" sz="2400" kern="18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1800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рекомендацій</a:t>
            </a:r>
            <a:r>
              <a:rPr lang="ru-RU" sz="2400" kern="18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5416515" y="2008773"/>
            <a:ext cx="484632" cy="6139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5419129" y="2924366"/>
            <a:ext cx="484632" cy="6139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5420435" y="3839959"/>
            <a:ext cx="484632" cy="6139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5484443" y="5057190"/>
            <a:ext cx="484632" cy="6139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463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Обробка 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даних результатів дослідження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обробки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досліджується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на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якісних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залежностей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факторами.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табличні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графічні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Статистичні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ранжування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групування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-  для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упорядкування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Ранжування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певним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критерієм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певному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виключенням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другорядних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випадкових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8189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uk-UA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Статистичні методи обробки </a:t>
            </a:r>
            <a:r>
              <a:rPr lang="uk-UA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Групування </a:t>
            </a:r>
            <a:r>
              <a:rPr lang="uk-UA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розподіл отриманих даних на підставі певних 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показників (показники групування) на групи із однотипних або близьких за значеннями елементів. </a:t>
            </a:r>
            <a:endParaRPr lang="uk-UA" sz="2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2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Групування 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кількісними ознаками 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(кількісне групування) </a:t>
            </a:r>
            <a:r>
              <a:rPr lang="uk-UA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враховує  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ознаки, які </a:t>
            </a:r>
            <a:r>
              <a:rPr lang="uk-UA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мають кількісні характеристики  і вимірюються певними одиницями вимірювання. Результати 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вимірювання </a:t>
            </a:r>
            <a:r>
              <a:rPr lang="uk-UA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можна упорядковувати 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певною послідовністю (зростання, зменшення, періодична повторюваність тощо).</a:t>
            </a:r>
            <a:endParaRPr lang="ru-RU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2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Групування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якісними ознаками 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(атрибутивне групування) </a:t>
            </a:r>
            <a:r>
              <a:rPr lang="uk-UA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враховує ознаки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які неможливо охарактеризувати кількісно, але вони можуть так повторюватись, що це </a:t>
            </a:r>
            <a:r>
              <a:rPr lang="uk-UA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дає 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можливим </a:t>
            </a:r>
            <a:r>
              <a:rPr lang="uk-UA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визначення, але не дозволяє утворити  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послідовність</a:t>
            </a:r>
            <a:r>
              <a:rPr lang="uk-UA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uk-UA" sz="22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Просте групування </a:t>
            </a:r>
            <a:r>
              <a:rPr lang="uk-UA" sz="22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uk-UA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розподіл</a:t>
            </a:r>
            <a:r>
              <a:rPr lang="uk-UA" sz="22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</a:t>
            </a:r>
            <a:r>
              <a:rPr lang="uk-UA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 </a:t>
            </a:r>
            <a:r>
              <a:rPr lang="uk-UA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однією </a:t>
            </a:r>
            <a:r>
              <a:rPr lang="uk-UA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ознакою. </a:t>
            </a:r>
            <a:endParaRPr lang="uk-UA" sz="22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uk-UA" sz="22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Комбіноване групування- </a:t>
            </a:r>
            <a:r>
              <a:rPr lang="uk-UA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розподіл на </a:t>
            </a:r>
            <a:r>
              <a:rPr lang="uk-UA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основі </a:t>
            </a:r>
            <a:r>
              <a:rPr lang="uk-UA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декількох ознак. </a:t>
            </a:r>
            <a:endParaRPr lang="ru-RU" sz="2200" dirty="0">
              <a:solidFill>
                <a:prstClr val="black"/>
              </a:solidFill>
            </a:endParaRPr>
          </a:p>
          <a:p>
            <a:pPr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4163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побудови таблиць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uk-UA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Таблиця</a:t>
            </a:r>
            <a:r>
              <a:rPr lang="uk-UA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- засіб відображення одержаних даних і їх інтерпретації.</a:t>
            </a:r>
          </a:p>
          <a:p>
            <a:pPr marL="0" indent="0">
              <a:spcAft>
                <a:spcPts val="0"/>
              </a:spcAft>
              <a:buNone/>
            </a:pPr>
            <a:r>
              <a:rPr lang="uk-UA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Мета створення таблиць </a:t>
            </a:r>
            <a:r>
              <a:rPr lang="uk-UA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відображення кількісних ознак 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систематизовано і наочно, зручно для аналізу. </a:t>
            </a:r>
          </a:p>
          <a:p>
            <a:pPr marL="0" indent="0">
              <a:spcAft>
                <a:spcPts val="0"/>
              </a:spcAft>
              <a:buNone/>
            </a:pP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Інформативність таблиці обумовлена коректністю її структури та змістовим наповненням. </a:t>
            </a:r>
          </a:p>
          <a:p>
            <a:pPr marL="0" indent="0">
              <a:spcAft>
                <a:spcPts val="0"/>
              </a:spcAft>
              <a:buNone/>
            </a:pP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За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структурою розрізняють прості, групові, комбіновані, складені, шахові та деякі інші таблиці.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856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Графічний метод обробки дослідних даних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spcAft>
                <a:spcPts val="0"/>
              </a:spcAft>
            </a:pP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Графічний метод </a:t>
            </a:r>
            <a:r>
              <a:rPr lang="uk-UA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демонстрація 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графічних </a:t>
            </a:r>
            <a:r>
              <a:rPr lang="uk-UA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залежностей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між досліджуваними факторами (величинами</a:t>
            </a:r>
            <a:r>
              <a:rPr lang="uk-UA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у вигляді графіків 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 діаграм</a:t>
            </a:r>
            <a:r>
              <a:rPr lang="uk-UA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Дозволяє відобразити 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тільки конкретні дані, а й закономірності, які вони відображають.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Графічні 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зображення результатів досліджень найчастіше будують на основі системи прямокутних координат. Для побудови </a:t>
            </a:r>
            <a:r>
              <a:rPr lang="uk-UA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графіків застосовують рівномірні і нерівномірні (функціональні) шкали.</a:t>
            </a:r>
          </a:p>
          <a:p>
            <a:pPr lvl="0" algn="just"/>
            <a:r>
              <a:rPr lang="uk-UA" sz="24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Діаграми</a:t>
            </a: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більш наочна, ніж у лінійних графіків, демонстрація залежності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 досліджуваними </a:t>
            </a: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факторами.</a:t>
            </a:r>
          </a:p>
          <a:p>
            <a:pPr marL="0" lvl="0" indent="0" algn="just">
              <a:buNone/>
            </a:pP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За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формою представлення </a:t>
            </a:r>
            <a:r>
              <a:rPr lang="uk-UA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залежністей</a:t>
            </a: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діаграми бувають лінійні, площинні й об'ємні. Найбільш поширеними є лінійні діаграми, площинні стовпчикові (вертикальні і горизонтальні) та секторні. Ступінь наочності діаграм значно підвищується за рахунок їх об'ємності, можливості нанесення словесних пояснень та різноманітних умовних позначень.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3196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    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СУЧАСНІ МОЖЛИВОСТІ СТАТИСТИЧНОГО АНАЛІЗУ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uk-U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Широкі </a:t>
            </a:r>
            <a:r>
              <a:rPr lang="uk-U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можливості для надання допомоги досліднику у складанні таблиць і побудови графічних </a:t>
            </a:r>
            <a:r>
              <a:rPr lang="uk-UA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залежностей</a:t>
            </a:r>
            <a:r>
              <a:rPr lang="uk-U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надають програмні засоби персональних комп'ютерів (наприклад, графіко-статистична програма Microsoft </a:t>
            </a:r>
            <a:r>
              <a:rPr lang="uk-UA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Graph</a:t>
            </a:r>
            <a:r>
              <a:rPr lang="uk-U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та багато інших).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3183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uk-UA" dirty="0">
                <a:solidFill>
                  <a:prstClr val="black"/>
                </a:solidFill>
              </a:rPr>
              <a:t>П</a:t>
            </a:r>
            <a:r>
              <a:rPr lang="uk-UA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ЕРВИННА ДОКУМЕНТАЦІЯ У ДОСЛІДНИЦЬКОМУ ПРОЦЕСІ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3192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Первинна</a:t>
            </a: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документація</a:t>
            </a: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оригінали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засвідчують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вид/методики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проведених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відповідність тематичній карті </a:t>
            </a:r>
            <a:r>
              <a:rPr lang="uk-UA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дисертації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надаються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первинній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документації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відповідати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завданням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дослідженні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методикам,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затверджено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ході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НДР.</a:t>
            </a:r>
          </a:p>
          <a:p>
            <a:pPr marL="0" indent="0" algn="just">
              <a:buNone/>
            </a:pP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Обсяг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інформації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повинен </a:t>
            </a:r>
            <a:r>
              <a:rPr lang="ru-RU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достатнім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можливості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відтворення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результатів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незалежним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експертом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відповідної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кваліфікації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buNone/>
            </a:pP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Первинна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документація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 </a:t>
            </a:r>
            <a:r>
              <a:rPr lang="ru-RU" sz="22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комісії</a:t>
            </a:r>
            <a:r>
              <a:rPr lang="ru-RU" sz="2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2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біоетики</a:t>
            </a:r>
            <a:r>
              <a:rPr lang="ru-RU" sz="2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те,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виконанні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порушено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діючих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етичних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правових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норм, а </a:t>
            </a:r>
            <a:r>
              <a:rPr lang="uk-UA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наукові дослідження проведено згідно з інформованою згодою хворого або морально-етичних норм роботи з тваринами та у відповідності до правил GLP, ICH/GCP, Хельсінкської декларації (1964), Конвенції Ради Європи про права людини і біомедицини та чинного законодавства України.</a:t>
            </a:r>
          </a:p>
          <a:p>
            <a:pPr marL="0" lvl="0" indent="0" algn="just">
              <a:buNone/>
            </a:pPr>
            <a:r>
              <a:rPr lang="uk-UA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609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uk-UA" dirty="0">
                <a:solidFill>
                  <a:prstClr val="black"/>
                </a:solidFill>
              </a:rPr>
              <a:t>П</a:t>
            </a:r>
            <a:r>
              <a:rPr lang="uk-UA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ЕРВИННА ДОКУМЕНТАЦІЯ У ДОСЛІДНИЦЬКОМУ ПРОЦЕСІ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5621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1500" dirty="0" smtClean="0">
                <a:solidFill>
                  <a:prstClr val="black"/>
                </a:solidFill>
              </a:rPr>
              <a:t>   </a:t>
            </a:r>
          </a:p>
          <a:p>
            <a:pPr marL="0" lvl="0" indent="0" algn="just">
              <a:spcBef>
                <a:spcPts val="600"/>
              </a:spcBef>
              <a:buNone/>
            </a:pPr>
            <a:r>
              <a:rPr lang="uk-UA" sz="2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 документів, які підлягають перевірці спеціальною комісією, з  подальшим складанням акту перевірки:</a:t>
            </a:r>
            <a:endParaRPr lang="ru-RU" sz="26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600"/>
              </a:spcBef>
              <a:buFontTx/>
              <a:buChar char="-"/>
            </a:pPr>
            <a:r>
              <a:rPr lang="ru-RU" sz="26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індивідуальний</a:t>
            </a:r>
            <a:r>
              <a:rPr lang="ru-RU" sz="2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журнал </a:t>
            </a:r>
            <a:r>
              <a:rPr lang="ru-RU" sz="26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здобувача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2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хронологічно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зафіксовані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проведені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endParaRPr lang="ru-RU" sz="2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600"/>
              </a:spcBef>
              <a:buFontTx/>
              <a:buChar char="-"/>
            </a:pPr>
            <a:r>
              <a:rPr lang="ru-RU" sz="2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первинна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документація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засвідчує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факт </a:t>
            </a:r>
            <a:r>
              <a:rPr lang="ru-RU" sz="2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26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6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6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клінічних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карти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пацієнтів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протоколи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обстеження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лікування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хворих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залучаються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виписки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історії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хвороб та </a:t>
            </a:r>
            <a:r>
              <a:rPr lang="ru-RU" sz="2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амбулаторних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карт, </a:t>
            </a:r>
            <a:r>
              <a:rPr lang="ru-RU" sz="2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містять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стосовно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виконаних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клінічних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лабораторних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морфологічних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фізіологічних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інструментальних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засвідчені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підписами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безпосередніх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виконавців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керівником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лікувально-профілактичного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закладу. </a:t>
            </a:r>
          </a:p>
          <a:p>
            <a:pPr marL="0" lvl="0" indent="0" algn="just">
              <a:spcBef>
                <a:spcPts val="600"/>
              </a:spcBef>
              <a:buNone/>
            </a:pP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розширена анотація </a:t>
            </a:r>
            <a:r>
              <a:rPr lang="uk-UA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наукової роботи із зазначенням всіх об'єктів і </a:t>
            </a:r>
            <a:r>
              <a:rPr lang="uk-UA" sz="2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</a:t>
            </a:r>
            <a:r>
              <a:rPr lang="uk-UA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дослідження та отриманих висновків </a:t>
            </a:r>
            <a:r>
              <a:rPr lang="uk-UA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(із </a:t>
            </a:r>
            <a:r>
              <a:rPr lang="uk-UA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зазначенням мети, завдань та об’єкту дослідження а також опису </a:t>
            </a:r>
            <a:r>
              <a:rPr lang="uk-UA" sz="2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</a:t>
            </a:r>
            <a:r>
              <a:rPr lang="uk-UA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дослідження</a:t>
            </a:r>
            <a:r>
              <a:rPr lang="uk-UA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lvl="0" algn="just">
              <a:spcBef>
                <a:spcPts val="600"/>
              </a:spcBef>
              <a:buFontTx/>
              <a:buChar char="-"/>
            </a:pPr>
            <a:r>
              <a:rPr lang="uk-UA" sz="2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 </a:t>
            </a:r>
            <a:r>
              <a:rPr lang="uk-UA" sz="2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обладнання</a:t>
            </a:r>
            <a:r>
              <a:rPr lang="uk-UA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яке використовувалося в дослідженні</a:t>
            </a:r>
            <a:r>
              <a:rPr lang="uk-UA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lvl="0" algn="just">
              <a:spcBef>
                <a:spcPts val="600"/>
              </a:spcBef>
              <a:buFontTx/>
              <a:buChar char="-"/>
            </a:pPr>
            <a:r>
              <a:rPr lang="uk-UA" sz="2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 </a:t>
            </a:r>
            <a:r>
              <a:rPr lang="uk-UA" sz="2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 вимірювальної техніки</a:t>
            </a:r>
            <a:r>
              <a:rPr lang="uk-UA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використаних при виконанні дослідження; </a:t>
            </a:r>
            <a:endParaRPr lang="uk-UA" sz="2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600"/>
              </a:spcBef>
              <a:buFontTx/>
              <a:buChar char="-"/>
            </a:pPr>
            <a:r>
              <a:rPr lang="uk-UA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експертний </a:t>
            </a:r>
            <a:r>
              <a:rPr lang="uk-UA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висновок метрологічного забезпечення.</a:t>
            </a:r>
            <a:endParaRPr lang="ru-RU" sz="26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8885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777</Words>
  <Application>Microsoft Office PowerPoint</Application>
  <PresentationFormat>Широкоэкранный</PresentationFormat>
  <Paragraphs>54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Національна академія медичних наук України ДУ «Національний інститут серцево-судинної хірургії імені М.М.Амосова </vt:lpstr>
      <vt:lpstr>Місце  обробки результатів дослідження у дослідницькому процесі</vt:lpstr>
      <vt:lpstr>Обробка даних результатів дослідження</vt:lpstr>
      <vt:lpstr>Статистичні методи обробки даних</vt:lpstr>
      <vt:lpstr>Метод побудови таблиць</vt:lpstr>
      <vt:lpstr>Графічний метод обробки дослідних даних</vt:lpstr>
      <vt:lpstr>    СУЧАСНІ МОЖЛИВОСТІ СТАТИСТИЧНОГО АНАЛІЗУ </vt:lpstr>
      <vt:lpstr>ПЕРВИННА ДОКУМЕНТАЦІЯ У ДОСЛІДНИЦЬКОМУ ПРОЦЕСІ</vt:lpstr>
      <vt:lpstr>ПЕРВИННА ДОКУМЕНТАЦІЯ У ДОСЛІДНИЦЬКОМУ ПРОЦЕСІ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Національна академія медичних наук України ДУ «Національний інститут серцево-судинної хірургії ім. М.М.Амосова</dc:title>
  <dc:creator>Пользователь Windows</dc:creator>
  <cp:lastModifiedBy>Пользователь Windows</cp:lastModifiedBy>
  <cp:revision>30</cp:revision>
  <dcterms:created xsi:type="dcterms:W3CDTF">2022-04-17T12:08:50Z</dcterms:created>
  <dcterms:modified xsi:type="dcterms:W3CDTF">2022-04-18T14:16:00Z</dcterms:modified>
</cp:coreProperties>
</file>