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73" r:id="rId2"/>
    <p:sldId id="258" r:id="rId3"/>
    <p:sldId id="283" r:id="rId4"/>
    <p:sldId id="282" r:id="rId5"/>
    <p:sldId id="272" r:id="rId6"/>
    <p:sldId id="287" r:id="rId7"/>
    <p:sldId id="263" r:id="rId8"/>
    <p:sldId id="259" r:id="rId9"/>
    <p:sldId id="260" r:id="rId10"/>
    <p:sldId id="261" r:id="rId11"/>
    <p:sldId id="276" r:id="rId12"/>
    <p:sldId id="264" r:id="rId13"/>
    <p:sldId id="274" r:id="rId14"/>
    <p:sldId id="281" r:id="rId15"/>
    <p:sldId id="256" r:id="rId16"/>
    <p:sldId id="285" r:id="rId17"/>
    <p:sldId id="286" r:id="rId18"/>
    <p:sldId id="277"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A66B22F-33A9-4CC2-A57C-23D243BC04E9}" type="datetimeFigureOut">
              <a:rPr lang="ru-RU" smtClean="0"/>
              <a:t>18.04.2022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8EAED05-4274-4661-8A89-AA21BE6DC1B9}" type="slidenum">
              <a:rPr lang="ru-RU" smtClean="0"/>
              <a:t>‹#›</a:t>
            </a:fld>
            <a:endParaRPr lang="ru-RU"/>
          </a:p>
        </p:txBody>
      </p:sp>
    </p:spTree>
    <p:extLst>
      <p:ext uri="{BB962C8B-B14F-4D97-AF65-F5344CB8AC3E}">
        <p14:creationId xmlns:p14="http://schemas.microsoft.com/office/powerpoint/2010/main" val="90834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A66B22F-33A9-4CC2-A57C-23D243BC04E9}" type="datetimeFigureOut">
              <a:rPr lang="ru-RU" smtClean="0"/>
              <a:t>18.04.2022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8EAED05-4274-4661-8A89-AA21BE6DC1B9}" type="slidenum">
              <a:rPr lang="ru-RU" smtClean="0"/>
              <a:t>‹#›</a:t>
            </a:fld>
            <a:endParaRPr lang="ru-RU"/>
          </a:p>
        </p:txBody>
      </p:sp>
    </p:spTree>
    <p:extLst>
      <p:ext uri="{BB962C8B-B14F-4D97-AF65-F5344CB8AC3E}">
        <p14:creationId xmlns:p14="http://schemas.microsoft.com/office/powerpoint/2010/main" val="1563787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A66B22F-33A9-4CC2-A57C-23D243BC04E9}" type="datetimeFigureOut">
              <a:rPr lang="ru-RU" smtClean="0"/>
              <a:t>18.04.2022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8EAED05-4274-4661-8A89-AA21BE6DC1B9}" type="slidenum">
              <a:rPr lang="ru-RU" smtClean="0"/>
              <a:t>‹#›</a:t>
            </a:fld>
            <a:endParaRPr lang="ru-RU"/>
          </a:p>
        </p:txBody>
      </p:sp>
    </p:spTree>
    <p:extLst>
      <p:ext uri="{BB962C8B-B14F-4D97-AF65-F5344CB8AC3E}">
        <p14:creationId xmlns:p14="http://schemas.microsoft.com/office/powerpoint/2010/main" val="269971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A66B22F-33A9-4CC2-A57C-23D243BC04E9}" type="datetimeFigureOut">
              <a:rPr lang="ru-RU" smtClean="0"/>
              <a:t>18.04.2022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8EAED05-4274-4661-8A89-AA21BE6DC1B9}" type="slidenum">
              <a:rPr lang="ru-RU" smtClean="0"/>
              <a:t>‹#›</a:t>
            </a:fld>
            <a:endParaRPr lang="ru-RU"/>
          </a:p>
        </p:txBody>
      </p:sp>
    </p:spTree>
    <p:extLst>
      <p:ext uri="{BB962C8B-B14F-4D97-AF65-F5344CB8AC3E}">
        <p14:creationId xmlns:p14="http://schemas.microsoft.com/office/powerpoint/2010/main" val="401772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A66B22F-33A9-4CC2-A57C-23D243BC04E9}" type="datetimeFigureOut">
              <a:rPr lang="ru-RU" smtClean="0"/>
              <a:t>18.04.2022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8EAED05-4274-4661-8A89-AA21BE6DC1B9}" type="slidenum">
              <a:rPr lang="ru-RU" smtClean="0"/>
              <a:t>‹#›</a:t>
            </a:fld>
            <a:endParaRPr lang="ru-RU"/>
          </a:p>
        </p:txBody>
      </p:sp>
    </p:spTree>
    <p:extLst>
      <p:ext uri="{BB962C8B-B14F-4D97-AF65-F5344CB8AC3E}">
        <p14:creationId xmlns:p14="http://schemas.microsoft.com/office/powerpoint/2010/main" val="3046106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A66B22F-33A9-4CC2-A57C-23D243BC04E9}" type="datetimeFigureOut">
              <a:rPr lang="ru-RU" smtClean="0"/>
              <a:t>18.04.2022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8EAED05-4274-4661-8A89-AA21BE6DC1B9}" type="slidenum">
              <a:rPr lang="ru-RU" smtClean="0"/>
              <a:t>‹#›</a:t>
            </a:fld>
            <a:endParaRPr lang="ru-RU"/>
          </a:p>
        </p:txBody>
      </p:sp>
    </p:spTree>
    <p:extLst>
      <p:ext uri="{BB962C8B-B14F-4D97-AF65-F5344CB8AC3E}">
        <p14:creationId xmlns:p14="http://schemas.microsoft.com/office/powerpoint/2010/main" val="2757941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A66B22F-33A9-4CC2-A57C-23D243BC04E9}" type="datetimeFigureOut">
              <a:rPr lang="ru-RU" smtClean="0"/>
              <a:t>18.04.2022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8EAED05-4274-4661-8A89-AA21BE6DC1B9}" type="slidenum">
              <a:rPr lang="ru-RU" smtClean="0"/>
              <a:t>‹#›</a:t>
            </a:fld>
            <a:endParaRPr lang="ru-RU"/>
          </a:p>
        </p:txBody>
      </p:sp>
    </p:spTree>
    <p:extLst>
      <p:ext uri="{BB962C8B-B14F-4D97-AF65-F5344CB8AC3E}">
        <p14:creationId xmlns:p14="http://schemas.microsoft.com/office/powerpoint/2010/main" val="1520742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A66B22F-33A9-4CC2-A57C-23D243BC04E9}" type="datetimeFigureOut">
              <a:rPr lang="ru-RU" smtClean="0"/>
              <a:t>18.04.2022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8EAED05-4274-4661-8A89-AA21BE6DC1B9}" type="slidenum">
              <a:rPr lang="ru-RU" smtClean="0"/>
              <a:t>‹#›</a:t>
            </a:fld>
            <a:endParaRPr lang="ru-RU"/>
          </a:p>
        </p:txBody>
      </p:sp>
    </p:spTree>
    <p:extLst>
      <p:ext uri="{BB962C8B-B14F-4D97-AF65-F5344CB8AC3E}">
        <p14:creationId xmlns:p14="http://schemas.microsoft.com/office/powerpoint/2010/main" val="2689451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A66B22F-33A9-4CC2-A57C-23D243BC04E9}" type="datetimeFigureOut">
              <a:rPr lang="ru-RU" smtClean="0"/>
              <a:t>18.04.2022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8EAED05-4274-4661-8A89-AA21BE6DC1B9}" type="slidenum">
              <a:rPr lang="ru-RU" smtClean="0"/>
              <a:t>‹#›</a:t>
            </a:fld>
            <a:endParaRPr lang="ru-RU"/>
          </a:p>
        </p:txBody>
      </p:sp>
    </p:spTree>
    <p:extLst>
      <p:ext uri="{BB962C8B-B14F-4D97-AF65-F5344CB8AC3E}">
        <p14:creationId xmlns:p14="http://schemas.microsoft.com/office/powerpoint/2010/main" val="877517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A66B22F-33A9-4CC2-A57C-23D243BC04E9}" type="datetimeFigureOut">
              <a:rPr lang="ru-RU" smtClean="0"/>
              <a:t>18.04.2022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8EAED05-4274-4661-8A89-AA21BE6DC1B9}" type="slidenum">
              <a:rPr lang="ru-RU" smtClean="0"/>
              <a:t>‹#›</a:t>
            </a:fld>
            <a:endParaRPr lang="ru-RU"/>
          </a:p>
        </p:txBody>
      </p:sp>
    </p:spTree>
    <p:extLst>
      <p:ext uri="{BB962C8B-B14F-4D97-AF65-F5344CB8AC3E}">
        <p14:creationId xmlns:p14="http://schemas.microsoft.com/office/powerpoint/2010/main" val="95709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A66B22F-33A9-4CC2-A57C-23D243BC04E9}" type="datetimeFigureOut">
              <a:rPr lang="ru-RU" smtClean="0"/>
              <a:t>18.04.2022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8EAED05-4274-4661-8A89-AA21BE6DC1B9}" type="slidenum">
              <a:rPr lang="ru-RU" smtClean="0"/>
              <a:t>‹#›</a:t>
            </a:fld>
            <a:endParaRPr lang="ru-RU"/>
          </a:p>
        </p:txBody>
      </p:sp>
    </p:spTree>
    <p:extLst>
      <p:ext uri="{BB962C8B-B14F-4D97-AF65-F5344CB8AC3E}">
        <p14:creationId xmlns:p14="http://schemas.microsoft.com/office/powerpoint/2010/main" val="589677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66B22F-33A9-4CC2-A57C-23D243BC04E9}" type="datetimeFigureOut">
              <a:rPr lang="ru-RU" smtClean="0"/>
              <a:t>18.04.2022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AED05-4274-4661-8A89-AA21BE6DC1B9}" type="slidenum">
              <a:rPr lang="ru-RU" smtClean="0"/>
              <a:t>‹#›</a:t>
            </a:fld>
            <a:endParaRPr lang="ru-RU"/>
          </a:p>
        </p:txBody>
      </p:sp>
    </p:spTree>
    <p:extLst>
      <p:ext uri="{BB962C8B-B14F-4D97-AF65-F5344CB8AC3E}">
        <p14:creationId xmlns:p14="http://schemas.microsoft.com/office/powerpoint/2010/main" val="230942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zakon.rada.gov.ua/laws/show/1369-20#n2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zakon.rada.gov.ua/laws/show/1556-18"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zakon.rada.gov.ua/laws/show/994_525"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20000"/>
              <a:lumOff val="80000"/>
            </a:schemeClr>
          </a:solidFill>
        </p:spPr>
        <p:txBody>
          <a:bodyPr>
            <a:normAutofit/>
          </a:bodyPr>
          <a:lstStyle/>
          <a:p>
            <a:pPr algn="ctr"/>
            <a:r>
              <a:rPr lang="uk-UA" sz="2400" dirty="0" smtClean="0">
                <a:latin typeface="Times New Roman" panose="02020603050405020304" pitchFamily="18" charset="0"/>
                <a:cs typeface="Times New Roman" panose="02020603050405020304" pitchFamily="18" charset="0"/>
              </a:rPr>
              <a:t>Національна академія медичних наук України</a:t>
            </a:r>
            <a:br>
              <a:rPr lang="uk-UA" sz="2400" dirty="0" smtClean="0">
                <a:latin typeface="Times New Roman" panose="02020603050405020304" pitchFamily="18" charset="0"/>
                <a:cs typeface="Times New Roman" panose="02020603050405020304" pitchFamily="18" charset="0"/>
              </a:rPr>
            </a:br>
            <a:r>
              <a:rPr lang="uk-UA" sz="2400" dirty="0" smtClean="0">
                <a:latin typeface="Times New Roman" panose="02020603050405020304" pitchFamily="18" charset="0"/>
                <a:cs typeface="Times New Roman" panose="02020603050405020304" pitchFamily="18" charset="0"/>
              </a:rPr>
              <a:t>ДУ «Національний інститут серцево-судинної хірургії імені </a:t>
            </a:r>
            <a:r>
              <a:rPr lang="uk-UA" sz="2400" dirty="0" err="1" smtClean="0">
                <a:latin typeface="Times New Roman" panose="02020603050405020304" pitchFamily="18" charset="0"/>
                <a:cs typeface="Times New Roman" panose="02020603050405020304" pitchFamily="18" charset="0"/>
              </a:rPr>
              <a:t>М.М.Амосова</a:t>
            </a:r>
            <a:r>
              <a:rPr lang="uk-UA" sz="2400" dirty="0" smtClean="0">
                <a:latin typeface="Times New Roman" panose="02020603050405020304" pitchFamily="18" charset="0"/>
                <a:cs typeface="Times New Roman" panose="02020603050405020304" pitchFamily="18" charset="0"/>
              </a:rPr>
              <a:t> </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2097661"/>
            <a:ext cx="10515600" cy="2445929"/>
          </a:xfrm>
          <a:solidFill>
            <a:schemeClr val="accent2">
              <a:lumMod val="20000"/>
              <a:lumOff val="80000"/>
            </a:schemeClr>
          </a:solidFill>
        </p:spPr>
        <p:txBody>
          <a:bodyPr/>
          <a:lstStyle/>
          <a:p>
            <a:pPr marL="0" indent="0">
              <a:buNone/>
            </a:pPr>
            <a:r>
              <a:rPr lang="ru-RU" dirty="0" smtClean="0">
                <a:latin typeface="Times New Roman" panose="02020603050405020304" pitchFamily="18" charset="0"/>
                <a:cs typeface="Times New Roman" panose="02020603050405020304" pitchFamily="18" charset="0"/>
              </a:rPr>
              <a:t>                              </a:t>
            </a:r>
          </a:p>
          <a:p>
            <a:pPr marL="0" indent="0">
              <a:buNone/>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НОРМАТИВНО-ПРАВОВА БАЗА </a:t>
            </a:r>
          </a:p>
          <a:p>
            <a:pPr marL="0" indent="0" algn="ctr">
              <a:buNone/>
            </a:pPr>
            <a:r>
              <a:rPr lang="ru-RU" b="1" dirty="0" smtClean="0">
                <a:latin typeface="Times New Roman" panose="02020603050405020304" pitchFamily="18" charset="0"/>
                <a:cs typeface="Times New Roman" panose="02020603050405020304" pitchFamily="18" charset="0"/>
              </a:rPr>
              <a:t>ПІДГОТОВКИ НАУКОВИХ ТА </a:t>
            </a:r>
          </a:p>
          <a:p>
            <a:pPr marL="0" indent="0" algn="ctr">
              <a:buNone/>
            </a:pPr>
            <a:r>
              <a:rPr lang="ru-RU" b="1" dirty="0" smtClean="0">
                <a:latin typeface="Times New Roman" panose="02020603050405020304" pitchFamily="18" charset="0"/>
                <a:cs typeface="Times New Roman" panose="02020603050405020304" pitchFamily="18" charset="0"/>
              </a:rPr>
              <a:t>НАУКОВО-ПЕДАГОГІЧНИХ КАДРІВ</a:t>
            </a:r>
            <a:endParaRPr lang="ru-RU" b="1" dirty="0">
              <a:latin typeface="Times New Roman" panose="02020603050405020304" pitchFamily="18" charset="0"/>
              <a:cs typeface="Times New Roman" panose="02020603050405020304" pitchFamily="18" charset="0"/>
            </a:endParaRPr>
          </a:p>
          <a:p>
            <a:pPr marL="0" indent="0" algn="ctr">
              <a:buNone/>
            </a:pPr>
            <a:endParaRPr lang="uk-UA" dirty="0" smtClean="0">
              <a:latin typeface="Times New Roman" panose="02020603050405020304" pitchFamily="18" charset="0"/>
              <a:cs typeface="Times New Roman" panose="02020603050405020304" pitchFamily="18" charset="0"/>
            </a:endParaRPr>
          </a:p>
          <a:p>
            <a:pPr marL="0" indent="0" algn="ctr">
              <a:buNone/>
            </a:pPr>
            <a:endParaRPr lang="uk-UA"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2342605" y="5407764"/>
            <a:ext cx="6984274" cy="523220"/>
          </a:xfrm>
          <a:prstGeom prst="rect">
            <a:avLst/>
          </a:prstGeom>
          <a:solidFill>
            <a:schemeClr val="accent2">
              <a:lumMod val="20000"/>
              <a:lumOff val="80000"/>
            </a:schemeClr>
          </a:solidFill>
        </p:spPr>
        <p:txBody>
          <a:bodyPr wrap="square">
            <a:spAutoFit/>
          </a:bodyPr>
          <a:lstStyle/>
          <a:p>
            <a:r>
              <a:rPr lang="uk-UA" sz="2800" dirty="0">
                <a:solidFill>
                  <a:prstClr val="black"/>
                </a:solidFill>
                <a:latin typeface="Times New Roman" panose="02020603050405020304" pitchFamily="18" charset="0"/>
                <a:cs typeface="Times New Roman" panose="02020603050405020304" pitchFamily="18" charset="0"/>
              </a:rPr>
              <a:t> </a:t>
            </a:r>
            <a:r>
              <a:rPr lang="uk-UA" sz="2800" dirty="0" err="1" smtClean="0">
                <a:solidFill>
                  <a:prstClr val="black"/>
                </a:solidFill>
                <a:latin typeface="Times New Roman" panose="02020603050405020304" pitchFamily="18" charset="0"/>
                <a:cs typeface="Times New Roman" panose="02020603050405020304" pitchFamily="18" charset="0"/>
              </a:rPr>
              <a:t>К.мед.н</a:t>
            </a:r>
            <a:r>
              <a:rPr lang="uk-UA" sz="2800" dirty="0" smtClean="0">
                <a:solidFill>
                  <a:prstClr val="black"/>
                </a:solidFill>
                <a:latin typeface="Times New Roman" panose="02020603050405020304" pitchFamily="18" charset="0"/>
                <a:cs typeface="Times New Roman" panose="02020603050405020304" pitchFamily="18" charset="0"/>
              </a:rPr>
              <a:t>.                              </a:t>
            </a:r>
            <a:r>
              <a:rPr lang="uk-UA" sz="2800" dirty="0">
                <a:solidFill>
                  <a:prstClr val="black"/>
                </a:solidFill>
                <a:latin typeface="Times New Roman" panose="02020603050405020304" pitchFamily="18" charset="0"/>
                <a:cs typeface="Times New Roman" panose="02020603050405020304" pitchFamily="18" charset="0"/>
              </a:rPr>
              <a:t>О.В. Руденко </a:t>
            </a:r>
            <a:endParaRPr lang="ru-RU" dirty="0"/>
          </a:p>
        </p:txBody>
      </p:sp>
    </p:spTree>
    <p:extLst>
      <p:ext uri="{BB962C8B-B14F-4D97-AF65-F5344CB8AC3E}">
        <p14:creationId xmlns:p14="http://schemas.microsoft.com/office/powerpoint/2010/main" val="223982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3">
              <a:lumMod val="20000"/>
              <a:lumOff val="80000"/>
            </a:schemeClr>
          </a:solidFill>
        </p:spPr>
        <p:txBody>
          <a:bodyPr>
            <a:normAutofit/>
          </a:bodyPr>
          <a:lstStyle/>
          <a:p>
            <a:pPr algn="ctr"/>
            <a:r>
              <a:rPr lang="uk-UA" sz="32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ЗАКОН ПРО ВИЩУ </a:t>
            </a:r>
            <a:r>
              <a:rPr lang="uk-UA" sz="32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ОСВІТУ</a:t>
            </a:r>
            <a:br>
              <a:rPr lang="uk-UA" sz="32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br>
            <a:r>
              <a:rPr lang="uk-UA" sz="3200" dirty="0" smtClean="0">
                <a:latin typeface="Times New Roman" panose="02020603050405020304" pitchFamily="18" charset="0"/>
                <a:ea typeface="Calibri" panose="020F0502020204030204" pitchFamily="34" charset="0"/>
                <a:cs typeface="Times New Roman" panose="02020603050405020304" pitchFamily="18" charset="0"/>
              </a:rPr>
              <a:t>(</a:t>
            </a:r>
            <a:r>
              <a:rPr lang="uk-UA" sz="2000" dirty="0">
                <a:latin typeface="Times New Roman" panose="02020603050405020304" pitchFamily="18" charset="0"/>
                <a:ea typeface="Calibri" panose="020F0502020204030204" pitchFamily="34" charset="0"/>
                <a:cs typeface="Times New Roman" panose="02020603050405020304" pitchFamily="18" charset="0"/>
              </a:rPr>
              <a:t>Стаття 42.</a:t>
            </a:r>
            <a:r>
              <a:rPr lang="uk-UA" sz="1600" dirty="0">
                <a:latin typeface="Times New Roman" panose="02020603050405020304" pitchFamily="18" charset="0"/>
                <a:ea typeface="Calibri" panose="020F0502020204030204" pitchFamily="34" charset="0"/>
                <a:cs typeface="Times New Roman" panose="02020603050405020304" pitchFamily="18" charset="0"/>
              </a:rPr>
              <a:t> </a:t>
            </a:r>
            <a:r>
              <a:rPr lang="uk-UA" sz="2000" dirty="0">
                <a:latin typeface="Times New Roman" panose="02020603050405020304" pitchFamily="18" charset="0"/>
                <a:ea typeface="Calibri" panose="020F0502020204030204" pitchFamily="34" charset="0"/>
                <a:cs typeface="Times New Roman" panose="02020603050405020304" pitchFamily="18" charset="0"/>
              </a:rPr>
              <a:t>АКАДЕМІЧНА ДОБРОЧЕСНІСТЬ ) </a:t>
            </a:r>
            <a:endParaRPr lang="ru-RU" sz="3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825624"/>
            <a:ext cx="10515600" cy="5032375"/>
          </a:xfrm>
        </p:spPr>
        <p:txBody>
          <a:bodyPr>
            <a:normAutofit fontScale="32500" lnSpcReduction="20000"/>
          </a:bodyPr>
          <a:lstStyle/>
          <a:p>
            <a:r>
              <a:rPr lang="uk-UA" sz="4900" dirty="0" smtClean="0">
                <a:latin typeface="Times New Roman" panose="02020603050405020304" pitchFamily="18" charset="0"/>
                <a:cs typeface="Times New Roman" panose="02020603050405020304" pitchFamily="18" charset="0"/>
              </a:rPr>
              <a:t>вплив у будь-якій формі (прохання, умовляння, вказівка, погроза, примушування тощо) на педагогічного (науково-педагогічного) працівника з метою здійснення ним необ’єктивного оцінювання результатів навчання.</a:t>
            </a:r>
          </a:p>
          <a:p>
            <a:r>
              <a:rPr lang="uk-UA" sz="4900" dirty="0" smtClean="0">
                <a:latin typeface="Times New Roman" panose="02020603050405020304" pitchFamily="18" charset="0"/>
                <a:cs typeface="Times New Roman" panose="02020603050405020304" pitchFamily="18" charset="0"/>
              </a:rPr>
              <a:t>{Частину четверту статті 42 доповнено абзацом одинадцятим згідно із Законом № 463-IX від 16.01.2020}</a:t>
            </a:r>
          </a:p>
          <a:p>
            <a:r>
              <a:rPr lang="uk-UA" sz="4900" dirty="0" smtClean="0">
                <a:latin typeface="Times New Roman" panose="02020603050405020304" pitchFamily="18" charset="0"/>
                <a:cs typeface="Times New Roman" panose="02020603050405020304" pitchFamily="18" charset="0"/>
              </a:rPr>
              <a:t>5. За порушення академічної доброчесності педагогічні, науково-педагогічні та наукові працівники закладів освіти можуть бути притягнені до такої академічної відповідальності:</a:t>
            </a:r>
          </a:p>
          <a:p>
            <a:r>
              <a:rPr lang="uk-UA" sz="4900" dirty="0" smtClean="0">
                <a:latin typeface="Times New Roman" panose="02020603050405020304" pitchFamily="18" charset="0"/>
                <a:cs typeface="Times New Roman" panose="02020603050405020304" pitchFamily="18" charset="0"/>
              </a:rPr>
              <a:t>відмова у присудженні ступеня </a:t>
            </a:r>
            <a:r>
              <a:rPr lang="uk-UA" sz="4900" dirty="0" err="1" smtClean="0">
                <a:latin typeface="Times New Roman" panose="02020603050405020304" pitchFamily="18" charset="0"/>
                <a:cs typeface="Times New Roman" panose="02020603050405020304" pitchFamily="18" charset="0"/>
              </a:rPr>
              <a:t>освітньо</a:t>
            </a:r>
            <a:r>
              <a:rPr lang="uk-UA" sz="4900" dirty="0" smtClean="0">
                <a:latin typeface="Times New Roman" panose="02020603050405020304" pitchFamily="18" charset="0"/>
                <a:cs typeface="Times New Roman" panose="02020603050405020304" pitchFamily="18" charset="0"/>
              </a:rPr>
              <a:t>-наукового чи </a:t>
            </a:r>
            <a:r>
              <a:rPr lang="uk-UA" sz="4900" dirty="0" err="1" smtClean="0">
                <a:latin typeface="Times New Roman" panose="02020603050405020304" pitchFamily="18" charset="0"/>
                <a:cs typeface="Times New Roman" panose="02020603050405020304" pitchFamily="18" charset="0"/>
              </a:rPr>
              <a:t>освітньо</a:t>
            </a:r>
            <a:r>
              <a:rPr lang="uk-UA" sz="4900" dirty="0" smtClean="0">
                <a:latin typeface="Times New Roman" panose="02020603050405020304" pitchFamily="18" charset="0"/>
                <a:cs typeface="Times New Roman" panose="02020603050405020304" pitchFamily="18" charset="0"/>
              </a:rPr>
              <a:t>-творчого рівня чи присвоєнні вченого звання;</a:t>
            </a:r>
          </a:p>
          <a:p>
            <a:r>
              <a:rPr lang="uk-UA" sz="4900" dirty="0" smtClean="0">
                <a:latin typeface="Times New Roman" panose="02020603050405020304" pitchFamily="18" charset="0"/>
                <a:cs typeface="Times New Roman" panose="02020603050405020304" pitchFamily="18" charset="0"/>
              </a:rPr>
              <a:t>{Абзац другий частини п'ятої статті 42 із змінами, внесеними згідно із Законом № 1369-IX від 30.03.2021}</a:t>
            </a:r>
          </a:p>
          <a:p>
            <a:r>
              <a:rPr lang="uk-UA" sz="4900" dirty="0" smtClean="0">
                <a:latin typeface="Times New Roman" panose="02020603050405020304" pitchFamily="18" charset="0"/>
                <a:cs typeface="Times New Roman" panose="02020603050405020304" pitchFamily="18" charset="0"/>
              </a:rPr>
              <a:t>позбавлення присудженого ступеня </a:t>
            </a:r>
            <a:r>
              <a:rPr lang="uk-UA" sz="4900" dirty="0" err="1" smtClean="0">
                <a:latin typeface="Times New Roman" panose="02020603050405020304" pitchFamily="18" charset="0"/>
                <a:cs typeface="Times New Roman" panose="02020603050405020304" pitchFamily="18" charset="0"/>
              </a:rPr>
              <a:t>освітньо</a:t>
            </a:r>
            <a:r>
              <a:rPr lang="uk-UA" sz="4900" dirty="0" smtClean="0">
                <a:latin typeface="Times New Roman" panose="02020603050405020304" pitchFamily="18" charset="0"/>
                <a:cs typeface="Times New Roman" panose="02020603050405020304" pitchFamily="18" charset="0"/>
              </a:rPr>
              <a:t>-наукового чи </a:t>
            </a:r>
            <a:r>
              <a:rPr lang="uk-UA" sz="4900" dirty="0" err="1" smtClean="0">
                <a:latin typeface="Times New Roman" panose="02020603050405020304" pitchFamily="18" charset="0"/>
                <a:cs typeface="Times New Roman" panose="02020603050405020304" pitchFamily="18" charset="0"/>
              </a:rPr>
              <a:t>освітньо</a:t>
            </a:r>
            <a:r>
              <a:rPr lang="uk-UA" sz="4900" dirty="0" smtClean="0">
                <a:latin typeface="Times New Roman" panose="02020603050405020304" pitchFamily="18" charset="0"/>
                <a:cs typeface="Times New Roman" panose="02020603050405020304" pitchFamily="18" charset="0"/>
              </a:rPr>
              <a:t>-творчого рівня чи присвоєного вченого звання;</a:t>
            </a:r>
          </a:p>
          <a:p>
            <a:r>
              <a:rPr lang="uk-UA" sz="4900" dirty="0" smtClean="0">
                <a:latin typeface="Times New Roman" panose="02020603050405020304" pitchFamily="18" charset="0"/>
                <a:cs typeface="Times New Roman" panose="02020603050405020304" pitchFamily="18" charset="0"/>
              </a:rPr>
              <a:t>{Абзац третій частини п'ятої статті 42 із змінами, внесеними згідно із Законом № 1369-IX від 30.03.2021}</a:t>
            </a:r>
          </a:p>
          <a:p>
            <a:r>
              <a:rPr lang="uk-UA" sz="4900" dirty="0" smtClean="0">
                <a:latin typeface="Times New Roman" panose="02020603050405020304" pitchFamily="18" charset="0"/>
                <a:cs typeface="Times New Roman" panose="02020603050405020304" pitchFamily="18" charset="0"/>
              </a:rPr>
              <a:t>відмова в присвоєнні або позбавлення присвоєного педагогічного звання, кваліфікаційної категорії;</a:t>
            </a:r>
          </a:p>
          <a:p>
            <a:r>
              <a:rPr lang="uk-UA" sz="4900" dirty="0" smtClean="0">
                <a:latin typeface="Times New Roman" panose="02020603050405020304" pitchFamily="18" charset="0"/>
                <a:cs typeface="Times New Roman" panose="02020603050405020304" pitchFamily="18" charset="0"/>
              </a:rPr>
              <a:t>позбавлення права брати участь у роботі визначених законом органів чи займати визначені законом посади.</a:t>
            </a:r>
          </a:p>
          <a:p>
            <a:r>
              <a:rPr lang="uk-UA" sz="4900" dirty="0" smtClean="0">
                <a:latin typeface="Times New Roman" panose="02020603050405020304" pitchFamily="18" charset="0"/>
                <a:cs typeface="Times New Roman" panose="02020603050405020304" pitchFamily="18" charset="0"/>
              </a:rPr>
              <a:t>6. За порушення академічної доброчесності здобувачі освіти можуть бути притягнені до такої академічної відповідальності:</a:t>
            </a:r>
          </a:p>
          <a:p>
            <a:r>
              <a:rPr lang="uk-UA" sz="4900" dirty="0" smtClean="0">
                <a:latin typeface="Times New Roman" panose="02020603050405020304" pitchFamily="18" charset="0"/>
                <a:cs typeface="Times New Roman" panose="02020603050405020304" pitchFamily="18" charset="0"/>
              </a:rPr>
              <a:t>повторне проходження оцінювання (контрольна робота, іспит, залік тощо);</a:t>
            </a:r>
          </a:p>
          <a:p>
            <a:r>
              <a:rPr lang="uk-UA" sz="4900" dirty="0" smtClean="0">
                <a:latin typeface="Times New Roman" panose="02020603050405020304" pitchFamily="18" charset="0"/>
                <a:cs typeface="Times New Roman" panose="02020603050405020304" pitchFamily="18" charset="0"/>
              </a:rPr>
              <a:t>повторне проходження відповідного освітнього компонента освітньої програми;</a:t>
            </a:r>
          </a:p>
          <a:p>
            <a:r>
              <a:rPr lang="uk-UA" sz="4900" dirty="0" smtClean="0">
                <a:latin typeface="Times New Roman" panose="02020603050405020304" pitchFamily="18" charset="0"/>
                <a:cs typeface="Times New Roman" panose="02020603050405020304" pitchFamily="18" charset="0"/>
              </a:rPr>
              <a:t>відрахування із закладу освіти (крім осіб, які здобувають загальну середню освіту);</a:t>
            </a:r>
          </a:p>
          <a:p>
            <a:r>
              <a:rPr lang="uk-UA" sz="4900" dirty="0" smtClean="0">
                <a:latin typeface="Times New Roman" panose="02020603050405020304" pitchFamily="18" charset="0"/>
                <a:cs typeface="Times New Roman" panose="02020603050405020304" pitchFamily="18" charset="0"/>
              </a:rPr>
              <a:t>позбавлення академічної стипендії;</a:t>
            </a:r>
          </a:p>
          <a:p>
            <a:r>
              <a:rPr lang="uk-UA" sz="4900" dirty="0" smtClean="0">
                <a:latin typeface="Times New Roman" panose="02020603050405020304" pitchFamily="18" charset="0"/>
                <a:cs typeface="Times New Roman" panose="02020603050405020304" pitchFamily="18" charset="0"/>
              </a:rPr>
              <a:t>позбавлення наданих закладом освіти пільг з оплати навчання.</a:t>
            </a:r>
          </a:p>
          <a:p>
            <a:endParaRPr lang="uk-UA" dirty="0"/>
          </a:p>
        </p:txBody>
      </p:sp>
    </p:spTree>
    <p:extLst>
      <p:ext uri="{BB962C8B-B14F-4D97-AF65-F5344CB8AC3E}">
        <p14:creationId xmlns:p14="http://schemas.microsoft.com/office/powerpoint/2010/main" val="1708671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967286"/>
          </a:xfrm>
          <a:solidFill>
            <a:schemeClr val="accent3">
              <a:lumMod val="20000"/>
              <a:lumOff val="80000"/>
            </a:schemeClr>
          </a:solidFill>
        </p:spPr>
        <p:txBody>
          <a:bodyPr>
            <a:normAutofit fontScale="90000"/>
          </a:bodyPr>
          <a:lstStyle/>
          <a:p>
            <a:pPr algn="ctr"/>
            <a:r>
              <a:rPr lang="uk-UA" sz="32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ЗАКОН ПРО ВИЩУ </a:t>
            </a:r>
            <a:r>
              <a:rPr lang="uk-UA" sz="32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ОСВІТУ</a:t>
            </a:r>
            <a:br>
              <a:rPr lang="uk-UA" sz="32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br>
            <a:r>
              <a:rPr lang="uk-UA" sz="32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uk-UA"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Стаття 42.</a:t>
            </a:r>
            <a:r>
              <a:rPr lang="uk-UA" sz="1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uk-UA"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АКАДЕМІЧНА ДОБРОЧЕСНІСТЬ ) </a:t>
            </a:r>
            <a:endParaRPr lang="ru-RU" sz="3200" dirty="0">
              <a:latin typeface="+mn-lt"/>
            </a:endParaRPr>
          </a:p>
        </p:txBody>
      </p:sp>
      <p:sp>
        <p:nvSpPr>
          <p:cNvPr id="3" name="Объект 2"/>
          <p:cNvSpPr>
            <a:spLocks noGrp="1"/>
          </p:cNvSpPr>
          <p:nvPr>
            <p:ph idx="1"/>
          </p:nvPr>
        </p:nvSpPr>
        <p:spPr>
          <a:xfrm>
            <a:off x="838200" y="1332412"/>
            <a:ext cx="10515600" cy="4844551"/>
          </a:xfrm>
        </p:spPr>
        <p:txBody>
          <a:bodyPr>
            <a:noAutofit/>
          </a:bodyPr>
          <a:lstStyle/>
          <a:p>
            <a:r>
              <a:rPr lang="ru-RU" sz="1600" dirty="0">
                <a:latin typeface="Times New Roman" panose="02020603050405020304" pitchFamily="18" charset="0"/>
                <a:cs typeface="Times New Roman" panose="02020603050405020304" pitchFamily="18" charset="0"/>
              </a:rPr>
              <a:t>7. </a:t>
            </a:r>
            <a:r>
              <a:rPr lang="ru-RU" sz="1600" dirty="0" err="1">
                <a:latin typeface="Times New Roman" panose="02020603050405020304" pitchFamily="18" charset="0"/>
                <a:cs typeface="Times New Roman" panose="02020603050405020304" pitchFamily="18" charset="0"/>
              </a:rPr>
              <a:t>Види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академічної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відповідальності</a:t>
            </a:r>
            <a:r>
              <a:rPr lang="ru-RU" sz="1600" dirty="0">
                <a:latin typeface="Times New Roman" panose="02020603050405020304" pitchFamily="18" charset="0"/>
                <a:cs typeface="Times New Roman" panose="02020603050405020304" pitchFamily="18" charset="0"/>
              </a:rPr>
              <a:t> (у тому </a:t>
            </a:r>
            <a:r>
              <a:rPr lang="ru-RU" sz="1600" dirty="0" err="1">
                <a:latin typeface="Times New Roman" panose="02020603050405020304" pitchFamily="18" charset="0"/>
                <a:cs typeface="Times New Roman" panose="02020603050405020304" pitchFamily="18" charset="0"/>
              </a:rPr>
              <a:t>числі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додаткові</a:t>
            </a:r>
            <a:r>
              <a:rPr lang="ru-RU" sz="1600" dirty="0">
                <a:latin typeface="Times New Roman" panose="02020603050405020304" pitchFamily="18" charset="0"/>
                <a:cs typeface="Times New Roman" panose="02020603050405020304" pitchFamily="18" charset="0"/>
              </a:rPr>
              <a:t> та/</a:t>
            </a:r>
            <a:r>
              <a:rPr lang="ru-RU" sz="1600" dirty="0" err="1">
                <a:latin typeface="Times New Roman" panose="02020603050405020304" pitchFamily="18" charset="0"/>
                <a:cs typeface="Times New Roman" panose="02020603050405020304" pitchFamily="18" charset="0"/>
              </a:rPr>
              <a:t>або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деталізовані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учасників</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освітнього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процесу</a:t>
            </a:r>
            <a:r>
              <a:rPr lang="ru-RU" sz="1600" dirty="0">
                <a:latin typeface="Times New Roman" panose="02020603050405020304" pitchFamily="18" charset="0"/>
                <a:cs typeface="Times New Roman" panose="02020603050405020304" pitchFamily="18" charset="0"/>
              </a:rPr>
              <a:t> за </a:t>
            </a:r>
            <a:r>
              <a:rPr lang="ru-RU" sz="1600" dirty="0" err="1">
                <a:latin typeface="Times New Roman" panose="02020603050405020304" pitchFamily="18" charset="0"/>
                <a:cs typeface="Times New Roman" panose="02020603050405020304" pitchFamily="18" charset="0"/>
              </a:rPr>
              <a:t>конкретні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порушення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академічної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доброчесності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визначаються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спеціальними</a:t>
            </a:r>
            <a:r>
              <a:rPr lang="ru-RU" sz="1600" dirty="0">
                <a:latin typeface="Times New Roman" panose="02020603050405020304" pitchFamily="18" charset="0"/>
                <a:cs typeface="Times New Roman" panose="02020603050405020304" pitchFamily="18" charset="0"/>
              </a:rPr>
              <a:t> законами та/</a:t>
            </a:r>
            <a:r>
              <a:rPr lang="ru-RU" sz="1600" dirty="0" err="1">
                <a:latin typeface="Times New Roman" panose="02020603050405020304" pitchFamily="18" charset="0"/>
                <a:cs typeface="Times New Roman" panose="02020603050405020304" pitchFamily="18" charset="0"/>
              </a:rPr>
              <a:t>або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внутрішніми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положеннями</a:t>
            </a:r>
            <a:r>
              <a:rPr lang="ru-RU" sz="1600" dirty="0">
                <a:latin typeface="Times New Roman" panose="02020603050405020304" pitchFamily="18" charset="0"/>
                <a:cs typeface="Times New Roman" panose="02020603050405020304" pitchFamily="18" charset="0"/>
              </a:rPr>
              <a:t> закладу </a:t>
            </a:r>
            <a:r>
              <a:rPr lang="ru-RU" sz="1600" dirty="0" err="1">
                <a:latin typeface="Times New Roman" panose="02020603050405020304" pitchFamily="18" charset="0"/>
                <a:cs typeface="Times New Roman" panose="02020603050405020304" pitchFamily="18" charset="0"/>
              </a:rPr>
              <a:t>освіти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що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мають</a:t>
            </a:r>
            <a:r>
              <a:rPr lang="ru-RU" sz="1600" dirty="0">
                <a:latin typeface="Times New Roman" panose="02020603050405020304" pitchFamily="18" charset="0"/>
                <a:cs typeface="Times New Roman" panose="02020603050405020304" pitchFamily="18" charset="0"/>
              </a:rPr>
              <a:t> бути </a:t>
            </a:r>
            <a:r>
              <a:rPr lang="ru-RU" sz="1600" dirty="0" err="1">
                <a:latin typeface="Times New Roman" panose="02020603050405020304" pitchFamily="18" charset="0"/>
                <a:cs typeface="Times New Roman" panose="02020603050405020304" pitchFamily="18" charset="0"/>
              </a:rPr>
              <a:t>затверджені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погоджені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основним</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колегіальним</a:t>
            </a:r>
            <a:r>
              <a:rPr lang="ru-RU" sz="1600" dirty="0">
                <a:latin typeface="Times New Roman" panose="02020603050405020304" pitchFamily="18" charset="0"/>
                <a:cs typeface="Times New Roman" panose="02020603050405020304" pitchFamily="18" charset="0"/>
              </a:rPr>
              <a:t> органом </a:t>
            </a:r>
            <a:r>
              <a:rPr lang="ru-RU" sz="1600" dirty="0" err="1">
                <a:latin typeface="Times New Roman" panose="02020603050405020304" pitchFamily="18" charset="0"/>
                <a:cs typeface="Times New Roman" panose="02020603050405020304" pitchFamily="18" charset="0"/>
              </a:rPr>
              <a:t>управління</a:t>
            </a:r>
            <a:r>
              <a:rPr lang="ru-RU" sz="1600" dirty="0">
                <a:latin typeface="Times New Roman" panose="02020603050405020304" pitchFamily="18" charset="0"/>
                <a:cs typeface="Times New Roman" panose="02020603050405020304" pitchFamily="18" charset="0"/>
              </a:rPr>
              <a:t> закладу </a:t>
            </a:r>
            <a:r>
              <a:rPr lang="ru-RU" sz="1600" dirty="0" err="1">
                <a:latin typeface="Times New Roman" panose="02020603050405020304" pitchFamily="18" charset="0"/>
                <a:cs typeface="Times New Roman" panose="02020603050405020304" pitchFamily="18" charset="0"/>
              </a:rPr>
              <a:t>освіти</a:t>
            </a:r>
            <a:r>
              <a:rPr lang="ru-RU" sz="1600" dirty="0">
                <a:latin typeface="Times New Roman" panose="02020603050405020304" pitchFamily="18" charset="0"/>
                <a:cs typeface="Times New Roman" panose="02020603050405020304" pitchFamily="18" charset="0"/>
              </a:rPr>
              <a:t> та </a:t>
            </a:r>
            <a:r>
              <a:rPr lang="ru-RU" sz="1600" dirty="0" err="1">
                <a:latin typeface="Times New Roman" panose="02020603050405020304" pitchFamily="18" charset="0"/>
                <a:cs typeface="Times New Roman" panose="02020603050405020304" pitchFamily="18" charset="0"/>
              </a:rPr>
              <a:t>погоджені</a:t>
            </a:r>
            <a:r>
              <a:rPr lang="ru-RU" sz="1600" dirty="0">
                <a:latin typeface="Times New Roman" panose="02020603050405020304" pitchFamily="18" charset="0"/>
                <a:cs typeface="Times New Roman" panose="02020603050405020304" pitchFamily="18" charset="0"/>
              </a:rPr>
              <a:t> з </a:t>
            </a:r>
            <a:r>
              <a:rPr lang="ru-RU" sz="1600" dirty="0" err="1">
                <a:latin typeface="Times New Roman" panose="02020603050405020304" pitchFamily="18" charset="0"/>
                <a:cs typeface="Times New Roman" panose="02020603050405020304" pitchFamily="18" charset="0"/>
              </a:rPr>
              <a:t>відповідними</a:t>
            </a:r>
            <a:r>
              <a:rPr lang="ru-RU" sz="1600" dirty="0">
                <a:latin typeface="Times New Roman" panose="02020603050405020304" pitchFamily="18" charset="0"/>
                <a:cs typeface="Times New Roman" panose="02020603050405020304" pitchFamily="18" charset="0"/>
              </a:rPr>
              <a:t> органами </a:t>
            </a:r>
            <a:r>
              <a:rPr lang="ru-RU" sz="1600" dirty="0" err="1">
                <a:latin typeface="Times New Roman" panose="02020603050405020304" pitchFamily="18" charset="0"/>
                <a:cs typeface="Times New Roman" panose="02020603050405020304" pitchFamily="18" charset="0"/>
              </a:rPr>
              <a:t>самоврядування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здобувачів</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освіти</a:t>
            </a:r>
            <a:r>
              <a:rPr lang="ru-RU" sz="1600" dirty="0">
                <a:latin typeface="Times New Roman" panose="02020603050405020304" pitchFamily="18" charset="0"/>
                <a:cs typeface="Times New Roman" panose="02020603050405020304" pitchFamily="18" charset="0"/>
              </a:rPr>
              <a:t> в </a:t>
            </a:r>
            <a:r>
              <a:rPr lang="ru-RU" sz="1600" dirty="0" err="1">
                <a:latin typeface="Times New Roman" panose="02020603050405020304" pitchFamily="18" charset="0"/>
                <a:cs typeface="Times New Roman" panose="02020603050405020304" pitchFamily="18" charset="0"/>
              </a:rPr>
              <a:t>частині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їхньої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відповідальності</a:t>
            </a:r>
            <a:r>
              <a:rPr lang="ru-RU" sz="1600" dirty="0">
                <a:latin typeface="Times New Roman" panose="02020603050405020304" pitchFamily="18" charset="0"/>
                <a:cs typeface="Times New Roman" panose="02020603050405020304" pitchFamily="18" charset="0"/>
              </a:rPr>
              <a:t>.</a:t>
            </a:r>
          </a:p>
          <a:p>
            <a:r>
              <a:rPr lang="ru-RU" sz="1600" dirty="0">
                <a:latin typeface="Times New Roman" panose="02020603050405020304" pitchFamily="18" charset="0"/>
                <a:cs typeface="Times New Roman" panose="02020603050405020304" pitchFamily="18" charset="0"/>
              </a:rPr>
              <a:t>8. Порядок </a:t>
            </a:r>
            <a:r>
              <a:rPr lang="ru-RU" sz="1600" dirty="0" err="1">
                <a:latin typeface="Times New Roman" panose="02020603050405020304" pitchFamily="18" charset="0"/>
                <a:cs typeface="Times New Roman" panose="02020603050405020304" pitchFamily="18" charset="0"/>
              </a:rPr>
              <a:t>виявлення</a:t>
            </a:r>
            <a:r>
              <a:rPr lang="ru-RU" sz="1600" dirty="0">
                <a:latin typeface="Times New Roman" panose="02020603050405020304" pitchFamily="18" charset="0"/>
                <a:cs typeface="Times New Roman" panose="02020603050405020304" pitchFamily="18" charset="0"/>
              </a:rPr>
              <a:t> та </a:t>
            </a:r>
            <a:r>
              <a:rPr lang="ru-RU" sz="1600" dirty="0" err="1">
                <a:latin typeface="Times New Roman" panose="02020603050405020304" pitchFamily="18" charset="0"/>
                <a:cs typeface="Times New Roman" panose="02020603050405020304" pitchFamily="18" charset="0"/>
              </a:rPr>
              <a:t>встановлення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фактів</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порушення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академічної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доброчесності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визначається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уповноваженим</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колегіальним</a:t>
            </a:r>
            <a:r>
              <a:rPr lang="ru-RU" sz="1600" dirty="0">
                <a:latin typeface="Times New Roman" panose="02020603050405020304" pitchFamily="18" charset="0"/>
                <a:cs typeface="Times New Roman" panose="02020603050405020304" pitchFamily="18" charset="0"/>
              </a:rPr>
              <a:t> органом </a:t>
            </a:r>
            <a:r>
              <a:rPr lang="ru-RU" sz="1600" dirty="0" err="1">
                <a:latin typeface="Times New Roman" panose="02020603050405020304" pitchFamily="18" charset="0"/>
                <a:cs typeface="Times New Roman" panose="02020603050405020304" pitchFamily="18" charset="0"/>
              </a:rPr>
              <a:t>управління</a:t>
            </a:r>
            <a:r>
              <a:rPr lang="ru-RU" sz="1600" dirty="0">
                <a:latin typeface="Times New Roman" panose="02020603050405020304" pitchFamily="18" charset="0"/>
                <a:cs typeface="Times New Roman" panose="02020603050405020304" pitchFamily="18" charset="0"/>
              </a:rPr>
              <a:t> закладу </a:t>
            </a:r>
            <a:r>
              <a:rPr lang="ru-RU" sz="1600" dirty="0" err="1">
                <a:latin typeface="Times New Roman" panose="02020603050405020304" pitchFamily="18" charset="0"/>
                <a:cs typeface="Times New Roman" panose="02020603050405020304" pitchFamily="18" charset="0"/>
              </a:rPr>
              <a:t>освіти</a:t>
            </a:r>
            <a:r>
              <a:rPr lang="ru-RU" sz="1600" dirty="0">
                <a:latin typeface="Times New Roman" panose="02020603050405020304" pitchFamily="18" charset="0"/>
                <a:cs typeface="Times New Roman" panose="02020603050405020304" pitchFamily="18" charset="0"/>
              </a:rPr>
              <a:t> з </a:t>
            </a:r>
            <a:r>
              <a:rPr lang="ru-RU" sz="1600" dirty="0" err="1">
                <a:latin typeface="Times New Roman" panose="02020603050405020304" pitchFamily="18" charset="0"/>
                <a:cs typeface="Times New Roman" panose="02020603050405020304" pitchFamily="18" charset="0"/>
              </a:rPr>
              <a:t>урахуванням</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вимог</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цього</a:t>
            </a:r>
            <a:r>
              <a:rPr lang="ru-RU" sz="1600" dirty="0">
                <a:latin typeface="Times New Roman" panose="02020603050405020304" pitchFamily="18" charset="0"/>
                <a:cs typeface="Times New Roman" panose="02020603050405020304" pitchFamily="18" charset="0"/>
              </a:rPr>
              <a:t> Закону та </a:t>
            </a:r>
            <a:r>
              <a:rPr lang="ru-RU" sz="1600" dirty="0" err="1">
                <a:latin typeface="Times New Roman" panose="02020603050405020304" pitchFamily="18" charset="0"/>
                <a:cs typeface="Times New Roman" panose="02020603050405020304" pitchFamily="18" charset="0"/>
              </a:rPr>
              <a:t>спеціальних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законів</a:t>
            </a:r>
            <a:r>
              <a:rPr lang="ru-RU" sz="1600" dirty="0">
                <a:latin typeface="Times New Roman" panose="02020603050405020304" pitchFamily="18" charset="0"/>
                <a:cs typeface="Times New Roman" panose="02020603050405020304" pitchFamily="18" charset="0"/>
              </a:rPr>
              <a:t>.</a:t>
            </a:r>
          </a:p>
          <a:p>
            <a:r>
              <a:rPr lang="ru-RU" sz="1600" dirty="0" err="1">
                <a:latin typeface="Times New Roman" panose="02020603050405020304" pitchFamily="18" charset="0"/>
                <a:cs typeface="Times New Roman" panose="02020603050405020304" pitchFamily="18" charset="0"/>
              </a:rPr>
              <a:t>Кожна</a:t>
            </a:r>
            <a:r>
              <a:rPr lang="ru-RU" sz="1600" dirty="0">
                <a:latin typeface="Times New Roman" panose="02020603050405020304" pitchFamily="18" charset="0"/>
                <a:cs typeface="Times New Roman" panose="02020603050405020304" pitchFamily="18" charset="0"/>
              </a:rPr>
              <a:t> особа, </a:t>
            </a:r>
            <a:r>
              <a:rPr lang="ru-RU" sz="1600" dirty="0" err="1">
                <a:latin typeface="Times New Roman" panose="02020603050405020304" pitchFamily="18" charset="0"/>
                <a:cs typeface="Times New Roman" panose="02020603050405020304" pitchFamily="18" charset="0"/>
              </a:rPr>
              <a:t>стосовно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якої</a:t>
            </a:r>
            <a:r>
              <a:rPr lang="ru-RU" sz="1600" dirty="0">
                <a:latin typeface="Times New Roman" panose="02020603050405020304" pitchFamily="18" charset="0"/>
                <a:cs typeface="Times New Roman" panose="02020603050405020304" pitchFamily="18" charset="0"/>
              </a:rPr>
              <a:t> порушено </a:t>
            </a:r>
            <a:r>
              <a:rPr lang="ru-RU" sz="1600" dirty="0" err="1">
                <a:latin typeface="Times New Roman" panose="02020603050405020304" pitchFamily="18" charset="0"/>
                <a:cs typeface="Times New Roman" panose="02020603050405020304" pitchFamily="18" charset="0"/>
              </a:rPr>
              <a:t>питання</a:t>
            </a:r>
            <a:r>
              <a:rPr lang="ru-RU" sz="1600" dirty="0">
                <a:latin typeface="Times New Roman" panose="02020603050405020304" pitchFamily="18" charset="0"/>
                <a:cs typeface="Times New Roman" panose="02020603050405020304" pitchFamily="18" charset="0"/>
              </a:rPr>
              <a:t> про </a:t>
            </a:r>
            <a:r>
              <a:rPr lang="ru-RU" sz="1600" dirty="0" err="1">
                <a:latin typeface="Times New Roman" panose="02020603050405020304" pitchFamily="18" charset="0"/>
                <a:cs typeface="Times New Roman" panose="02020603050405020304" pitchFamily="18" charset="0"/>
              </a:rPr>
              <a:t>порушення</a:t>
            </a:r>
            <a:r>
              <a:rPr lang="ru-RU" sz="1600" dirty="0">
                <a:latin typeface="Times New Roman" panose="02020603050405020304" pitchFamily="18" charset="0"/>
                <a:cs typeface="Times New Roman" panose="02020603050405020304" pitchFamily="18" charset="0"/>
              </a:rPr>
              <a:t> нею </a:t>
            </a:r>
            <a:r>
              <a:rPr lang="ru-RU" sz="1600" dirty="0" err="1">
                <a:latin typeface="Times New Roman" panose="02020603050405020304" pitchFamily="18" charset="0"/>
                <a:cs typeface="Times New Roman" panose="02020603050405020304" pitchFamily="18" charset="0"/>
              </a:rPr>
              <a:t>академічної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доброчесності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має</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такі</a:t>
            </a:r>
            <a:r>
              <a:rPr lang="ru-RU" sz="1600" dirty="0">
                <a:latin typeface="Times New Roman" panose="02020603050405020304" pitchFamily="18" charset="0"/>
                <a:cs typeface="Times New Roman" panose="02020603050405020304" pitchFamily="18" charset="0"/>
              </a:rPr>
              <a:t> права:</a:t>
            </a:r>
          </a:p>
          <a:p>
            <a:r>
              <a:rPr lang="ru-RU" sz="1600" dirty="0" err="1">
                <a:latin typeface="Times New Roman" panose="02020603050405020304" pitchFamily="18" charset="0"/>
                <a:cs typeface="Times New Roman" panose="02020603050405020304" pitchFamily="18" charset="0"/>
              </a:rPr>
              <a:t>ознайомлюватися</a:t>
            </a:r>
            <a:r>
              <a:rPr lang="ru-RU" sz="1600" dirty="0">
                <a:latin typeface="Times New Roman" panose="02020603050405020304" pitchFamily="18" charset="0"/>
                <a:cs typeface="Times New Roman" panose="02020603050405020304" pitchFamily="18" charset="0"/>
              </a:rPr>
              <a:t> з </a:t>
            </a:r>
            <a:r>
              <a:rPr lang="ru-RU" sz="1600" dirty="0" err="1">
                <a:latin typeface="Times New Roman" panose="02020603050405020304" pitchFamily="18" charset="0"/>
                <a:cs typeface="Times New Roman" panose="02020603050405020304" pitchFamily="18" charset="0"/>
              </a:rPr>
              <a:t>усіма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матеріалами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перевірки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щодо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встановлення</a:t>
            </a:r>
            <a:r>
              <a:rPr lang="ru-RU" sz="1600" dirty="0">
                <a:latin typeface="Times New Roman" panose="02020603050405020304" pitchFamily="18" charset="0"/>
                <a:cs typeface="Times New Roman" panose="02020603050405020304" pitchFamily="18" charset="0"/>
              </a:rPr>
              <a:t> факту </a:t>
            </a:r>
            <a:r>
              <a:rPr lang="ru-RU" sz="1600" dirty="0" err="1">
                <a:latin typeface="Times New Roman" panose="02020603050405020304" pitchFamily="18" charset="0"/>
                <a:cs typeface="Times New Roman" panose="02020603050405020304" pitchFamily="18" charset="0"/>
              </a:rPr>
              <a:t>порушення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академічної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доброчесності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подавати</a:t>
            </a:r>
            <a:r>
              <a:rPr lang="ru-RU" sz="1600" dirty="0">
                <a:latin typeface="Times New Roman" panose="02020603050405020304" pitchFamily="18" charset="0"/>
                <a:cs typeface="Times New Roman" panose="02020603050405020304" pitchFamily="18" charset="0"/>
              </a:rPr>
              <a:t> до них </a:t>
            </a:r>
            <a:r>
              <a:rPr lang="ru-RU" sz="1600" dirty="0" err="1">
                <a:latin typeface="Times New Roman" panose="02020603050405020304" pitchFamily="18" charset="0"/>
                <a:cs typeface="Times New Roman" panose="02020603050405020304" pitchFamily="18" charset="0"/>
              </a:rPr>
              <a:t>зауваження</a:t>
            </a:r>
            <a:r>
              <a:rPr lang="ru-RU" sz="1600" dirty="0">
                <a:latin typeface="Times New Roman" panose="02020603050405020304" pitchFamily="18" charset="0"/>
                <a:cs typeface="Times New Roman" panose="02020603050405020304" pitchFamily="18" charset="0"/>
              </a:rPr>
              <a:t>;</a:t>
            </a:r>
          </a:p>
          <a:p>
            <a:r>
              <a:rPr lang="ru-RU" sz="1600" dirty="0" err="1">
                <a:latin typeface="Times New Roman" panose="02020603050405020304" pitchFamily="18" charset="0"/>
                <a:cs typeface="Times New Roman" panose="02020603050405020304" pitchFamily="18" charset="0"/>
              </a:rPr>
              <a:t>особисто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або</a:t>
            </a:r>
            <a:r>
              <a:rPr lang="ru-RU" sz="1600" dirty="0">
                <a:latin typeface="Times New Roman" panose="02020603050405020304" pitchFamily="18" charset="0"/>
                <a:cs typeface="Times New Roman" panose="02020603050405020304" pitchFamily="18" charset="0"/>
              </a:rPr>
              <a:t> через </a:t>
            </a:r>
            <a:r>
              <a:rPr lang="ru-RU" sz="1600" dirty="0" err="1">
                <a:latin typeface="Times New Roman" panose="02020603050405020304" pitchFamily="18" charset="0"/>
                <a:cs typeface="Times New Roman" panose="02020603050405020304" pitchFamily="18" charset="0"/>
              </a:rPr>
              <a:t>представника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надавати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усні</a:t>
            </a:r>
            <a:r>
              <a:rPr lang="ru-RU" sz="1600" dirty="0">
                <a:latin typeface="Times New Roman" panose="02020603050405020304" pitchFamily="18" charset="0"/>
                <a:cs typeface="Times New Roman" panose="02020603050405020304" pitchFamily="18" charset="0"/>
              </a:rPr>
              <a:t> та </a:t>
            </a:r>
            <a:r>
              <a:rPr lang="ru-RU" sz="1600" dirty="0" err="1">
                <a:latin typeface="Times New Roman" panose="02020603050405020304" pitchFamily="18" charset="0"/>
                <a:cs typeface="Times New Roman" panose="02020603050405020304" pitchFamily="18" charset="0"/>
              </a:rPr>
              <a:t>письмові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пояснення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або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відмовитися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від</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надання</a:t>
            </a:r>
            <a:r>
              <a:rPr lang="ru-RU" sz="1600" dirty="0">
                <a:latin typeface="Times New Roman" panose="02020603050405020304" pitchFamily="18" charset="0"/>
                <a:cs typeface="Times New Roman" panose="02020603050405020304" pitchFamily="18" charset="0"/>
              </a:rPr>
              <a:t> будь-</a:t>
            </a:r>
            <a:r>
              <a:rPr lang="ru-RU" sz="1600" dirty="0" err="1">
                <a:latin typeface="Times New Roman" panose="02020603050405020304" pitchFamily="18" charset="0"/>
                <a:cs typeface="Times New Roman" panose="02020603050405020304" pitchFamily="18" charset="0"/>
              </a:rPr>
              <a:t>яких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пояснень</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брати</a:t>
            </a:r>
            <a:r>
              <a:rPr lang="ru-RU" sz="1600" dirty="0">
                <a:latin typeface="Times New Roman" panose="02020603050405020304" pitchFamily="18" charset="0"/>
                <a:cs typeface="Times New Roman" panose="02020603050405020304" pitchFamily="18" charset="0"/>
              </a:rPr>
              <a:t> участь у </a:t>
            </a:r>
            <a:r>
              <a:rPr lang="ru-RU" sz="1600" dirty="0" err="1">
                <a:latin typeface="Times New Roman" panose="02020603050405020304" pitchFamily="18" charset="0"/>
                <a:cs typeface="Times New Roman" panose="02020603050405020304" pitchFamily="18" charset="0"/>
              </a:rPr>
              <a:t>дослідженні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доказів</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порушення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академічної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доброчесності</a:t>
            </a:r>
            <a:r>
              <a:rPr lang="ru-RU" sz="1600" dirty="0">
                <a:latin typeface="Times New Roman" panose="02020603050405020304" pitchFamily="18" charset="0"/>
                <a:cs typeface="Times New Roman" panose="02020603050405020304" pitchFamily="18" charset="0"/>
              </a:rPr>
              <a:t>;</a:t>
            </a:r>
          </a:p>
          <a:p>
            <a:r>
              <a:rPr lang="ru-RU" sz="1600" dirty="0">
                <a:latin typeface="Times New Roman" panose="02020603050405020304" pitchFamily="18" charset="0"/>
                <a:cs typeface="Times New Roman" panose="02020603050405020304" pitchFamily="18" charset="0"/>
              </a:rPr>
              <a:t>знати про дату, час і </a:t>
            </a:r>
            <a:r>
              <a:rPr lang="ru-RU" sz="1600" dirty="0" err="1">
                <a:latin typeface="Times New Roman" panose="02020603050405020304" pitchFamily="18" charset="0"/>
                <a:cs typeface="Times New Roman" panose="02020603050405020304" pitchFamily="18" charset="0"/>
              </a:rPr>
              <a:t>місце</a:t>
            </a:r>
            <a:r>
              <a:rPr lang="ru-RU" sz="1600" dirty="0">
                <a:latin typeface="Times New Roman" panose="02020603050405020304" pitchFamily="18" charset="0"/>
                <a:cs typeface="Times New Roman" panose="02020603050405020304" pitchFamily="18" charset="0"/>
              </a:rPr>
              <a:t> та бути </a:t>
            </a:r>
            <a:r>
              <a:rPr lang="ru-RU" sz="1600" dirty="0" err="1">
                <a:latin typeface="Times New Roman" panose="02020603050405020304" pitchFamily="18" charset="0"/>
                <a:cs typeface="Times New Roman" panose="02020603050405020304" pitchFamily="18" charset="0"/>
              </a:rPr>
              <a:t>присутньою</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під</a:t>
            </a:r>
            <a:r>
              <a:rPr lang="ru-RU" sz="1600" dirty="0">
                <a:latin typeface="Times New Roman" panose="02020603050405020304" pitchFamily="18" charset="0"/>
                <a:cs typeface="Times New Roman" panose="02020603050405020304" pitchFamily="18" charset="0"/>
              </a:rPr>
              <a:t> час </a:t>
            </a:r>
            <a:r>
              <a:rPr lang="ru-RU" sz="1600" dirty="0" err="1">
                <a:latin typeface="Times New Roman" panose="02020603050405020304" pitchFamily="18" charset="0"/>
                <a:cs typeface="Times New Roman" panose="02020603050405020304" pitchFamily="18" charset="0"/>
              </a:rPr>
              <a:t>розгляду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питання</a:t>
            </a:r>
            <a:r>
              <a:rPr lang="ru-RU" sz="1600" dirty="0">
                <a:latin typeface="Times New Roman" panose="02020603050405020304" pitchFamily="18" charset="0"/>
                <a:cs typeface="Times New Roman" panose="02020603050405020304" pitchFamily="18" charset="0"/>
              </a:rPr>
              <a:t> про </a:t>
            </a:r>
            <a:r>
              <a:rPr lang="ru-RU" sz="1600" dirty="0" err="1">
                <a:latin typeface="Times New Roman" panose="02020603050405020304" pitchFamily="18" charset="0"/>
                <a:cs typeface="Times New Roman" panose="02020603050405020304" pitchFamily="18" charset="0"/>
              </a:rPr>
              <a:t>встановлення</a:t>
            </a:r>
            <a:r>
              <a:rPr lang="ru-RU" sz="1600" dirty="0">
                <a:latin typeface="Times New Roman" panose="02020603050405020304" pitchFamily="18" charset="0"/>
                <a:cs typeface="Times New Roman" panose="02020603050405020304" pitchFamily="18" charset="0"/>
              </a:rPr>
              <a:t> факту </a:t>
            </a:r>
            <a:r>
              <a:rPr lang="ru-RU" sz="1600" dirty="0" err="1">
                <a:latin typeface="Times New Roman" panose="02020603050405020304" pitchFamily="18" charset="0"/>
                <a:cs typeface="Times New Roman" panose="02020603050405020304" pitchFamily="18" charset="0"/>
              </a:rPr>
              <a:t>порушення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академічної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доброчесності</a:t>
            </a:r>
            <a:r>
              <a:rPr lang="ru-RU" sz="1600" dirty="0">
                <a:latin typeface="Times New Roman" panose="02020603050405020304" pitchFamily="18" charset="0"/>
                <a:cs typeface="Times New Roman" panose="02020603050405020304" pitchFamily="18" charset="0"/>
              </a:rPr>
              <a:t> та </a:t>
            </a:r>
            <a:r>
              <a:rPr lang="ru-RU" sz="1600" dirty="0" err="1">
                <a:latin typeface="Times New Roman" panose="02020603050405020304" pitchFamily="18" charset="0"/>
                <a:cs typeface="Times New Roman" panose="02020603050405020304" pitchFamily="18" charset="0"/>
              </a:rPr>
              <a:t>притягнення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її</a:t>
            </a:r>
            <a:r>
              <a:rPr lang="ru-RU" sz="1600" dirty="0">
                <a:latin typeface="Times New Roman" panose="02020603050405020304" pitchFamily="18" charset="0"/>
                <a:cs typeface="Times New Roman" panose="02020603050405020304" pitchFamily="18" charset="0"/>
              </a:rPr>
              <a:t> до </a:t>
            </a:r>
            <a:r>
              <a:rPr lang="ru-RU" sz="1600" dirty="0" err="1">
                <a:latin typeface="Times New Roman" panose="02020603050405020304" pitchFamily="18" charset="0"/>
                <a:cs typeface="Times New Roman" panose="02020603050405020304" pitchFamily="18" charset="0"/>
              </a:rPr>
              <a:t>академічної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відповідальності</a:t>
            </a:r>
            <a:r>
              <a:rPr lang="ru-RU" sz="1600" dirty="0">
                <a:latin typeface="Times New Roman" panose="02020603050405020304" pitchFamily="18" charset="0"/>
                <a:cs typeface="Times New Roman" panose="02020603050405020304" pitchFamily="18" charset="0"/>
              </a:rPr>
              <a:t>;</a:t>
            </a:r>
          </a:p>
          <a:p>
            <a:r>
              <a:rPr lang="ru-RU" sz="1600" dirty="0" err="1">
                <a:latin typeface="Times New Roman" panose="02020603050405020304" pitchFamily="18" charset="0"/>
                <a:cs typeface="Times New Roman" panose="02020603050405020304" pitchFamily="18" charset="0"/>
              </a:rPr>
              <a:t>оскаржити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рішення</a:t>
            </a:r>
            <a:r>
              <a:rPr lang="ru-RU" sz="1600" dirty="0">
                <a:latin typeface="Times New Roman" panose="02020603050405020304" pitchFamily="18" charset="0"/>
                <a:cs typeface="Times New Roman" panose="02020603050405020304" pitchFamily="18" charset="0"/>
              </a:rPr>
              <a:t> про </a:t>
            </a:r>
            <a:r>
              <a:rPr lang="ru-RU" sz="1600" dirty="0" err="1">
                <a:latin typeface="Times New Roman" panose="02020603050405020304" pitchFamily="18" charset="0"/>
                <a:cs typeface="Times New Roman" panose="02020603050405020304" pitchFamily="18" charset="0"/>
              </a:rPr>
              <a:t>притягнення</a:t>
            </a:r>
            <a:r>
              <a:rPr lang="ru-RU" sz="1600" dirty="0">
                <a:latin typeface="Times New Roman" panose="02020603050405020304" pitchFamily="18" charset="0"/>
                <a:cs typeface="Times New Roman" panose="02020603050405020304" pitchFamily="18" charset="0"/>
              </a:rPr>
              <a:t> до </a:t>
            </a:r>
            <a:r>
              <a:rPr lang="ru-RU" sz="1600" dirty="0" err="1">
                <a:latin typeface="Times New Roman" panose="02020603050405020304" pitchFamily="18" charset="0"/>
                <a:cs typeface="Times New Roman" panose="02020603050405020304" pitchFamily="18" charset="0"/>
              </a:rPr>
              <a:t>академічної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відповідальності</a:t>
            </a:r>
            <a:r>
              <a:rPr lang="ru-RU" sz="1600" dirty="0">
                <a:latin typeface="Times New Roman" panose="02020603050405020304" pitchFamily="18" charset="0"/>
                <a:cs typeface="Times New Roman" panose="02020603050405020304" pitchFamily="18" charset="0"/>
              </a:rPr>
              <a:t> до органу, </a:t>
            </a:r>
            <a:r>
              <a:rPr lang="ru-RU" sz="1600" dirty="0" err="1">
                <a:latin typeface="Times New Roman" panose="02020603050405020304" pitchFamily="18" charset="0"/>
                <a:cs typeface="Times New Roman" panose="02020603050405020304" pitchFamily="18" charset="0"/>
              </a:rPr>
              <a:t>уповноваженого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розглядати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апеляції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або</a:t>
            </a:r>
            <a:r>
              <a:rPr lang="ru-RU" sz="1600" dirty="0">
                <a:latin typeface="Times New Roman" panose="02020603050405020304" pitchFamily="18" charset="0"/>
                <a:cs typeface="Times New Roman" panose="02020603050405020304" pitchFamily="18" charset="0"/>
              </a:rPr>
              <a:t> до суду.</a:t>
            </a:r>
          </a:p>
          <a:p>
            <a:r>
              <a:rPr lang="ru-RU" sz="1600" dirty="0">
                <a:latin typeface="Times New Roman" panose="02020603050405020304" pitchFamily="18" charset="0"/>
                <a:cs typeface="Times New Roman" panose="02020603050405020304" pitchFamily="18" charset="0"/>
              </a:rPr>
              <a:t>9. </a:t>
            </a:r>
            <a:r>
              <a:rPr lang="ru-RU" sz="1600" dirty="0" err="1">
                <a:latin typeface="Times New Roman" panose="02020603050405020304" pitchFamily="18" charset="0"/>
                <a:cs typeface="Times New Roman" panose="02020603050405020304" pitchFamily="18" charset="0"/>
              </a:rPr>
              <a:t>Форми</a:t>
            </a:r>
            <a:r>
              <a:rPr lang="ru-RU" sz="1600" dirty="0">
                <a:latin typeface="Times New Roman" panose="02020603050405020304" pitchFamily="18" charset="0"/>
                <a:cs typeface="Times New Roman" panose="02020603050405020304" pitchFamily="18" charset="0"/>
              </a:rPr>
              <a:t> та </a:t>
            </a:r>
            <a:r>
              <a:rPr lang="ru-RU" sz="1600" dirty="0" err="1">
                <a:latin typeface="Times New Roman" panose="02020603050405020304" pitchFamily="18" charset="0"/>
                <a:cs typeface="Times New Roman" panose="02020603050405020304" pitchFamily="18" charset="0"/>
              </a:rPr>
              <a:t>види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академічної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відповідальності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закладів</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освіти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визначаються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спеціальними</a:t>
            </a:r>
            <a:r>
              <a:rPr lang="ru-RU" sz="1600" dirty="0">
                <a:latin typeface="Times New Roman" panose="02020603050405020304" pitchFamily="18" charset="0"/>
                <a:cs typeface="Times New Roman" panose="02020603050405020304" pitchFamily="18" charset="0"/>
              </a:rPr>
              <a:t> законами.</a:t>
            </a:r>
          </a:p>
          <a:p>
            <a:r>
              <a:rPr lang="ru-RU" sz="1600" dirty="0">
                <a:latin typeface="Times New Roman" panose="02020603050405020304" pitchFamily="18" charset="0"/>
                <a:cs typeface="Times New Roman" panose="02020603050405020304" pitchFamily="18" charset="0"/>
              </a:rPr>
              <a:t>10. За </a:t>
            </a:r>
            <a:r>
              <a:rPr lang="ru-RU" sz="1600" dirty="0" err="1">
                <a:latin typeface="Times New Roman" panose="02020603050405020304" pitchFamily="18" charset="0"/>
                <a:cs typeface="Times New Roman" panose="02020603050405020304" pitchFamily="18" charset="0"/>
              </a:rPr>
              <a:t>дії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бездіяльність</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що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цим</a:t>
            </a:r>
            <a:r>
              <a:rPr lang="ru-RU" sz="1600" dirty="0">
                <a:latin typeface="Times New Roman" panose="02020603050405020304" pitchFamily="18" charset="0"/>
                <a:cs typeface="Times New Roman" panose="02020603050405020304" pitchFamily="18" charset="0"/>
              </a:rPr>
              <a:t> Законом </a:t>
            </a:r>
            <a:r>
              <a:rPr lang="ru-RU" sz="1600" dirty="0" err="1">
                <a:latin typeface="Times New Roman" panose="02020603050405020304" pitchFamily="18" charset="0"/>
                <a:cs typeface="Times New Roman" panose="02020603050405020304" pitchFamily="18" charset="0"/>
              </a:rPr>
              <a:t>визнані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порушенням</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академічної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доброчесності</a:t>
            </a:r>
            <a:r>
              <a:rPr lang="ru-RU" sz="1600" dirty="0">
                <a:latin typeface="Times New Roman" panose="02020603050405020304" pitchFamily="18" charset="0"/>
                <a:cs typeface="Times New Roman" panose="02020603050405020304" pitchFamily="18" charset="0"/>
              </a:rPr>
              <a:t>, особа </a:t>
            </a:r>
            <a:r>
              <a:rPr lang="ru-RU" sz="1600" dirty="0" err="1">
                <a:latin typeface="Times New Roman" panose="02020603050405020304" pitchFamily="18" charset="0"/>
                <a:cs typeface="Times New Roman" panose="02020603050405020304" pitchFamily="18" charset="0"/>
              </a:rPr>
              <a:t>може</a:t>
            </a:r>
            <a:r>
              <a:rPr lang="ru-RU" sz="1600" dirty="0">
                <a:latin typeface="Times New Roman" panose="02020603050405020304" pitchFamily="18" charset="0"/>
                <a:cs typeface="Times New Roman" panose="02020603050405020304" pitchFamily="18" charset="0"/>
              </a:rPr>
              <a:t> бути </a:t>
            </a:r>
            <a:r>
              <a:rPr lang="ru-RU" sz="1600" dirty="0" err="1">
                <a:latin typeface="Times New Roman" panose="02020603050405020304" pitchFamily="18" charset="0"/>
                <a:cs typeface="Times New Roman" panose="02020603050405020304" pitchFamily="18" charset="0"/>
              </a:rPr>
              <a:t>притягнута</a:t>
            </a:r>
            <a:r>
              <a:rPr lang="ru-RU" sz="1600" dirty="0">
                <a:latin typeface="Times New Roman" panose="02020603050405020304" pitchFamily="18" charset="0"/>
                <a:cs typeface="Times New Roman" panose="02020603050405020304" pitchFamily="18" charset="0"/>
              </a:rPr>
              <a:t> до </a:t>
            </a:r>
            <a:r>
              <a:rPr lang="ru-RU" sz="1600" dirty="0" err="1">
                <a:latin typeface="Times New Roman" panose="02020603050405020304" pitchFamily="18" charset="0"/>
                <a:cs typeface="Times New Roman" panose="02020603050405020304" pitchFamily="18" charset="0"/>
              </a:rPr>
              <a:t>інших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видів</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відповідальності</a:t>
            </a:r>
            <a:r>
              <a:rPr lang="ru-RU" sz="1600" dirty="0">
                <a:latin typeface="Times New Roman" panose="02020603050405020304" pitchFamily="18" charset="0"/>
                <a:cs typeface="Times New Roman" panose="02020603050405020304" pitchFamily="18" charset="0"/>
              </a:rPr>
              <a:t> з </a:t>
            </a:r>
            <a:r>
              <a:rPr lang="ru-RU" sz="1600" dirty="0" err="1">
                <a:latin typeface="Times New Roman" panose="02020603050405020304" pitchFamily="18" charset="0"/>
                <a:cs typeface="Times New Roman" panose="02020603050405020304" pitchFamily="18" charset="0"/>
              </a:rPr>
              <a:t>підстав</a:t>
            </a:r>
            <a:r>
              <a:rPr lang="ru-RU" sz="1600" dirty="0">
                <a:latin typeface="Times New Roman" panose="02020603050405020304" pitchFamily="18" charset="0"/>
                <a:cs typeface="Times New Roman" panose="02020603050405020304" pitchFamily="18" charset="0"/>
              </a:rPr>
              <a:t> та в порядку, </a:t>
            </a:r>
            <a:r>
              <a:rPr lang="ru-RU" sz="1600" dirty="0" err="1">
                <a:latin typeface="Times New Roman" panose="02020603050405020304" pitchFamily="18" charset="0"/>
                <a:cs typeface="Times New Roman" panose="02020603050405020304" pitchFamily="18" charset="0"/>
              </a:rPr>
              <a:t>визначених</a:t>
            </a:r>
            <a:r>
              <a:rPr lang="ru-RU" sz="1600" dirty="0">
                <a:latin typeface="Times New Roman" panose="02020603050405020304" pitchFamily="18" charset="0"/>
                <a:cs typeface="Times New Roman" panose="02020603050405020304" pitchFamily="18" charset="0"/>
              </a:rPr>
              <a:t> законом.</a:t>
            </a:r>
          </a:p>
          <a:p>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5659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3">
              <a:lumMod val="20000"/>
              <a:lumOff val="80000"/>
            </a:schemeClr>
          </a:solidFill>
        </p:spPr>
        <p:txBody>
          <a:bodyPr>
            <a:normAutofit/>
          </a:bodyPr>
          <a:lstStyle/>
          <a:p>
            <a:pPr algn="ctr"/>
            <a:r>
              <a:rPr lang="uk-UA" sz="32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ЗАКОН ПРО ВИЩУ ОСВІТУ</a:t>
            </a:r>
            <a:endParaRPr lang="ru-RU" sz="32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spcAft>
                <a:spcPts val="0"/>
              </a:spcAft>
              <a:buNone/>
            </a:pPr>
            <a:r>
              <a:rPr lang="uk-UA" sz="2400" dirty="0" smtClean="0">
                <a:latin typeface="Times New Roman" panose="02020603050405020304" pitchFamily="18" charset="0"/>
                <a:ea typeface="Calibri" panose="020F0502020204030204" pitchFamily="34" charset="0"/>
                <a:cs typeface="Times New Roman" panose="02020603050405020304" pitchFamily="18" charset="0"/>
              </a:rPr>
              <a:t>Атестація осіб, які здобувають ступінь доктора філософії, здійснюється на підставі публічного захисту наукових досягнень у формі дисертації разовою спеціалізованою вченою радою, утвореною закладом вищої освіти чи науковою установою, які мають акредитовану освітню програму третього рівня вищої освіти з відповідної спеціальності (спеціальностей для міждисциплінарних робіт). </a:t>
            </a:r>
            <a:r>
              <a:rPr lang="uk-UA" sz="2400" i="1" dirty="0" smtClean="0">
                <a:latin typeface="Times New Roman" panose="02020603050405020304" pitchFamily="18" charset="0"/>
                <a:ea typeface="Calibri" panose="020F0502020204030204" pitchFamily="34" charset="0"/>
                <a:cs typeface="Times New Roman" panose="02020603050405020304" pitchFamily="18" charset="0"/>
              </a:rPr>
              <a:t>{Частина четверта статті 6 в редакції Закону </a:t>
            </a:r>
            <a:r>
              <a:rPr lang="uk-UA" sz="2400" i="1" u="sng" dirty="0" smtClean="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rPr>
              <a:t>№ 1369-IX від 30.03.2021</a:t>
            </a:r>
            <a:r>
              <a:rPr lang="uk-UA" sz="2400" i="1" dirty="0" smtClean="0">
                <a:latin typeface="Times New Roman" panose="02020603050405020304" pitchFamily="18" charset="0"/>
                <a:ea typeface="Calibri" panose="020F0502020204030204" pitchFamily="34" charset="0"/>
                <a:cs typeface="Times New Roman" panose="02020603050405020304" pitchFamily="18" charset="0"/>
              </a:rPr>
              <a:t>}</a:t>
            </a:r>
            <a:endParaRPr lang="uk-UA" sz="2400" dirty="0" smtClean="0">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79146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65125"/>
            <a:ext cx="10896600" cy="1325563"/>
          </a:xfrm>
          <a:solidFill>
            <a:schemeClr val="accent3">
              <a:lumMod val="20000"/>
              <a:lumOff val="80000"/>
            </a:schemeClr>
          </a:solidFill>
        </p:spPr>
        <p:txBody>
          <a:bodyPr>
            <a:noAutofit/>
          </a:bodyPr>
          <a:lstStyle/>
          <a:p>
            <a:pPr algn="ctr"/>
            <a:r>
              <a:rPr lang="uk-UA" sz="3200" dirty="0" smtClean="0">
                <a:latin typeface="Times New Roman" panose="02020603050405020304" pitchFamily="18" charset="0"/>
                <a:cs typeface="Times New Roman" panose="02020603050405020304" pitchFamily="18" charset="0"/>
              </a:rPr>
              <a:t>Нормативно-правові акти, які регулюють організацію і проведення наукової і науково-технічної діяльності в Україні</a:t>
            </a:r>
            <a:endParaRPr lang="uk-UA" sz="32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68383" y="1690688"/>
            <a:ext cx="10515600" cy="4984431"/>
          </a:xfrm>
        </p:spPr>
        <p:txBody>
          <a:bodyPr>
            <a:normAutofit fontScale="25000" lnSpcReduction="20000"/>
          </a:bodyPr>
          <a:lstStyle/>
          <a:p>
            <a:pPr marL="0" lvl="0" indent="0">
              <a:buNone/>
            </a:pPr>
            <a:r>
              <a:rPr lang="uk-UA" sz="8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Постанова </a:t>
            </a:r>
            <a:r>
              <a:rPr lang="uk-UA" sz="8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КМУ </a:t>
            </a:r>
            <a:r>
              <a:rPr lang="uk-UA" sz="80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ПОРЯДОК ПІДГОТОВКИ ЗДОБУВАЧІВ ВИЩОЇ ОСВІТИ СТУПЕНЯ ДОКТОРА ФІЛОСОФІЇ ТА ДОКТОРА НАУК У ЗАКЛАДАХ ВИЩОЇ  ОСВІТИ (НАУКОВИХ УСТАНОВАХ) </a:t>
            </a:r>
            <a:r>
              <a:rPr lang="uk-UA" sz="8000" dirty="0" smtClean="0">
                <a:latin typeface="Times New Roman" panose="02020603050405020304" pitchFamily="18" charset="0"/>
                <a:ea typeface="Calibri" panose="020F0502020204030204" pitchFamily="34" charset="0"/>
                <a:cs typeface="Times New Roman" panose="02020603050405020304" pitchFamily="18" charset="0"/>
              </a:rPr>
              <a:t>(</a:t>
            </a:r>
            <a:r>
              <a:rPr lang="uk-UA" sz="8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від 23.03.2016 №</a:t>
            </a:r>
            <a:r>
              <a:rPr lang="uk-UA" sz="8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261) </a:t>
            </a:r>
          </a:p>
          <a:p>
            <a:pPr marL="0" lvl="0" indent="0">
              <a:buNone/>
            </a:pPr>
            <a:r>
              <a:rPr lang="uk-UA" sz="29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uk-UA" sz="8000" dirty="0">
                <a:latin typeface="Times New Roman" panose="02020603050405020304" pitchFamily="18" charset="0"/>
                <a:ea typeface="Calibri" panose="020F0502020204030204" pitchFamily="34" charset="0"/>
                <a:cs typeface="Times New Roman" panose="02020603050405020304" pitchFamily="18" charset="0"/>
              </a:rPr>
              <a:t>- </a:t>
            </a:r>
            <a:r>
              <a:rPr lang="uk-UA" sz="8000" dirty="0" smtClean="0">
                <a:latin typeface="Times New Roman" panose="02020603050405020304" pitchFamily="18" charset="0"/>
                <a:ea typeface="Calibri" panose="020F0502020204030204" pitchFamily="34" charset="0"/>
                <a:cs typeface="Times New Roman" panose="02020603050405020304" pitchFamily="18" charset="0"/>
              </a:rPr>
              <a:t>визначає </a:t>
            </a:r>
            <a:r>
              <a:rPr lang="uk-UA" sz="8000" dirty="0">
                <a:latin typeface="Times New Roman" panose="02020603050405020304" pitchFamily="18" charset="0"/>
                <a:ea typeface="Calibri" panose="020F0502020204030204" pitchFamily="34" charset="0"/>
                <a:cs typeface="Times New Roman" panose="02020603050405020304" pitchFamily="18" charset="0"/>
              </a:rPr>
              <a:t>механізм підготовки здобувачів вищої освіти на третьому (</a:t>
            </a:r>
            <a:r>
              <a:rPr lang="uk-UA" sz="8000" dirty="0" err="1">
                <a:latin typeface="Times New Roman" panose="02020603050405020304" pitchFamily="18" charset="0"/>
                <a:ea typeface="Calibri" panose="020F0502020204030204" pitchFamily="34" charset="0"/>
                <a:cs typeface="Times New Roman" panose="02020603050405020304" pitchFamily="18" charset="0"/>
              </a:rPr>
              <a:t>освітньо</a:t>
            </a:r>
            <a:r>
              <a:rPr lang="uk-UA" sz="8000" dirty="0">
                <a:latin typeface="Times New Roman" panose="02020603050405020304" pitchFamily="18" charset="0"/>
                <a:ea typeface="Calibri" panose="020F0502020204030204" pitchFamily="34" charset="0"/>
                <a:cs typeface="Times New Roman" panose="02020603050405020304" pitchFamily="18" charset="0"/>
              </a:rPr>
              <a:t>-науковому) та науковому рівнях вищої освіти з метою здобуття ступеня вищої освіти доктора філософії та доктора наук </a:t>
            </a:r>
            <a:r>
              <a:rPr lang="uk-UA" sz="8000" dirty="0" smtClean="0">
                <a:latin typeface="Times New Roman" panose="02020603050405020304" pitchFamily="18" charset="0"/>
                <a:ea typeface="Calibri" panose="020F0502020204030204" pitchFamily="34" charset="0"/>
                <a:cs typeface="Times New Roman" panose="02020603050405020304" pitchFamily="18" charset="0"/>
              </a:rPr>
              <a:t>відповідно. </a:t>
            </a:r>
          </a:p>
          <a:p>
            <a:pPr marL="0" indent="0">
              <a:spcAft>
                <a:spcPts val="0"/>
              </a:spcAft>
              <a:buNone/>
            </a:pPr>
            <a:r>
              <a:rPr lang="ru-RU" sz="8000" kern="18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Підготовка</a:t>
            </a:r>
            <a:r>
              <a:rPr lang="ru-RU" sz="8000" kern="18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здобувачів</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вищої</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освіти</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ступеня</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доктора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філософії</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здійснюється</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80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в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аспірантурі</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ад’юнктурі</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закладу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вищої</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освіти</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наукової</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установи) за очною (денною,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вечірньою</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або</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заочною формою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навчання</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80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поза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аспірантурою</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(для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осіб</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які</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професійно</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провадять</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наукову</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науково-технічну</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або</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науково-педагогічну</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діяльність</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за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основним</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місцем</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роботи</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у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відповідному</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закладі</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вищої</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освіти</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науковій</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установі</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8000" dirty="0">
              <a:latin typeface="Times New Roman" panose="02020603050405020304" pitchFamily="18" charset="0"/>
              <a:ea typeface="Calibri" panose="020F0502020204030204" pitchFamily="34" charset="0"/>
              <a:cs typeface="Times New Roman" panose="02020603050405020304" pitchFamily="18" charset="0"/>
            </a:endParaRPr>
          </a:p>
          <a:p>
            <a:pPr marL="0" indent="0">
              <a:spcAft>
                <a:spcPts val="0"/>
              </a:spcAft>
              <a:buNone/>
            </a:pP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Підготовка</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здобувачів</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ступеня</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доктора наук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здійснюється</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80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в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докторантурі</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закладу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вищої</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освіти</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наукової</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установи) за очною (денною) формою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навчання</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endParaRPr lang="ru-RU" sz="80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шляхом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самостійної</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підготовки</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їх</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наукових</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досягнень</a:t>
            </a:r>
            <a:r>
              <a:rPr lang="ru-RU"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до </a:t>
            </a:r>
            <a:r>
              <a:rPr lang="ru-RU" sz="8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захисту</a:t>
            </a:r>
            <a:r>
              <a:rPr lang="ru-RU" sz="8000" kern="18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p>
          <a:p>
            <a:pPr marL="0" lvl="0" indent="0">
              <a:buNone/>
            </a:pPr>
            <a:r>
              <a:rPr lang="uk-UA" sz="8000" kern="18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Аспіранти </a:t>
            </a:r>
            <a:r>
              <a:rPr lang="uk-UA"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(ад’юнкти) і докторанти користуються правами здобувачів вищої освіти, визначеними </a:t>
            </a:r>
            <a:r>
              <a:rPr lang="uk-UA" sz="8000" kern="18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Законом України </a:t>
            </a:r>
            <a:r>
              <a:rPr lang="uk-UA" sz="8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8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ПРО ВИЩУ ОСВІТУ</a:t>
            </a:r>
            <a:endParaRPr lang="ru-RU" sz="8000" dirty="0">
              <a:solidFill>
                <a:prstClr val="black"/>
              </a:solidFill>
              <a:latin typeface="Times New Roman" panose="02020603050405020304" pitchFamily="18" charset="0"/>
              <a:cs typeface="Times New Roman" panose="02020603050405020304" pitchFamily="18" charset="0"/>
            </a:endParaRPr>
          </a:p>
          <a:p>
            <a:pPr>
              <a:spcAft>
                <a:spcPts val="0"/>
              </a:spcAft>
            </a:pPr>
            <a:endParaRPr lang="ru-RU" sz="4500" dirty="0">
              <a:latin typeface="Calibri" panose="020F0502020204030204" pitchFamily="34" charset="0"/>
              <a:ea typeface="Calibri" panose="020F0502020204030204" pitchFamily="34" charset="0"/>
              <a:cs typeface="Times New Roman" panose="02020603050405020304" pitchFamily="18" charset="0"/>
            </a:endParaRPr>
          </a:p>
          <a:p>
            <a:pPr marL="0" lvl="0" indent="0">
              <a:buNone/>
            </a:pPr>
            <a:r>
              <a:rPr lang="uk-UA" sz="4500" kern="18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endParaRPr lang="uk-UA" sz="4500"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spcAft>
                <a:spcPts val="0"/>
              </a:spcAft>
              <a:buNone/>
            </a:pPr>
            <a:endParaRPr lang="uk-UA" sz="2500" dirty="0" smtClean="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4387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3">
              <a:lumMod val="20000"/>
              <a:lumOff val="80000"/>
            </a:schemeClr>
          </a:solidFill>
        </p:spPr>
        <p:txBody>
          <a:bodyPr/>
          <a:lstStyle/>
          <a:p>
            <a:r>
              <a:rPr lang="uk-UA" sz="2900" dirty="0">
                <a:solidFill>
                  <a:prstClr val="black"/>
                </a:solidFill>
                <a:latin typeface="Times New Roman" panose="02020603050405020304" pitchFamily="18" charset="0"/>
                <a:cs typeface="Times New Roman" panose="02020603050405020304" pitchFamily="18" charset="0"/>
              </a:rPr>
              <a:t>Нормативно-правові акти, які регулюють організацію і проведення наукової і науково-технічної діяльності в Україні</a:t>
            </a:r>
            <a:endParaRPr lang="ru-RU" dirty="0"/>
          </a:p>
        </p:txBody>
      </p:sp>
      <p:sp>
        <p:nvSpPr>
          <p:cNvPr id="3" name="Объект 2"/>
          <p:cNvSpPr>
            <a:spLocks noGrp="1"/>
          </p:cNvSpPr>
          <p:nvPr>
            <p:ph idx="1"/>
          </p:nvPr>
        </p:nvSpPr>
        <p:spPr/>
        <p:txBody>
          <a:bodyPr>
            <a:normAutofit/>
          </a:bodyPr>
          <a:lstStyle/>
          <a:p>
            <a:pPr marL="0" lvl="0" indent="0">
              <a:buNone/>
            </a:pPr>
            <a:r>
              <a:rPr lang="uk-UA"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Постанова КМУ від 23.03.2016 №261</a:t>
            </a:r>
          </a:p>
          <a:p>
            <a:pPr marL="0" lvl="0" indent="0">
              <a:buNone/>
            </a:pPr>
            <a:r>
              <a:rPr lang="uk-UA" sz="19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ПОРЯДОК ПІДГОТОВКИ ЗДОБУВАЧІВ ВИЩОЇ ОСВІТИ СТУПЕНЯ ДОКТОРА ФІЛОСОФІЇ ТА ДОКТОРА НАУК У ЗАКЛАДАХ ВИЩОЇ  ОСВІТИ (НАУКОВИХ УСТАНОВАХ)</a:t>
            </a:r>
          </a:p>
          <a:p>
            <a:pPr>
              <a:spcAft>
                <a:spcPts val="0"/>
              </a:spcAft>
            </a:pPr>
            <a:endParaRPr lang="ru-RU" sz="1900" kern="18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ru-RU" sz="1900" kern="18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Нормативний</a:t>
            </a:r>
            <a:r>
              <a:rPr lang="ru-RU" sz="2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строк </a:t>
            </a:r>
            <a:r>
              <a:rPr lang="ru-RU" sz="2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підготовки</a:t>
            </a:r>
            <a:r>
              <a:rPr lang="ru-RU" sz="2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доктора </a:t>
            </a:r>
            <a:r>
              <a:rPr lang="ru-RU" sz="2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філософії</a:t>
            </a:r>
            <a:r>
              <a:rPr lang="ru-RU" sz="2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в </a:t>
            </a:r>
            <a:r>
              <a:rPr lang="ru-RU" sz="2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аспірантурі</a:t>
            </a:r>
            <a:r>
              <a:rPr lang="ru-RU" sz="2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ад’юнктурі</a:t>
            </a:r>
            <a:r>
              <a:rPr lang="ru-RU" sz="2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незалежно</a:t>
            </a:r>
            <a:r>
              <a:rPr lang="ru-RU" sz="2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від</a:t>
            </a:r>
            <a:r>
              <a:rPr lang="ru-RU" sz="2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форми</a:t>
            </a:r>
            <a:r>
              <a:rPr lang="ru-RU" sz="2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навчання</a:t>
            </a:r>
            <a:r>
              <a:rPr lang="ru-RU" sz="2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становить </a:t>
            </a:r>
            <a:r>
              <a:rPr lang="ru-RU" sz="2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чотири</a:t>
            </a:r>
            <a:r>
              <a:rPr lang="ru-RU" sz="2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роки, а </a:t>
            </a:r>
            <a:r>
              <a:rPr lang="ru-RU" sz="2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підготовки</a:t>
            </a:r>
            <a:r>
              <a:rPr lang="ru-RU" sz="2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доктора наук у </a:t>
            </a:r>
            <a:r>
              <a:rPr lang="ru-RU" sz="2000"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докторантурі</a:t>
            </a:r>
            <a:r>
              <a:rPr lang="ru-RU" sz="2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 два роки.</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uk-UA" sz="2000" kern="18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Аспіранти </a:t>
            </a:r>
            <a:r>
              <a:rPr lang="uk-UA" sz="2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(ад’юнкти) і докторанти користуються правами здобувачів вищої освіти, визначеними </a:t>
            </a:r>
            <a:r>
              <a:rPr lang="uk-UA" sz="2000" u="sng" kern="1800" dirty="0">
                <a:solidFill>
                  <a:srgbClr val="0563C1"/>
                </a:solidFill>
                <a:latin typeface="Times New Roman" panose="02020603050405020304" pitchFamily="18" charset="0"/>
                <a:ea typeface="Times New Roman" panose="02020603050405020304" pitchFamily="18" charset="0"/>
                <a:cs typeface="Times New Roman" panose="02020603050405020304" pitchFamily="18" charset="0"/>
                <a:hlinkClick r:id="rId2"/>
              </a:rPr>
              <a:t>Законом України</a:t>
            </a:r>
            <a:r>
              <a:rPr lang="uk-UA" sz="20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2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ПРО ВИЩУ </a:t>
            </a:r>
            <a:r>
              <a:rPr lang="uk-UA" sz="20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ОСВІТУ</a:t>
            </a:r>
            <a:endParaRPr lang="ru-RU" sz="2000" dirty="0"/>
          </a:p>
        </p:txBody>
      </p:sp>
    </p:spTree>
    <p:extLst>
      <p:ext uri="{BB962C8B-B14F-4D97-AF65-F5344CB8AC3E}">
        <p14:creationId xmlns:p14="http://schemas.microsoft.com/office/powerpoint/2010/main" val="396945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53589" y="548640"/>
            <a:ext cx="10489474" cy="1632858"/>
          </a:xfrm>
        </p:spPr>
        <p:txBody>
          <a:bodyPr>
            <a:noAutofit/>
          </a:bodyPr>
          <a:lstStyle/>
          <a:p>
            <a:r>
              <a:rPr lang="uk-UA" sz="2800" dirty="0" smtClean="0">
                <a:latin typeface="Times New Roman" panose="02020603050405020304" pitchFamily="18" charset="0"/>
                <a:cs typeface="Times New Roman" panose="02020603050405020304" pitchFamily="18" charset="0"/>
              </a:rPr>
              <a:t>Підготовка здобувачів вищої освіти відбувається відповідно до переліку, затвердженого  Постановою КМУ від 29 квітня 2015 р. № 266 (редакція постанови КМУ від 7 липня 2021 р. № 762)</a:t>
            </a:r>
            <a:br>
              <a:rPr lang="uk-UA"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t>
            </a:r>
            <a:endParaRPr lang="ru-RU" sz="28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524000" y="1959429"/>
            <a:ext cx="9144000" cy="3298371"/>
          </a:xfrm>
        </p:spPr>
        <p:txBody>
          <a:bodyPr/>
          <a:lstStyle/>
          <a:p>
            <a:pPr>
              <a:spcBef>
                <a:spcPts val="1200"/>
              </a:spcBef>
              <a:spcAft>
                <a:spcPts val="1200"/>
              </a:spcAft>
            </a:pPr>
            <a:endParaRPr lang="uk-UA" dirty="0" smtClean="0">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1200"/>
              </a:spcBef>
              <a:spcAft>
                <a:spcPts val="1200"/>
              </a:spcAft>
            </a:pPr>
            <a:r>
              <a:rPr lang="uk-UA" dirty="0" smtClean="0">
                <a:latin typeface="Times New Roman" panose="02020603050405020304" pitchFamily="18" charset="0"/>
                <a:ea typeface="Times New Roman" panose="02020603050405020304" pitchFamily="18" charset="0"/>
                <a:cs typeface="Times New Roman" panose="02020603050405020304" pitchFamily="18" charset="0"/>
              </a:rPr>
              <a:t>Витяг з переліку </a:t>
            </a:r>
            <a:r>
              <a:rPr lang="uk-UA" dirty="0">
                <a:latin typeface="Times New Roman" panose="02020603050405020304" pitchFamily="18" charset="0"/>
                <a:ea typeface="Times New Roman" panose="02020603050405020304" pitchFamily="18" charset="0"/>
                <a:cs typeface="Times New Roman" panose="02020603050405020304" pitchFamily="18" charset="0"/>
              </a:rPr>
              <a:t/>
            </a:r>
            <a:br>
              <a:rPr lang="uk-UA" dirty="0">
                <a:latin typeface="Times New Roman" panose="02020603050405020304" pitchFamily="18" charset="0"/>
                <a:ea typeface="Times New Roman" panose="02020603050405020304" pitchFamily="18" charset="0"/>
                <a:cs typeface="Times New Roman" panose="02020603050405020304" pitchFamily="18" charset="0"/>
              </a:rPr>
            </a:br>
            <a:r>
              <a:rPr lang="uk-UA" dirty="0">
                <a:latin typeface="Times New Roman" panose="02020603050405020304" pitchFamily="18" charset="0"/>
                <a:ea typeface="Times New Roman" panose="02020603050405020304" pitchFamily="18" charset="0"/>
                <a:cs typeface="Times New Roman" panose="02020603050405020304" pitchFamily="18" charset="0"/>
              </a:rPr>
              <a:t>галузей знань і спеціальностей, за якими здійснюється </a:t>
            </a:r>
            <a:br>
              <a:rPr lang="uk-UA" dirty="0">
                <a:latin typeface="Times New Roman" panose="02020603050405020304" pitchFamily="18" charset="0"/>
                <a:ea typeface="Times New Roman" panose="02020603050405020304" pitchFamily="18" charset="0"/>
                <a:cs typeface="Times New Roman" panose="02020603050405020304" pitchFamily="18" charset="0"/>
              </a:rPr>
            </a:br>
            <a:r>
              <a:rPr lang="uk-UA" dirty="0">
                <a:latin typeface="Times New Roman" panose="02020603050405020304" pitchFamily="18" charset="0"/>
                <a:ea typeface="Times New Roman" panose="02020603050405020304" pitchFamily="18" charset="0"/>
                <a:cs typeface="Times New Roman" panose="02020603050405020304" pitchFamily="18" charset="0"/>
              </a:rPr>
              <a:t>підготовка здобувачів вищої освіти</a:t>
            </a:r>
            <a:endParaRPr lang="ru-RU" b="1" dirty="0">
              <a:latin typeface="Antiqua"/>
              <a:ea typeface="Times New Roman" panose="02020603050405020304" pitchFamily="18" charset="0"/>
              <a:cs typeface="Times New Roman" panose="02020603050405020304" pitchFamily="18" charset="0"/>
            </a:endParaRPr>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3868588466"/>
              </p:ext>
            </p:extLst>
          </p:nvPr>
        </p:nvGraphicFramePr>
        <p:xfrm>
          <a:off x="1358537" y="3918859"/>
          <a:ext cx="10241280" cy="2250541"/>
        </p:xfrm>
        <a:graphic>
          <a:graphicData uri="http://schemas.openxmlformats.org/drawingml/2006/table">
            <a:tbl>
              <a:tblPr firstRow="1" firstCol="1" bandRow="1">
                <a:tableStyleId>{5C22544A-7EE6-4342-B048-85BDC9FD1C3A}</a:tableStyleId>
              </a:tblPr>
              <a:tblGrid>
                <a:gridCol w="2559973">
                  <a:extLst>
                    <a:ext uri="{9D8B030D-6E8A-4147-A177-3AD203B41FA5}">
                      <a16:colId xmlns:a16="http://schemas.microsoft.com/office/drawing/2014/main" val="3208168756"/>
                    </a:ext>
                  </a:extLst>
                </a:gridCol>
                <a:gridCol w="4185585">
                  <a:extLst>
                    <a:ext uri="{9D8B030D-6E8A-4147-A177-3AD203B41FA5}">
                      <a16:colId xmlns:a16="http://schemas.microsoft.com/office/drawing/2014/main" val="45596538"/>
                    </a:ext>
                  </a:extLst>
                </a:gridCol>
                <a:gridCol w="935055">
                  <a:extLst>
                    <a:ext uri="{9D8B030D-6E8A-4147-A177-3AD203B41FA5}">
                      <a16:colId xmlns:a16="http://schemas.microsoft.com/office/drawing/2014/main" val="2367960571"/>
                    </a:ext>
                  </a:extLst>
                </a:gridCol>
                <a:gridCol w="2560667">
                  <a:extLst>
                    <a:ext uri="{9D8B030D-6E8A-4147-A177-3AD203B41FA5}">
                      <a16:colId xmlns:a16="http://schemas.microsoft.com/office/drawing/2014/main" val="1851024277"/>
                    </a:ext>
                  </a:extLst>
                </a:gridCol>
              </a:tblGrid>
              <a:tr h="375090">
                <a:tc rowSpan="5">
                  <a:txBody>
                    <a:bodyPr/>
                    <a:lstStyle/>
                    <a:p>
                      <a:pPr algn="just">
                        <a:spcBef>
                          <a:spcPts val="600"/>
                        </a:spcBef>
                        <a:spcAft>
                          <a:spcPts val="0"/>
                        </a:spcAft>
                      </a:pPr>
                      <a:r>
                        <a:rPr lang="uk-UA" sz="2000" b="0" dirty="0" smtClean="0">
                          <a:solidFill>
                            <a:schemeClr val="tx1"/>
                          </a:solidFill>
                          <a:effectLst/>
                          <a:latin typeface="Times New Roman" panose="02020603050405020304" pitchFamily="18" charset="0"/>
                          <a:cs typeface="Times New Roman" panose="02020603050405020304" pitchFamily="18" charset="0"/>
                        </a:rPr>
                        <a:t>22</a:t>
                      </a:r>
                      <a:r>
                        <a:rPr lang="uk-UA" sz="2000" b="0" dirty="0">
                          <a:solidFill>
                            <a:schemeClr val="tx1"/>
                          </a:solidFill>
                          <a:effectLst/>
                          <a:latin typeface="Times New Roman" panose="02020603050405020304" pitchFamily="18" charset="0"/>
                          <a:cs typeface="Times New Roman" panose="02020603050405020304" pitchFamily="18" charset="0"/>
                        </a:rPr>
                        <a:t> Охорона здоров’я</a:t>
                      </a:r>
                      <a:endParaRPr lang="ru-RU"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Bef>
                          <a:spcPts val="600"/>
                        </a:spcBef>
                        <a:spcAft>
                          <a:spcPts val="0"/>
                        </a:spcAft>
                      </a:pPr>
                      <a:r>
                        <a:rPr lang="uk-UA" sz="2000" dirty="0">
                          <a:effectLst/>
                          <a:latin typeface="Times New Roman" panose="02020603050405020304" pitchFamily="18" charset="0"/>
                          <a:cs typeface="Times New Roman" panose="02020603050405020304" pitchFamily="18" charset="0"/>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Bef>
                          <a:spcPts val="600"/>
                        </a:spcBef>
                        <a:spcAft>
                          <a:spcPts val="0"/>
                        </a:spcAft>
                      </a:pPr>
                      <a:r>
                        <a:rPr lang="uk-UA" sz="2000" dirty="0">
                          <a:effectLst/>
                          <a:latin typeface="Times New Roman" panose="02020603050405020304" pitchFamily="18" charset="0"/>
                          <a:cs typeface="Times New Roman" panose="02020603050405020304" pitchFamily="18" charset="0"/>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Bef>
                          <a:spcPts val="600"/>
                        </a:spcBef>
                        <a:spcAft>
                          <a:spcPts val="0"/>
                        </a:spcAft>
                      </a:pPr>
                      <a:r>
                        <a:rPr lang="uk-UA" sz="2000" dirty="0">
                          <a:effectLst/>
                          <a:latin typeface="Times New Roman" panose="02020603050405020304" pitchFamily="18" charset="0"/>
                          <a:cs typeface="Times New Roman" panose="02020603050405020304" pitchFamily="18" charset="0"/>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Bef>
                          <a:spcPts val="600"/>
                        </a:spcBef>
                        <a:spcAft>
                          <a:spcPts val="0"/>
                        </a:spcAft>
                      </a:pPr>
                      <a:r>
                        <a:rPr lang="uk-UA" sz="2000" dirty="0">
                          <a:effectLst/>
                          <a:latin typeface="Times New Roman" panose="02020603050405020304" pitchFamily="18" charset="0"/>
                          <a:cs typeface="Times New Roman" panose="02020603050405020304" pitchFamily="18" charset="0"/>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spcBef>
                          <a:spcPts val="600"/>
                        </a:spcBef>
                        <a:spcAft>
                          <a:spcPts val="0"/>
                        </a:spcAft>
                      </a:pPr>
                      <a:r>
                        <a:rPr lang="uk-UA" sz="2000" b="0" dirty="0">
                          <a:solidFill>
                            <a:schemeClr val="tx1"/>
                          </a:solidFill>
                          <a:effectLst/>
                          <a:latin typeface="Times New Roman" panose="02020603050405020304" pitchFamily="18" charset="0"/>
                          <a:cs typeface="Times New Roman" panose="02020603050405020304" pitchFamily="18" charset="0"/>
                        </a:rPr>
                        <a:t>221 Стоматологія</a:t>
                      </a:r>
                      <a:endParaRPr lang="ru-RU"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gn="ctr">
                        <a:spcBef>
                          <a:spcPts val="600"/>
                        </a:spcBef>
                        <a:spcAft>
                          <a:spcPts val="0"/>
                        </a:spcAft>
                      </a:pPr>
                      <a:r>
                        <a:rPr lang="uk-UA" sz="2000" b="0" dirty="0">
                          <a:solidFill>
                            <a:schemeClr val="tx1"/>
                          </a:solidFill>
                          <a:effectLst/>
                          <a:latin typeface="Times New Roman" panose="02020603050405020304" pitchFamily="18" charset="0"/>
                          <a:cs typeface="Times New Roman" panose="02020603050405020304" pitchFamily="18" charset="0"/>
                        </a:rPr>
                        <a:t>0911</a:t>
                      </a:r>
                      <a:endParaRPr lang="ru-RU"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spcBef>
                          <a:spcPts val="600"/>
                        </a:spcBef>
                        <a:spcAft>
                          <a:spcPts val="0"/>
                        </a:spcAft>
                      </a:pPr>
                      <a:r>
                        <a:rPr lang="uk-UA" sz="2000" b="0" dirty="0" err="1">
                          <a:solidFill>
                            <a:schemeClr val="tx1"/>
                          </a:solidFill>
                          <a:effectLst/>
                          <a:latin typeface="Times New Roman" panose="02020603050405020304" pitchFamily="18" charset="0"/>
                          <a:cs typeface="Times New Roman" panose="02020603050405020304" pitchFamily="18" charset="0"/>
                        </a:rPr>
                        <a:t>Dental</a:t>
                      </a:r>
                      <a:r>
                        <a:rPr lang="uk-UA" sz="2000" b="0" dirty="0">
                          <a:solidFill>
                            <a:schemeClr val="tx1"/>
                          </a:solidFill>
                          <a:effectLst/>
                          <a:latin typeface="Times New Roman" panose="02020603050405020304" pitchFamily="18" charset="0"/>
                          <a:cs typeface="Times New Roman" panose="02020603050405020304" pitchFamily="18" charset="0"/>
                        </a:rPr>
                        <a:t> </a:t>
                      </a:r>
                      <a:r>
                        <a:rPr lang="uk-UA" sz="2000" b="0" dirty="0" err="1">
                          <a:solidFill>
                            <a:schemeClr val="tx1"/>
                          </a:solidFill>
                          <a:effectLst/>
                          <a:latin typeface="Times New Roman" panose="02020603050405020304" pitchFamily="18" charset="0"/>
                          <a:cs typeface="Times New Roman" panose="02020603050405020304" pitchFamily="18" charset="0"/>
                        </a:rPr>
                        <a:t>studies</a:t>
                      </a:r>
                      <a:endParaRPr lang="ru-RU"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512771590"/>
                  </a:ext>
                </a:extLst>
              </a:tr>
              <a:tr h="375090">
                <a:tc vMerge="1">
                  <a:txBody>
                    <a:bodyPr/>
                    <a:lstStyle/>
                    <a:p>
                      <a:pPr algn="just">
                        <a:spcBef>
                          <a:spcPts val="600"/>
                        </a:spcBef>
                        <a:spcAft>
                          <a:spcPts val="0"/>
                        </a:spcAft>
                      </a:pP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uk-UA" sz="2000" dirty="0">
                          <a:solidFill>
                            <a:schemeClr val="tx1"/>
                          </a:solidFill>
                          <a:effectLst/>
                          <a:latin typeface="Times New Roman" panose="02020603050405020304" pitchFamily="18" charset="0"/>
                          <a:cs typeface="Times New Roman" panose="02020603050405020304" pitchFamily="18" charset="0"/>
                        </a:rPr>
                        <a:t>222 Медицина</a:t>
                      </a:r>
                      <a:endParaRPr lang="ru-RU"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2">
                        <a:lumMod val="60000"/>
                        <a:lumOff val="40000"/>
                      </a:schemeClr>
                    </a:solidFill>
                  </a:tcPr>
                </a:tc>
                <a:tc>
                  <a:txBody>
                    <a:bodyPr/>
                    <a:lstStyle/>
                    <a:p>
                      <a:pPr algn="ctr">
                        <a:spcBef>
                          <a:spcPts val="600"/>
                        </a:spcBef>
                        <a:spcAft>
                          <a:spcPts val="0"/>
                        </a:spcAft>
                      </a:pPr>
                      <a:r>
                        <a:rPr lang="uk-UA" sz="2000" dirty="0">
                          <a:solidFill>
                            <a:schemeClr val="tx1"/>
                          </a:solidFill>
                          <a:effectLst/>
                          <a:latin typeface="Times New Roman" panose="02020603050405020304" pitchFamily="18" charset="0"/>
                          <a:cs typeface="Times New Roman" panose="02020603050405020304" pitchFamily="18" charset="0"/>
                        </a:rPr>
                        <a:t>0912</a:t>
                      </a:r>
                      <a:endParaRPr lang="ru-RU"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2">
                        <a:lumMod val="60000"/>
                        <a:lumOff val="40000"/>
                      </a:schemeClr>
                    </a:solidFill>
                  </a:tcPr>
                </a:tc>
                <a:tc>
                  <a:txBody>
                    <a:bodyPr/>
                    <a:lstStyle/>
                    <a:p>
                      <a:pPr>
                        <a:spcBef>
                          <a:spcPts val="600"/>
                        </a:spcBef>
                        <a:spcAft>
                          <a:spcPts val="0"/>
                        </a:spcAft>
                      </a:pPr>
                      <a:r>
                        <a:rPr lang="uk-UA" sz="2000" dirty="0" err="1">
                          <a:solidFill>
                            <a:schemeClr val="tx1"/>
                          </a:solidFill>
                          <a:effectLst/>
                          <a:latin typeface="Times New Roman" panose="02020603050405020304" pitchFamily="18" charset="0"/>
                          <a:cs typeface="Times New Roman" panose="02020603050405020304" pitchFamily="18" charset="0"/>
                        </a:rPr>
                        <a:t>Medicine</a:t>
                      </a:r>
                      <a:endParaRPr lang="ru-RU"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2179674298"/>
                  </a:ext>
                </a:extLst>
              </a:tr>
              <a:tr h="375090">
                <a:tc vMerge="1">
                  <a:txBody>
                    <a:bodyPr/>
                    <a:lstStyle/>
                    <a:p>
                      <a:pPr algn="just">
                        <a:spcBef>
                          <a:spcPts val="600"/>
                        </a:spcBef>
                        <a:spcAft>
                          <a:spcPts val="0"/>
                        </a:spcAft>
                      </a:pP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uk-UA" sz="2000">
                          <a:effectLst/>
                          <a:latin typeface="Times New Roman" panose="02020603050405020304" pitchFamily="18" charset="0"/>
                          <a:cs typeface="Times New Roman" panose="02020603050405020304" pitchFamily="18" charset="0"/>
                        </a:rPr>
                        <a:t>223 Медсестринство</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uk-UA" sz="2000" dirty="0">
                          <a:effectLst/>
                          <a:latin typeface="Times New Roman" panose="02020603050405020304" pitchFamily="18" charset="0"/>
                          <a:cs typeface="Times New Roman" panose="02020603050405020304" pitchFamily="18" charset="0"/>
                        </a:rPr>
                        <a:t>0913</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uk-UA" sz="2000" dirty="0" err="1">
                          <a:effectLst/>
                          <a:latin typeface="Times New Roman" panose="02020603050405020304" pitchFamily="18" charset="0"/>
                          <a:cs typeface="Times New Roman" panose="02020603050405020304" pitchFamily="18" charset="0"/>
                        </a:rPr>
                        <a:t>Nursing</a:t>
                      </a:r>
                      <a:r>
                        <a:rPr lang="uk-UA" sz="2000" dirty="0">
                          <a:effectLst/>
                          <a:latin typeface="Times New Roman" panose="02020603050405020304" pitchFamily="18" charset="0"/>
                          <a:cs typeface="Times New Roman" panose="02020603050405020304" pitchFamily="18" charset="0"/>
                        </a:rPr>
                        <a:t> </a:t>
                      </a:r>
                      <a:r>
                        <a:rPr lang="uk-UA" sz="2000" dirty="0" err="1">
                          <a:effectLst/>
                          <a:latin typeface="Times New Roman" panose="02020603050405020304" pitchFamily="18" charset="0"/>
                          <a:cs typeface="Times New Roman" panose="02020603050405020304" pitchFamily="18" charset="0"/>
                        </a:rPr>
                        <a:t>and</a:t>
                      </a:r>
                      <a:r>
                        <a:rPr lang="uk-UA" sz="2000" dirty="0">
                          <a:effectLst/>
                          <a:latin typeface="Times New Roman" panose="02020603050405020304" pitchFamily="18" charset="0"/>
                          <a:cs typeface="Times New Roman" panose="02020603050405020304" pitchFamily="18" charset="0"/>
                        </a:rPr>
                        <a:t> </a:t>
                      </a:r>
                      <a:r>
                        <a:rPr lang="uk-UA" sz="2000" dirty="0" err="1">
                          <a:effectLst/>
                          <a:latin typeface="Times New Roman" panose="02020603050405020304" pitchFamily="18" charset="0"/>
                          <a:cs typeface="Times New Roman" panose="02020603050405020304" pitchFamily="18" charset="0"/>
                        </a:rPr>
                        <a:t>midwifery</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8952280"/>
                  </a:ext>
                </a:extLst>
              </a:tr>
              <a:tr h="750181">
                <a:tc vMerge="1">
                  <a:txBody>
                    <a:bodyPr/>
                    <a:lstStyle/>
                    <a:p>
                      <a:pPr algn="just">
                        <a:spcBef>
                          <a:spcPts val="600"/>
                        </a:spcBef>
                        <a:spcAft>
                          <a:spcPts val="0"/>
                        </a:spcAft>
                      </a:pP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uk-UA" sz="2000">
                          <a:effectLst/>
                          <a:latin typeface="Times New Roman" panose="02020603050405020304" pitchFamily="18" charset="0"/>
                          <a:cs typeface="Times New Roman" panose="02020603050405020304" pitchFamily="18" charset="0"/>
                        </a:rPr>
                        <a:t>224 Технології медичної діагностики та лікування</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uk-UA" sz="2000">
                          <a:effectLst/>
                          <a:latin typeface="Times New Roman" panose="02020603050405020304" pitchFamily="18" charset="0"/>
                          <a:cs typeface="Times New Roman" panose="02020603050405020304" pitchFamily="18" charset="0"/>
                        </a:rPr>
                        <a:t>0914</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uk-UA" sz="2000" dirty="0" err="1">
                          <a:effectLst/>
                          <a:latin typeface="Times New Roman" panose="02020603050405020304" pitchFamily="18" charset="0"/>
                          <a:cs typeface="Times New Roman" panose="02020603050405020304" pitchFamily="18" charset="0"/>
                        </a:rPr>
                        <a:t>Medical</a:t>
                      </a:r>
                      <a:r>
                        <a:rPr lang="uk-UA" sz="2000" dirty="0">
                          <a:effectLst/>
                          <a:latin typeface="Times New Roman" panose="02020603050405020304" pitchFamily="18" charset="0"/>
                          <a:cs typeface="Times New Roman" panose="02020603050405020304" pitchFamily="18" charset="0"/>
                        </a:rPr>
                        <a:t> </a:t>
                      </a:r>
                      <a:r>
                        <a:rPr lang="uk-UA" sz="2000" dirty="0" err="1">
                          <a:effectLst/>
                          <a:latin typeface="Times New Roman" panose="02020603050405020304" pitchFamily="18" charset="0"/>
                          <a:cs typeface="Times New Roman" panose="02020603050405020304" pitchFamily="18" charset="0"/>
                        </a:rPr>
                        <a:t>diagnostic</a:t>
                      </a:r>
                      <a:r>
                        <a:rPr lang="uk-UA" sz="2000" dirty="0">
                          <a:effectLst/>
                          <a:latin typeface="Times New Roman" panose="02020603050405020304" pitchFamily="18" charset="0"/>
                          <a:cs typeface="Times New Roman" panose="02020603050405020304" pitchFamily="18" charset="0"/>
                        </a:rPr>
                        <a:t> </a:t>
                      </a:r>
                      <a:r>
                        <a:rPr lang="uk-UA" sz="2000" dirty="0" err="1">
                          <a:effectLst/>
                          <a:latin typeface="Times New Roman" panose="02020603050405020304" pitchFamily="18" charset="0"/>
                          <a:cs typeface="Times New Roman" panose="02020603050405020304" pitchFamily="18" charset="0"/>
                        </a:rPr>
                        <a:t>and</a:t>
                      </a:r>
                      <a:r>
                        <a:rPr lang="uk-UA" sz="2000" dirty="0">
                          <a:effectLst/>
                          <a:latin typeface="Times New Roman" panose="02020603050405020304" pitchFamily="18" charset="0"/>
                          <a:cs typeface="Times New Roman" panose="02020603050405020304" pitchFamily="18" charset="0"/>
                        </a:rPr>
                        <a:t> </a:t>
                      </a:r>
                      <a:r>
                        <a:rPr lang="uk-UA" sz="2000" dirty="0" err="1">
                          <a:effectLst/>
                          <a:latin typeface="Times New Roman" panose="02020603050405020304" pitchFamily="18" charset="0"/>
                          <a:cs typeface="Times New Roman" panose="02020603050405020304" pitchFamily="18" charset="0"/>
                        </a:rPr>
                        <a:t>treatment</a:t>
                      </a:r>
                      <a:r>
                        <a:rPr lang="uk-UA" sz="2000" dirty="0">
                          <a:effectLst/>
                          <a:latin typeface="Times New Roman" panose="02020603050405020304" pitchFamily="18" charset="0"/>
                          <a:cs typeface="Times New Roman" panose="02020603050405020304" pitchFamily="18" charset="0"/>
                        </a:rPr>
                        <a:t> </a:t>
                      </a:r>
                      <a:r>
                        <a:rPr lang="uk-UA" sz="2000" dirty="0" err="1">
                          <a:effectLst/>
                          <a:latin typeface="Times New Roman" panose="02020603050405020304" pitchFamily="18" charset="0"/>
                          <a:cs typeface="Times New Roman" panose="02020603050405020304" pitchFamily="18" charset="0"/>
                        </a:rPr>
                        <a:t>technology</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78301048"/>
                  </a:ext>
                </a:extLst>
              </a:tr>
              <a:tr h="375090">
                <a:tc vMerge="1">
                  <a:txBody>
                    <a:bodyPr/>
                    <a:lstStyle/>
                    <a:p>
                      <a:pPr algn="just">
                        <a:spcBef>
                          <a:spcPts val="600"/>
                        </a:spcBef>
                        <a:spcAft>
                          <a:spcPts val="0"/>
                        </a:spcAft>
                      </a:pP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uk-UA" sz="2000" dirty="0">
                          <a:effectLst/>
                          <a:latin typeface="Times New Roman" panose="02020603050405020304" pitchFamily="18" charset="0"/>
                          <a:cs typeface="Times New Roman" panose="02020603050405020304" pitchFamily="18" charset="0"/>
                        </a:rPr>
                        <a:t>225 Медична психологія</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uk-UA" sz="2000">
                          <a:effectLst/>
                          <a:latin typeface="Times New Roman" panose="02020603050405020304" pitchFamily="18" charset="0"/>
                          <a:cs typeface="Times New Roman" panose="02020603050405020304" pitchFamily="18" charset="0"/>
                        </a:rPr>
                        <a:t>0313</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Bef>
                          <a:spcPts val="600"/>
                        </a:spcBef>
                        <a:spcAft>
                          <a:spcPts val="0"/>
                        </a:spcAft>
                      </a:pPr>
                      <a:r>
                        <a:rPr lang="uk-UA" sz="2000" dirty="0" err="1">
                          <a:effectLst/>
                          <a:latin typeface="Times New Roman" panose="02020603050405020304" pitchFamily="18" charset="0"/>
                          <a:cs typeface="Times New Roman" panose="02020603050405020304" pitchFamily="18" charset="0"/>
                        </a:rPr>
                        <a:t>Psychology</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80753367"/>
                  </a:ext>
                </a:extLst>
              </a:tr>
            </a:tbl>
          </a:graphicData>
        </a:graphic>
      </p:graphicFrame>
    </p:spTree>
    <p:extLst>
      <p:ext uri="{BB962C8B-B14F-4D97-AF65-F5344CB8AC3E}">
        <p14:creationId xmlns:p14="http://schemas.microsoft.com/office/powerpoint/2010/main" val="155407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3">
              <a:lumMod val="20000"/>
              <a:lumOff val="80000"/>
            </a:schemeClr>
          </a:solidFill>
        </p:spPr>
        <p:txBody>
          <a:bodyPr>
            <a:normAutofit/>
          </a:bodyPr>
          <a:lstStyle/>
          <a:p>
            <a:pPr fontAlgn="t"/>
            <a:r>
              <a:rPr lang="uk-UA" sz="2900" dirty="0">
                <a:solidFill>
                  <a:prstClr val="black"/>
                </a:solidFill>
                <a:latin typeface="Times New Roman" panose="02020603050405020304" pitchFamily="18" charset="0"/>
                <a:cs typeface="Times New Roman" panose="02020603050405020304" pitchFamily="18" charset="0"/>
              </a:rPr>
              <a:t>Нормативно-правові акти, які регулюють організацію і проведення наукової і науково-технічної діяльності в Україні</a:t>
            </a:r>
            <a:endParaRPr lang="ru-RU" dirty="0"/>
          </a:p>
        </p:txBody>
      </p:sp>
      <p:sp>
        <p:nvSpPr>
          <p:cNvPr id="3" name="Объект 2"/>
          <p:cNvSpPr>
            <a:spLocks noGrp="1"/>
          </p:cNvSpPr>
          <p:nvPr>
            <p:ph idx="1"/>
          </p:nvPr>
        </p:nvSpPr>
        <p:spPr/>
        <p:txBody>
          <a:bodyPr>
            <a:normAutofit fontScale="92500" lnSpcReduction="10000"/>
          </a:bodyPr>
          <a:lstStyle/>
          <a:p>
            <a:r>
              <a:rPr lang="uk-UA" sz="2600" dirty="0" smtClean="0">
                <a:solidFill>
                  <a:prstClr val="black"/>
                </a:solidFill>
                <a:latin typeface="Times New Roman" panose="02020603050405020304" pitchFamily="18" charset="0"/>
                <a:ea typeface="+mj-ea"/>
                <a:cs typeface="Times New Roman" panose="02020603050405020304" pitchFamily="18" charset="0"/>
              </a:rPr>
              <a:t>Постанова КМУ від 12.08.</a:t>
            </a:r>
            <a:r>
              <a:rPr lang="ru-RU" sz="2600" dirty="0" smtClean="0">
                <a:solidFill>
                  <a:prstClr val="black"/>
                </a:solidFill>
                <a:latin typeface="Times New Roman" panose="02020603050405020304" pitchFamily="18" charset="0"/>
                <a:ea typeface="+mj-ea"/>
                <a:cs typeface="Times New Roman" panose="02020603050405020304" pitchFamily="18" charset="0"/>
              </a:rPr>
              <a:t>2015 </a:t>
            </a:r>
            <a:r>
              <a:rPr lang="ru-RU" sz="2600" dirty="0">
                <a:solidFill>
                  <a:prstClr val="black"/>
                </a:solidFill>
                <a:latin typeface="Times New Roman" panose="02020603050405020304" pitchFamily="18" charset="0"/>
                <a:ea typeface="+mj-ea"/>
                <a:cs typeface="Times New Roman" panose="02020603050405020304" pitchFamily="18" charset="0"/>
              </a:rPr>
              <a:t>р. № 579</a:t>
            </a:r>
            <a:br>
              <a:rPr lang="ru-RU" sz="2600" dirty="0">
                <a:solidFill>
                  <a:prstClr val="black"/>
                </a:solidFill>
                <a:latin typeface="Times New Roman" panose="02020603050405020304" pitchFamily="18" charset="0"/>
                <a:ea typeface="+mj-ea"/>
                <a:cs typeface="Times New Roman" panose="02020603050405020304" pitchFamily="18" charset="0"/>
              </a:rPr>
            </a:br>
            <a:r>
              <a:rPr lang="ru-RU" sz="2600" b="1" dirty="0" smtClean="0">
                <a:solidFill>
                  <a:srgbClr val="C00000"/>
                </a:solidFill>
                <a:latin typeface="Times New Roman" panose="02020603050405020304" pitchFamily="18" charset="0"/>
              </a:rPr>
              <a:t>ПОЛОЖЕННЯ ПРО ПОРЯДОК РЕАЛІЗАЦІЇ ПРАВА НА АКАДЕМІЧНУ МОБІЛЬНІСТЬ  -</a:t>
            </a:r>
          </a:p>
          <a:p>
            <a:pPr marL="0" indent="0" algn="just">
              <a:buNone/>
            </a:pPr>
            <a:r>
              <a:rPr lang="ru-RU" sz="2600" dirty="0" err="1" smtClean="0">
                <a:solidFill>
                  <a:srgbClr val="333333"/>
                </a:solidFill>
                <a:latin typeface="Times New Roman" panose="02020603050405020304" pitchFamily="18" charset="0"/>
              </a:rPr>
              <a:t>встановлює</a:t>
            </a:r>
            <a:r>
              <a:rPr lang="ru-RU" sz="2600" dirty="0" smtClean="0">
                <a:solidFill>
                  <a:srgbClr val="333333"/>
                </a:solidFill>
                <a:latin typeface="Times New Roman" panose="02020603050405020304" pitchFamily="18" charset="0"/>
              </a:rPr>
              <a:t> </a:t>
            </a:r>
            <a:r>
              <a:rPr lang="ru-RU" sz="2600" dirty="0">
                <a:solidFill>
                  <a:srgbClr val="333333"/>
                </a:solidFill>
                <a:latin typeface="Times New Roman" panose="02020603050405020304" pitchFamily="18" charset="0"/>
              </a:rPr>
              <a:t>порядок </a:t>
            </a:r>
            <a:r>
              <a:rPr lang="ru-RU" sz="2600" dirty="0" err="1">
                <a:solidFill>
                  <a:srgbClr val="333333"/>
                </a:solidFill>
                <a:latin typeface="Times New Roman" panose="02020603050405020304" pitchFamily="18" charset="0"/>
              </a:rPr>
              <a:t>організації</a:t>
            </a:r>
            <a:r>
              <a:rPr lang="ru-RU" sz="2600" dirty="0">
                <a:solidFill>
                  <a:srgbClr val="333333"/>
                </a:solidFill>
                <a:latin typeface="Times New Roman" panose="02020603050405020304" pitchFamily="18" charset="0"/>
              </a:rPr>
              <a:t> </a:t>
            </a:r>
            <a:r>
              <a:rPr lang="ru-RU" sz="2600" dirty="0" err="1">
                <a:solidFill>
                  <a:srgbClr val="333333"/>
                </a:solidFill>
                <a:latin typeface="Times New Roman" panose="02020603050405020304" pitchFamily="18" charset="0"/>
              </a:rPr>
              <a:t>програм</a:t>
            </a:r>
            <a:r>
              <a:rPr lang="ru-RU" sz="2600" dirty="0">
                <a:solidFill>
                  <a:srgbClr val="333333"/>
                </a:solidFill>
                <a:latin typeface="Times New Roman" panose="02020603050405020304" pitchFamily="18" charset="0"/>
              </a:rPr>
              <a:t> </a:t>
            </a:r>
            <a:r>
              <a:rPr lang="ru-RU" sz="2600" dirty="0" err="1">
                <a:solidFill>
                  <a:srgbClr val="333333"/>
                </a:solidFill>
                <a:latin typeface="Times New Roman" panose="02020603050405020304" pitchFamily="18" charset="0"/>
              </a:rPr>
              <a:t>академічної</a:t>
            </a:r>
            <a:r>
              <a:rPr lang="ru-RU" sz="2600" dirty="0">
                <a:solidFill>
                  <a:srgbClr val="333333"/>
                </a:solidFill>
                <a:latin typeface="Times New Roman" panose="02020603050405020304" pitchFamily="18" charset="0"/>
              </a:rPr>
              <a:t> </a:t>
            </a:r>
            <a:r>
              <a:rPr lang="ru-RU" sz="2600" dirty="0" err="1">
                <a:solidFill>
                  <a:srgbClr val="333333"/>
                </a:solidFill>
                <a:latin typeface="Times New Roman" panose="02020603050405020304" pitchFamily="18" charset="0"/>
              </a:rPr>
              <a:t>мобільності</a:t>
            </a:r>
            <a:r>
              <a:rPr lang="ru-RU" sz="2600" dirty="0">
                <a:solidFill>
                  <a:srgbClr val="333333"/>
                </a:solidFill>
                <a:latin typeface="Times New Roman" panose="02020603050405020304" pitchFamily="18" charset="0"/>
              </a:rPr>
              <a:t> для </a:t>
            </a:r>
            <a:r>
              <a:rPr lang="ru-RU" sz="2600" dirty="0" err="1">
                <a:solidFill>
                  <a:srgbClr val="333333"/>
                </a:solidFill>
                <a:latin typeface="Times New Roman" panose="02020603050405020304" pitchFamily="18" charset="0"/>
              </a:rPr>
              <a:t>учасників</a:t>
            </a:r>
            <a:r>
              <a:rPr lang="ru-RU" sz="2600" dirty="0">
                <a:solidFill>
                  <a:srgbClr val="333333"/>
                </a:solidFill>
                <a:latin typeface="Times New Roman" panose="02020603050405020304" pitchFamily="18" charset="0"/>
              </a:rPr>
              <a:t> </a:t>
            </a:r>
            <a:r>
              <a:rPr lang="ru-RU" sz="2600" dirty="0" err="1">
                <a:solidFill>
                  <a:srgbClr val="333333"/>
                </a:solidFill>
                <a:latin typeface="Times New Roman" panose="02020603050405020304" pitchFamily="18" charset="0"/>
              </a:rPr>
              <a:t>освітнього</a:t>
            </a:r>
            <a:r>
              <a:rPr lang="ru-RU" sz="2600" dirty="0">
                <a:solidFill>
                  <a:srgbClr val="333333"/>
                </a:solidFill>
                <a:latin typeface="Times New Roman" panose="02020603050405020304" pitchFamily="18" charset="0"/>
              </a:rPr>
              <a:t> </a:t>
            </a:r>
            <a:r>
              <a:rPr lang="ru-RU" sz="2600" dirty="0" err="1">
                <a:solidFill>
                  <a:srgbClr val="333333"/>
                </a:solidFill>
                <a:latin typeface="Times New Roman" panose="02020603050405020304" pitchFamily="18" charset="0"/>
              </a:rPr>
              <a:t>процесу</a:t>
            </a:r>
            <a:r>
              <a:rPr lang="ru-RU" sz="2600" dirty="0">
                <a:solidFill>
                  <a:srgbClr val="333333"/>
                </a:solidFill>
                <a:latin typeface="Times New Roman" panose="02020603050405020304" pitchFamily="18" charset="0"/>
              </a:rPr>
              <a:t> </a:t>
            </a:r>
            <a:r>
              <a:rPr lang="ru-RU" sz="2600" dirty="0" err="1">
                <a:solidFill>
                  <a:srgbClr val="333333"/>
                </a:solidFill>
                <a:latin typeface="Times New Roman" panose="02020603050405020304" pitchFamily="18" charset="0"/>
              </a:rPr>
              <a:t>вітчизняних</a:t>
            </a:r>
            <a:r>
              <a:rPr lang="ru-RU" sz="2600" dirty="0">
                <a:solidFill>
                  <a:srgbClr val="333333"/>
                </a:solidFill>
                <a:latin typeface="Times New Roman" panose="02020603050405020304" pitchFamily="18" charset="0"/>
              </a:rPr>
              <a:t> </a:t>
            </a:r>
            <a:r>
              <a:rPr lang="ru-RU" sz="2600" dirty="0" err="1">
                <a:solidFill>
                  <a:srgbClr val="333333"/>
                </a:solidFill>
                <a:latin typeface="Times New Roman" panose="02020603050405020304" pitchFamily="18" charset="0"/>
              </a:rPr>
              <a:t>вищих</a:t>
            </a:r>
            <a:r>
              <a:rPr lang="ru-RU" sz="2600" dirty="0">
                <a:solidFill>
                  <a:srgbClr val="333333"/>
                </a:solidFill>
                <a:latin typeface="Times New Roman" panose="02020603050405020304" pitchFamily="18" charset="0"/>
              </a:rPr>
              <a:t> </a:t>
            </a:r>
            <a:r>
              <a:rPr lang="ru-RU" sz="2600" dirty="0" err="1">
                <a:solidFill>
                  <a:srgbClr val="333333"/>
                </a:solidFill>
                <a:latin typeface="Times New Roman" panose="02020603050405020304" pitchFamily="18" charset="0"/>
              </a:rPr>
              <a:t>навчальних</a:t>
            </a:r>
            <a:r>
              <a:rPr lang="ru-RU" sz="2600" dirty="0">
                <a:solidFill>
                  <a:srgbClr val="333333"/>
                </a:solidFill>
                <a:latin typeface="Times New Roman" panose="02020603050405020304" pitchFamily="18" charset="0"/>
              </a:rPr>
              <a:t> </a:t>
            </a:r>
            <a:r>
              <a:rPr lang="ru-RU" sz="2600" dirty="0" err="1">
                <a:solidFill>
                  <a:srgbClr val="333333"/>
                </a:solidFill>
                <a:latin typeface="Times New Roman" panose="02020603050405020304" pitchFamily="18" charset="0"/>
              </a:rPr>
              <a:t>закладів</a:t>
            </a:r>
            <a:r>
              <a:rPr lang="ru-RU" sz="2600" dirty="0">
                <a:solidFill>
                  <a:srgbClr val="333333"/>
                </a:solidFill>
                <a:latin typeface="Times New Roman" panose="02020603050405020304" pitchFamily="18" charset="0"/>
              </a:rPr>
              <a:t> (</a:t>
            </a:r>
            <a:r>
              <a:rPr lang="ru-RU" sz="2600" dirty="0" err="1">
                <a:solidFill>
                  <a:srgbClr val="333333"/>
                </a:solidFill>
                <a:latin typeface="Times New Roman" panose="02020603050405020304" pitchFamily="18" charset="0"/>
              </a:rPr>
              <a:t>наукових</a:t>
            </a:r>
            <a:r>
              <a:rPr lang="ru-RU" sz="2600" dirty="0">
                <a:solidFill>
                  <a:srgbClr val="333333"/>
                </a:solidFill>
                <a:latin typeface="Times New Roman" panose="02020603050405020304" pitchFamily="18" charset="0"/>
              </a:rPr>
              <a:t> </a:t>
            </a:r>
            <a:r>
              <a:rPr lang="ru-RU" sz="2600" dirty="0" err="1">
                <a:solidFill>
                  <a:srgbClr val="333333"/>
                </a:solidFill>
                <a:latin typeface="Times New Roman" panose="02020603050405020304" pitchFamily="18" charset="0"/>
              </a:rPr>
              <a:t>установ</a:t>
            </a:r>
            <a:r>
              <a:rPr lang="ru-RU" sz="2600" dirty="0">
                <a:solidFill>
                  <a:srgbClr val="333333"/>
                </a:solidFill>
                <a:latin typeface="Times New Roman" panose="02020603050405020304" pitchFamily="18" charset="0"/>
              </a:rPr>
              <a:t>) </a:t>
            </a:r>
            <a:r>
              <a:rPr lang="ru-RU" sz="2600" dirty="0" smtClean="0">
                <a:solidFill>
                  <a:srgbClr val="333333"/>
                </a:solidFill>
                <a:latin typeface="Times New Roman" panose="02020603050405020304" pitchFamily="18" charset="0"/>
              </a:rPr>
              <a:t>на </a:t>
            </a:r>
            <a:r>
              <a:rPr lang="ru-RU" sz="2600" dirty="0" err="1">
                <a:solidFill>
                  <a:srgbClr val="333333"/>
                </a:solidFill>
                <a:latin typeface="Times New Roman" panose="02020603050405020304" pitchFamily="18" charset="0"/>
              </a:rPr>
              <a:t>території</a:t>
            </a:r>
            <a:r>
              <a:rPr lang="ru-RU" sz="2600" dirty="0">
                <a:solidFill>
                  <a:srgbClr val="333333"/>
                </a:solidFill>
                <a:latin typeface="Times New Roman" panose="02020603050405020304" pitchFamily="18" charset="0"/>
              </a:rPr>
              <a:t> </a:t>
            </a:r>
            <a:r>
              <a:rPr lang="ru-RU" sz="2600" dirty="0" err="1">
                <a:solidFill>
                  <a:srgbClr val="333333"/>
                </a:solidFill>
                <a:latin typeface="Times New Roman" panose="02020603050405020304" pitchFamily="18" charset="0"/>
              </a:rPr>
              <a:t>України</a:t>
            </a:r>
            <a:r>
              <a:rPr lang="ru-RU" sz="2600" dirty="0">
                <a:solidFill>
                  <a:srgbClr val="333333"/>
                </a:solidFill>
                <a:latin typeface="Times New Roman" panose="02020603050405020304" pitchFamily="18" charset="0"/>
              </a:rPr>
              <a:t> </a:t>
            </a:r>
            <a:r>
              <a:rPr lang="ru-RU" sz="2600" dirty="0" err="1">
                <a:solidFill>
                  <a:srgbClr val="333333"/>
                </a:solidFill>
                <a:latin typeface="Times New Roman" panose="02020603050405020304" pitchFamily="18" charset="0"/>
              </a:rPr>
              <a:t>чи</a:t>
            </a:r>
            <a:r>
              <a:rPr lang="ru-RU" sz="2600" dirty="0">
                <a:solidFill>
                  <a:srgbClr val="333333"/>
                </a:solidFill>
                <a:latin typeface="Times New Roman" panose="02020603050405020304" pitchFamily="18" charset="0"/>
              </a:rPr>
              <a:t> поза </a:t>
            </a:r>
            <a:r>
              <a:rPr lang="ru-RU" sz="2600" dirty="0" err="1">
                <a:solidFill>
                  <a:srgbClr val="333333"/>
                </a:solidFill>
                <a:latin typeface="Times New Roman" panose="02020603050405020304" pitchFamily="18" charset="0"/>
              </a:rPr>
              <a:t>її</a:t>
            </a:r>
            <a:r>
              <a:rPr lang="ru-RU" sz="2600" dirty="0">
                <a:solidFill>
                  <a:srgbClr val="333333"/>
                </a:solidFill>
                <a:latin typeface="Times New Roman" panose="02020603050405020304" pitchFamily="18" charset="0"/>
              </a:rPr>
              <a:t> межами та </a:t>
            </a:r>
            <a:r>
              <a:rPr lang="ru-RU" sz="2600" dirty="0" err="1">
                <a:solidFill>
                  <a:srgbClr val="333333"/>
                </a:solidFill>
                <a:latin typeface="Times New Roman" panose="02020603050405020304" pitchFamily="18" charset="0"/>
              </a:rPr>
              <a:t>учасників</a:t>
            </a:r>
            <a:r>
              <a:rPr lang="ru-RU" sz="2600" dirty="0">
                <a:solidFill>
                  <a:srgbClr val="333333"/>
                </a:solidFill>
                <a:latin typeface="Times New Roman" panose="02020603050405020304" pitchFamily="18" charset="0"/>
              </a:rPr>
              <a:t> </a:t>
            </a:r>
            <a:r>
              <a:rPr lang="ru-RU" sz="2600" dirty="0" err="1">
                <a:solidFill>
                  <a:srgbClr val="333333"/>
                </a:solidFill>
                <a:latin typeface="Times New Roman" panose="02020603050405020304" pitchFamily="18" charset="0"/>
              </a:rPr>
              <a:t>освітнього</a:t>
            </a:r>
            <a:r>
              <a:rPr lang="ru-RU" sz="2600" dirty="0">
                <a:solidFill>
                  <a:srgbClr val="333333"/>
                </a:solidFill>
                <a:latin typeface="Times New Roman" panose="02020603050405020304" pitchFamily="18" charset="0"/>
              </a:rPr>
              <a:t> </a:t>
            </a:r>
            <a:r>
              <a:rPr lang="ru-RU" sz="2600" dirty="0" err="1">
                <a:solidFill>
                  <a:srgbClr val="333333"/>
                </a:solidFill>
                <a:latin typeface="Times New Roman" panose="02020603050405020304" pitchFamily="18" charset="0"/>
              </a:rPr>
              <a:t>процесу</a:t>
            </a:r>
            <a:r>
              <a:rPr lang="ru-RU" sz="2600" dirty="0">
                <a:solidFill>
                  <a:srgbClr val="333333"/>
                </a:solidFill>
                <a:latin typeface="Times New Roman" panose="02020603050405020304" pitchFamily="18" charset="0"/>
              </a:rPr>
              <a:t> </a:t>
            </a:r>
            <a:r>
              <a:rPr lang="ru-RU" sz="2600" dirty="0" err="1">
                <a:solidFill>
                  <a:srgbClr val="333333"/>
                </a:solidFill>
                <a:latin typeface="Times New Roman" panose="02020603050405020304" pitchFamily="18" charset="0"/>
              </a:rPr>
              <a:t>іноземних</a:t>
            </a:r>
            <a:r>
              <a:rPr lang="ru-RU" sz="2600" dirty="0">
                <a:solidFill>
                  <a:srgbClr val="333333"/>
                </a:solidFill>
                <a:latin typeface="Times New Roman" panose="02020603050405020304" pitchFamily="18" charset="0"/>
              </a:rPr>
              <a:t> </a:t>
            </a:r>
            <a:r>
              <a:rPr lang="ru-RU" sz="2600" dirty="0" err="1">
                <a:solidFill>
                  <a:srgbClr val="333333"/>
                </a:solidFill>
                <a:latin typeface="Times New Roman" panose="02020603050405020304" pitchFamily="18" charset="0"/>
              </a:rPr>
              <a:t>вищих</a:t>
            </a:r>
            <a:r>
              <a:rPr lang="ru-RU" sz="2600" dirty="0">
                <a:solidFill>
                  <a:srgbClr val="333333"/>
                </a:solidFill>
                <a:latin typeface="Times New Roman" panose="02020603050405020304" pitchFamily="18" charset="0"/>
              </a:rPr>
              <a:t> </a:t>
            </a:r>
            <a:r>
              <a:rPr lang="ru-RU" sz="2600" dirty="0" err="1">
                <a:solidFill>
                  <a:srgbClr val="333333"/>
                </a:solidFill>
                <a:latin typeface="Times New Roman" panose="02020603050405020304" pitchFamily="18" charset="0"/>
              </a:rPr>
              <a:t>навчальних</a:t>
            </a:r>
            <a:r>
              <a:rPr lang="ru-RU" sz="2600" dirty="0">
                <a:solidFill>
                  <a:srgbClr val="333333"/>
                </a:solidFill>
                <a:latin typeface="Times New Roman" panose="02020603050405020304" pitchFamily="18" charset="0"/>
              </a:rPr>
              <a:t> </a:t>
            </a:r>
            <a:r>
              <a:rPr lang="ru-RU" sz="2600" dirty="0" err="1">
                <a:solidFill>
                  <a:srgbClr val="333333"/>
                </a:solidFill>
                <a:latin typeface="Times New Roman" panose="02020603050405020304" pitchFamily="18" charset="0"/>
              </a:rPr>
              <a:t>закладів</a:t>
            </a:r>
            <a:r>
              <a:rPr lang="ru-RU" sz="2600" dirty="0">
                <a:solidFill>
                  <a:srgbClr val="333333"/>
                </a:solidFill>
                <a:latin typeface="Times New Roman" panose="02020603050405020304" pitchFamily="18" charset="0"/>
              </a:rPr>
              <a:t> (</a:t>
            </a:r>
            <a:r>
              <a:rPr lang="ru-RU" sz="2600" dirty="0" err="1">
                <a:solidFill>
                  <a:srgbClr val="333333"/>
                </a:solidFill>
                <a:latin typeface="Times New Roman" panose="02020603050405020304" pitchFamily="18" charset="0"/>
              </a:rPr>
              <a:t>наукових</a:t>
            </a:r>
            <a:r>
              <a:rPr lang="ru-RU" sz="2600" dirty="0">
                <a:solidFill>
                  <a:srgbClr val="333333"/>
                </a:solidFill>
                <a:latin typeface="Times New Roman" panose="02020603050405020304" pitchFamily="18" charset="0"/>
              </a:rPr>
              <a:t> </a:t>
            </a:r>
            <a:r>
              <a:rPr lang="ru-RU" sz="2600" dirty="0" err="1">
                <a:solidFill>
                  <a:srgbClr val="333333"/>
                </a:solidFill>
                <a:latin typeface="Times New Roman" panose="02020603050405020304" pitchFamily="18" charset="0"/>
              </a:rPr>
              <a:t>установ</a:t>
            </a:r>
            <a:r>
              <a:rPr lang="ru-RU" sz="2600" dirty="0">
                <a:solidFill>
                  <a:srgbClr val="333333"/>
                </a:solidFill>
                <a:latin typeface="Times New Roman" panose="02020603050405020304" pitchFamily="18" charset="0"/>
              </a:rPr>
              <a:t>) </a:t>
            </a:r>
            <a:r>
              <a:rPr lang="ru-RU" sz="2600" dirty="0" smtClean="0">
                <a:solidFill>
                  <a:srgbClr val="333333"/>
                </a:solidFill>
                <a:latin typeface="Times New Roman" panose="02020603050405020304" pitchFamily="18" charset="0"/>
              </a:rPr>
              <a:t>на </a:t>
            </a:r>
            <a:r>
              <a:rPr lang="ru-RU" sz="2600" dirty="0" err="1">
                <a:solidFill>
                  <a:srgbClr val="333333"/>
                </a:solidFill>
                <a:latin typeface="Times New Roman" panose="02020603050405020304" pitchFamily="18" charset="0"/>
              </a:rPr>
              <a:t>території</a:t>
            </a:r>
            <a:r>
              <a:rPr lang="ru-RU" sz="2600" dirty="0">
                <a:solidFill>
                  <a:srgbClr val="333333"/>
                </a:solidFill>
                <a:latin typeface="Times New Roman" panose="02020603050405020304" pitchFamily="18" charset="0"/>
              </a:rPr>
              <a:t> </a:t>
            </a:r>
            <a:r>
              <a:rPr lang="ru-RU" sz="2600" dirty="0" err="1">
                <a:solidFill>
                  <a:srgbClr val="333333"/>
                </a:solidFill>
                <a:latin typeface="Times New Roman" panose="02020603050405020304" pitchFamily="18" charset="0"/>
              </a:rPr>
              <a:t>України</a:t>
            </a:r>
            <a:r>
              <a:rPr lang="ru-RU" sz="2600" dirty="0" smtClean="0">
                <a:solidFill>
                  <a:srgbClr val="333333"/>
                </a:solidFill>
                <a:latin typeface="Times New Roman" panose="02020603050405020304" pitchFamily="18" charset="0"/>
              </a:rPr>
              <a:t>.</a:t>
            </a:r>
          </a:p>
          <a:p>
            <a:pPr marL="0" indent="0" algn="just">
              <a:buNone/>
            </a:pPr>
            <a:r>
              <a:rPr lang="ru-RU" dirty="0" smtClean="0">
                <a:solidFill>
                  <a:srgbClr val="333333"/>
                </a:solidFill>
                <a:latin typeface="Times New Roman" panose="02020603050405020304" pitchFamily="18" charset="0"/>
              </a:rPr>
              <a:t>    </a:t>
            </a:r>
            <a:r>
              <a:rPr lang="ru-RU" dirty="0" err="1" smtClean="0">
                <a:solidFill>
                  <a:srgbClr val="333333"/>
                </a:solidFill>
                <a:latin typeface="Times New Roman" panose="02020603050405020304" pitchFamily="18" charset="0"/>
              </a:rPr>
              <a:t>Цілі</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завдання</a:t>
            </a:r>
            <a:r>
              <a:rPr lang="ru-RU" dirty="0">
                <a:solidFill>
                  <a:srgbClr val="333333"/>
                </a:solidFill>
                <a:latin typeface="Times New Roman" panose="02020603050405020304" pitchFamily="18" charset="0"/>
              </a:rPr>
              <a:t> та </a:t>
            </a:r>
            <a:r>
              <a:rPr lang="ru-RU" dirty="0" err="1">
                <a:solidFill>
                  <a:srgbClr val="333333"/>
                </a:solidFill>
                <a:latin typeface="Times New Roman" panose="02020603050405020304" pitchFamily="18" charset="0"/>
              </a:rPr>
              <a:t>загальні</a:t>
            </a:r>
            <a:r>
              <a:rPr lang="ru-RU" dirty="0">
                <a:solidFill>
                  <a:srgbClr val="333333"/>
                </a:solidFill>
                <a:latin typeface="Times New Roman" panose="02020603050405020304" pitchFamily="18" charset="0"/>
              </a:rPr>
              <a:t> правила </a:t>
            </a:r>
            <a:r>
              <a:rPr lang="ru-RU" dirty="0" err="1">
                <a:solidFill>
                  <a:srgbClr val="333333"/>
                </a:solidFill>
                <a:latin typeface="Times New Roman" panose="02020603050405020304" pitchFamily="18" charset="0"/>
              </a:rPr>
              <a:t>забезпечення</a:t>
            </a:r>
            <a:r>
              <a:rPr lang="ru-RU" dirty="0">
                <a:solidFill>
                  <a:srgbClr val="333333"/>
                </a:solidFill>
                <a:latin typeface="Times New Roman" panose="02020603050405020304" pitchFamily="18" charset="0"/>
              </a:rPr>
              <a:t> і </a:t>
            </a:r>
            <a:r>
              <a:rPr lang="ru-RU" dirty="0" err="1">
                <a:solidFill>
                  <a:srgbClr val="333333"/>
                </a:solidFill>
                <a:latin typeface="Times New Roman" panose="02020603050405020304" pitchFamily="18" charset="0"/>
              </a:rPr>
              <a:t>реалізації</a:t>
            </a:r>
            <a:r>
              <a:rPr lang="ru-RU" dirty="0">
                <a:solidFill>
                  <a:srgbClr val="333333"/>
                </a:solidFill>
                <a:latin typeface="Times New Roman" panose="02020603050405020304" pitchFamily="18" charset="0"/>
              </a:rPr>
              <a:t> права на </a:t>
            </a:r>
            <a:r>
              <a:rPr lang="ru-RU" dirty="0" err="1">
                <a:solidFill>
                  <a:srgbClr val="333333"/>
                </a:solidFill>
                <a:latin typeface="Times New Roman" panose="02020603050405020304" pitchFamily="18" charset="0"/>
              </a:rPr>
              <a:t>академічну</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мобільність</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повинні</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відповідати</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основним</a:t>
            </a:r>
            <a:r>
              <a:rPr lang="ru-RU" dirty="0">
                <a:solidFill>
                  <a:srgbClr val="333333"/>
                </a:solidFill>
                <a:latin typeface="Times New Roman" panose="02020603050405020304" pitchFamily="18" charset="0"/>
              </a:rPr>
              <a:t> </a:t>
            </a:r>
            <a:r>
              <a:rPr lang="ru-RU" dirty="0" smtClean="0">
                <a:solidFill>
                  <a:srgbClr val="333333"/>
                </a:solidFill>
                <a:latin typeface="Times New Roman" panose="02020603050405020304" pitchFamily="18" charset="0"/>
              </a:rPr>
              <a:t>принципам  </a:t>
            </a:r>
            <a:r>
              <a:rPr lang="ru-RU" dirty="0">
                <a:solidFill>
                  <a:srgbClr val="333333"/>
                </a:solidFill>
                <a:latin typeface="Times New Roman" panose="02020603050405020304" pitchFamily="18" charset="0"/>
              </a:rPr>
              <a:t> </a:t>
            </a:r>
            <a:r>
              <a:rPr lang="ru-RU" u="sng" dirty="0" err="1">
                <a:latin typeface="Times New Roman" panose="02020603050405020304" pitchFamily="18" charset="0"/>
                <a:hlinkClick r:id="rId2"/>
              </a:rPr>
              <a:t>Спільної</a:t>
            </a:r>
            <a:r>
              <a:rPr lang="ru-RU" u="sng" dirty="0">
                <a:latin typeface="Times New Roman" panose="02020603050405020304" pitchFamily="18" charset="0"/>
                <a:hlinkClick r:id="rId2"/>
              </a:rPr>
              <a:t> </a:t>
            </a:r>
            <a:r>
              <a:rPr lang="ru-RU" u="sng" dirty="0" err="1">
                <a:latin typeface="Times New Roman" panose="02020603050405020304" pitchFamily="18" charset="0"/>
                <a:hlinkClick r:id="rId2"/>
              </a:rPr>
              <a:t>декларації</a:t>
            </a:r>
            <a:r>
              <a:rPr lang="ru-RU" u="sng" dirty="0">
                <a:latin typeface="Times New Roman" panose="02020603050405020304" pitchFamily="18" charset="0"/>
                <a:hlinkClick r:id="rId2"/>
              </a:rPr>
              <a:t> </a:t>
            </a:r>
            <a:r>
              <a:rPr lang="ru-RU" u="sng" dirty="0" err="1">
                <a:latin typeface="Times New Roman" panose="02020603050405020304" pitchFamily="18" charset="0"/>
                <a:hlinkClick r:id="rId2"/>
              </a:rPr>
              <a:t>міністрів</a:t>
            </a:r>
            <a:r>
              <a:rPr lang="ru-RU" u="sng" dirty="0">
                <a:latin typeface="Times New Roman" panose="02020603050405020304" pitchFamily="18" charset="0"/>
                <a:hlinkClick r:id="rId2"/>
              </a:rPr>
              <a:t> </a:t>
            </a:r>
            <a:r>
              <a:rPr lang="ru-RU" u="sng" dirty="0" err="1">
                <a:latin typeface="Times New Roman" panose="02020603050405020304" pitchFamily="18" charset="0"/>
                <a:hlinkClick r:id="rId2"/>
              </a:rPr>
              <a:t>освіти</a:t>
            </a:r>
            <a:r>
              <a:rPr lang="ru-RU" u="sng" dirty="0">
                <a:latin typeface="Times New Roman" panose="02020603050405020304" pitchFamily="18" charset="0"/>
                <a:hlinkClick r:id="rId2"/>
              </a:rPr>
              <a:t> </a:t>
            </a:r>
            <a:r>
              <a:rPr lang="ru-RU" u="sng" dirty="0" err="1">
                <a:latin typeface="Times New Roman" panose="02020603050405020304" pitchFamily="18" charset="0"/>
                <a:hlinkClick r:id="rId2"/>
              </a:rPr>
              <a:t>Європи</a:t>
            </a:r>
            <a:r>
              <a:rPr lang="ru-RU" u="sng" dirty="0">
                <a:latin typeface="Times New Roman" panose="02020603050405020304" pitchFamily="18" charset="0"/>
                <a:hlinkClick r:id="rId2"/>
              </a:rPr>
              <a:t> “</a:t>
            </a:r>
            <a:r>
              <a:rPr lang="ru-RU" u="sng" dirty="0" err="1">
                <a:latin typeface="Times New Roman" panose="02020603050405020304" pitchFamily="18" charset="0"/>
                <a:hlinkClick r:id="rId2"/>
              </a:rPr>
              <a:t>Європейський</a:t>
            </a:r>
            <a:r>
              <a:rPr lang="ru-RU" u="sng" dirty="0">
                <a:latin typeface="Times New Roman" panose="02020603050405020304" pitchFamily="18" charset="0"/>
                <a:hlinkClick r:id="rId2"/>
              </a:rPr>
              <a:t> </a:t>
            </a:r>
            <a:r>
              <a:rPr lang="ru-RU" u="sng" dirty="0" err="1">
                <a:latin typeface="Times New Roman" panose="02020603050405020304" pitchFamily="18" charset="0"/>
                <a:hlinkClick r:id="rId2"/>
              </a:rPr>
              <a:t>простір</a:t>
            </a:r>
            <a:r>
              <a:rPr lang="ru-RU" u="sng" dirty="0">
                <a:latin typeface="Times New Roman" panose="02020603050405020304" pitchFamily="18" charset="0"/>
                <a:hlinkClick r:id="rId2"/>
              </a:rPr>
              <a:t> у </a:t>
            </a:r>
            <a:r>
              <a:rPr lang="ru-RU" u="sng" dirty="0" err="1">
                <a:latin typeface="Times New Roman" panose="02020603050405020304" pitchFamily="18" charset="0"/>
                <a:hlinkClick r:id="rId2"/>
              </a:rPr>
              <a:t>сфері</a:t>
            </a:r>
            <a:r>
              <a:rPr lang="ru-RU" u="sng" dirty="0">
                <a:latin typeface="Times New Roman" panose="02020603050405020304" pitchFamily="18" charset="0"/>
                <a:hlinkClick r:id="rId2"/>
              </a:rPr>
              <a:t> </a:t>
            </a:r>
            <a:r>
              <a:rPr lang="ru-RU" u="sng" dirty="0" err="1">
                <a:latin typeface="Times New Roman" panose="02020603050405020304" pitchFamily="18" charset="0"/>
                <a:hlinkClick r:id="rId2"/>
              </a:rPr>
              <a:t>вищої</a:t>
            </a:r>
            <a:r>
              <a:rPr lang="ru-RU" u="sng" dirty="0">
                <a:latin typeface="Times New Roman" panose="02020603050405020304" pitchFamily="18" charset="0"/>
                <a:hlinkClick r:id="rId2"/>
              </a:rPr>
              <a:t> </a:t>
            </a:r>
            <a:r>
              <a:rPr lang="ru-RU" u="sng" dirty="0" err="1">
                <a:latin typeface="Times New Roman" panose="02020603050405020304" pitchFamily="18" charset="0"/>
                <a:hlinkClick r:id="rId2"/>
              </a:rPr>
              <a:t>освіти</a:t>
            </a:r>
            <a:r>
              <a:rPr lang="ru-RU" u="sng" dirty="0">
                <a:latin typeface="Times New Roman" panose="02020603050405020304" pitchFamily="18" charset="0"/>
                <a:hlinkClick r:id="rId2"/>
              </a:rPr>
              <a:t>”</a:t>
            </a:r>
            <a:r>
              <a:rPr lang="ru-RU" dirty="0">
                <a:latin typeface="Times New Roman" panose="02020603050405020304" pitchFamily="18" charset="0"/>
              </a:rPr>
              <a:t>, </a:t>
            </a:r>
            <a:r>
              <a:rPr lang="ru-RU" dirty="0" err="1">
                <a:solidFill>
                  <a:srgbClr val="333333"/>
                </a:solidFill>
                <a:latin typeface="Times New Roman" panose="02020603050405020304" pitchFamily="18" charset="0"/>
              </a:rPr>
              <a:t>вчиненої</a:t>
            </a:r>
            <a:r>
              <a:rPr lang="ru-RU" dirty="0">
                <a:solidFill>
                  <a:srgbClr val="333333"/>
                </a:solidFill>
                <a:latin typeface="Times New Roman" panose="02020603050405020304" pitchFamily="18" charset="0"/>
              </a:rPr>
              <a:t> у м. </a:t>
            </a:r>
            <a:r>
              <a:rPr lang="ru-RU" dirty="0" err="1">
                <a:solidFill>
                  <a:srgbClr val="333333"/>
                </a:solidFill>
                <a:latin typeface="Times New Roman" panose="02020603050405020304" pitchFamily="18" charset="0"/>
              </a:rPr>
              <a:t>Болоньї</a:t>
            </a:r>
            <a:r>
              <a:rPr lang="ru-RU" dirty="0">
                <a:solidFill>
                  <a:srgbClr val="333333"/>
                </a:solidFill>
                <a:latin typeface="Times New Roman" panose="02020603050405020304" pitchFamily="18" charset="0"/>
              </a:rPr>
              <a:t> 19 </a:t>
            </a:r>
            <a:r>
              <a:rPr lang="ru-RU" dirty="0" err="1">
                <a:solidFill>
                  <a:srgbClr val="333333"/>
                </a:solidFill>
                <a:latin typeface="Times New Roman" panose="02020603050405020304" pitchFamily="18" charset="0"/>
              </a:rPr>
              <a:t>червня</a:t>
            </a:r>
            <a:r>
              <a:rPr lang="ru-RU" dirty="0">
                <a:solidFill>
                  <a:srgbClr val="333333"/>
                </a:solidFill>
                <a:latin typeface="Times New Roman" panose="02020603050405020304" pitchFamily="18" charset="0"/>
              </a:rPr>
              <a:t> 1999 р. (</a:t>
            </a:r>
            <a:r>
              <a:rPr lang="ru-RU" dirty="0" err="1">
                <a:solidFill>
                  <a:srgbClr val="333333"/>
                </a:solidFill>
                <a:latin typeface="Times New Roman" panose="02020603050405020304" pitchFamily="18" charset="0"/>
              </a:rPr>
              <a:t>Болонська</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декларація</a:t>
            </a:r>
            <a:r>
              <a:rPr lang="ru-RU" dirty="0">
                <a:solidFill>
                  <a:srgbClr val="333333"/>
                </a:solidFill>
                <a:latin typeface="Times New Roman" panose="02020603050405020304" pitchFamily="18" charset="0"/>
              </a:rPr>
              <a:t>).</a:t>
            </a:r>
            <a:endParaRPr lang="ru-RU" dirty="0"/>
          </a:p>
        </p:txBody>
      </p:sp>
    </p:spTree>
    <p:extLst>
      <p:ext uri="{BB962C8B-B14F-4D97-AF65-F5344CB8AC3E}">
        <p14:creationId xmlns:p14="http://schemas.microsoft.com/office/powerpoint/2010/main" val="74099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52697"/>
            <a:ext cx="10515600" cy="1358536"/>
          </a:xfrm>
          <a:solidFill>
            <a:schemeClr val="accent3">
              <a:lumMod val="20000"/>
              <a:lumOff val="80000"/>
            </a:schemeClr>
          </a:solidFill>
        </p:spPr>
        <p:txBody>
          <a:bodyPr>
            <a:normAutofit/>
          </a:bodyPr>
          <a:lstStyle/>
          <a:p>
            <a:pPr marL="228600" lvl="0" indent="-228600" algn="ctr">
              <a:spcBef>
                <a:spcPts val="1000"/>
              </a:spcBef>
            </a:pPr>
            <a:r>
              <a:rPr lang="ru-RU" sz="3100" dirty="0" smtClean="0">
                <a:solidFill>
                  <a:srgbClr val="C00000"/>
                </a:solidFill>
                <a:latin typeface="Times New Roman" panose="02020603050405020304" pitchFamily="18" charset="0"/>
                <a:ea typeface="+mn-ea"/>
                <a:cs typeface="+mn-cs"/>
              </a:rPr>
              <a:t>ПОЛОЖЕННЯ </a:t>
            </a:r>
            <a:r>
              <a:rPr lang="ru-RU" sz="3100" dirty="0">
                <a:solidFill>
                  <a:srgbClr val="C00000"/>
                </a:solidFill>
                <a:latin typeface="Times New Roman" panose="02020603050405020304" pitchFamily="18" charset="0"/>
                <a:ea typeface="+mn-ea"/>
                <a:cs typeface="+mn-cs"/>
              </a:rPr>
              <a:t>ПРО ПОРЯДОК РЕАЛІЗАЦІЇ ПРАВА НА АКАДЕМІЧНУ МОБІЛЬНІСТЬ  </a:t>
            </a:r>
            <a:endParaRPr lang="ru-RU" dirty="0"/>
          </a:p>
        </p:txBody>
      </p:sp>
      <p:sp>
        <p:nvSpPr>
          <p:cNvPr id="3" name="Объект 2"/>
          <p:cNvSpPr>
            <a:spLocks noGrp="1"/>
          </p:cNvSpPr>
          <p:nvPr>
            <p:ph idx="1"/>
          </p:nvPr>
        </p:nvSpPr>
        <p:spPr/>
        <p:txBody>
          <a:bodyPr>
            <a:normAutofit fontScale="62500" lnSpcReduction="20000"/>
          </a:bodyPr>
          <a:lstStyle/>
          <a:p>
            <a:pPr marL="0" indent="0" algn="just">
              <a:buNone/>
            </a:pPr>
            <a:r>
              <a:rPr lang="ru-RU" sz="3200" dirty="0">
                <a:solidFill>
                  <a:srgbClr val="333333"/>
                </a:solidFill>
                <a:latin typeface="Times New Roman" panose="02020603050405020304" pitchFamily="18" charset="0"/>
              </a:rPr>
              <a:t>Формами </a:t>
            </a:r>
            <a:r>
              <a:rPr lang="ru-RU" sz="3200" dirty="0" err="1">
                <a:solidFill>
                  <a:srgbClr val="333333"/>
                </a:solidFill>
                <a:latin typeface="Times New Roman" panose="02020603050405020304" pitchFamily="18" charset="0"/>
              </a:rPr>
              <a:t>академічної</a:t>
            </a:r>
            <a:r>
              <a:rPr lang="ru-RU" sz="3200" dirty="0">
                <a:solidFill>
                  <a:srgbClr val="333333"/>
                </a:solidFill>
                <a:latin typeface="Times New Roman" panose="02020603050405020304" pitchFamily="18" charset="0"/>
              </a:rPr>
              <a:t> </a:t>
            </a:r>
            <a:r>
              <a:rPr lang="ru-RU" sz="3200" dirty="0" err="1">
                <a:solidFill>
                  <a:srgbClr val="333333"/>
                </a:solidFill>
                <a:latin typeface="Times New Roman" panose="02020603050405020304" pitchFamily="18" charset="0"/>
              </a:rPr>
              <a:t>мобільності</a:t>
            </a:r>
            <a:r>
              <a:rPr lang="ru-RU" sz="3200" dirty="0">
                <a:solidFill>
                  <a:srgbClr val="333333"/>
                </a:solidFill>
                <a:latin typeface="Times New Roman" panose="02020603050405020304" pitchFamily="18" charset="0"/>
              </a:rPr>
              <a:t> для </a:t>
            </a:r>
            <a:r>
              <a:rPr lang="ru-RU" sz="3200" dirty="0" err="1">
                <a:solidFill>
                  <a:srgbClr val="333333"/>
                </a:solidFill>
                <a:latin typeface="Times New Roman" panose="02020603050405020304" pitchFamily="18" charset="0"/>
              </a:rPr>
              <a:t>учасників</a:t>
            </a:r>
            <a:r>
              <a:rPr lang="ru-RU" sz="3200" dirty="0">
                <a:solidFill>
                  <a:srgbClr val="333333"/>
                </a:solidFill>
                <a:latin typeface="Times New Roman" panose="02020603050405020304" pitchFamily="18" charset="0"/>
              </a:rPr>
              <a:t> </a:t>
            </a:r>
            <a:r>
              <a:rPr lang="ru-RU" sz="3200" dirty="0" err="1">
                <a:solidFill>
                  <a:srgbClr val="333333"/>
                </a:solidFill>
                <a:latin typeface="Times New Roman" panose="02020603050405020304" pitchFamily="18" charset="0"/>
              </a:rPr>
              <a:t>освітнього</a:t>
            </a:r>
            <a:r>
              <a:rPr lang="ru-RU" sz="3200" dirty="0">
                <a:solidFill>
                  <a:srgbClr val="333333"/>
                </a:solidFill>
                <a:latin typeface="Times New Roman" panose="02020603050405020304" pitchFamily="18" charset="0"/>
              </a:rPr>
              <a:t> </a:t>
            </a:r>
            <a:r>
              <a:rPr lang="ru-RU" sz="3200" dirty="0" err="1">
                <a:solidFill>
                  <a:srgbClr val="333333"/>
                </a:solidFill>
                <a:latin typeface="Times New Roman" panose="02020603050405020304" pitchFamily="18" charset="0"/>
              </a:rPr>
              <a:t>процесу</a:t>
            </a:r>
            <a:r>
              <a:rPr lang="ru-RU" sz="3200" dirty="0">
                <a:solidFill>
                  <a:srgbClr val="333333"/>
                </a:solidFill>
                <a:latin typeface="Times New Roman" panose="02020603050405020304" pitchFamily="18" charset="0"/>
              </a:rPr>
              <a:t>, </a:t>
            </a:r>
            <a:r>
              <a:rPr lang="ru-RU" sz="3200" dirty="0" err="1">
                <a:solidFill>
                  <a:srgbClr val="333333"/>
                </a:solidFill>
                <a:latin typeface="Times New Roman" panose="02020603050405020304" pitchFamily="18" charset="0"/>
              </a:rPr>
              <a:t>що</a:t>
            </a:r>
            <a:r>
              <a:rPr lang="ru-RU" sz="3200" dirty="0">
                <a:solidFill>
                  <a:srgbClr val="333333"/>
                </a:solidFill>
                <a:latin typeface="Times New Roman" panose="02020603050405020304" pitchFamily="18" charset="0"/>
              </a:rPr>
              <a:t> </a:t>
            </a:r>
            <a:r>
              <a:rPr lang="ru-RU" sz="3200" dirty="0" err="1">
                <a:solidFill>
                  <a:srgbClr val="333333"/>
                </a:solidFill>
                <a:latin typeface="Times New Roman" panose="02020603050405020304" pitchFamily="18" charset="0"/>
              </a:rPr>
              <a:t>здобувають</a:t>
            </a:r>
            <a:r>
              <a:rPr lang="ru-RU" sz="3200" dirty="0">
                <a:solidFill>
                  <a:srgbClr val="333333"/>
                </a:solidFill>
                <a:latin typeface="Times New Roman" panose="02020603050405020304" pitchFamily="18" charset="0"/>
              </a:rPr>
              <a:t> </a:t>
            </a:r>
            <a:r>
              <a:rPr lang="ru-RU" sz="3200" dirty="0" err="1">
                <a:solidFill>
                  <a:srgbClr val="333333"/>
                </a:solidFill>
                <a:latin typeface="Times New Roman" panose="02020603050405020304" pitchFamily="18" charset="0"/>
              </a:rPr>
              <a:t>освітні</a:t>
            </a:r>
            <a:r>
              <a:rPr lang="ru-RU" sz="3200" dirty="0">
                <a:solidFill>
                  <a:srgbClr val="333333"/>
                </a:solidFill>
                <a:latin typeface="Times New Roman" panose="02020603050405020304" pitchFamily="18" charset="0"/>
              </a:rPr>
              <a:t> </a:t>
            </a:r>
            <a:r>
              <a:rPr lang="ru-RU" sz="3200" dirty="0" err="1">
                <a:solidFill>
                  <a:srgbClr val="333333"/>
                </a:solidFill>
                <a:latin typeface="Times New Roman" panose="02020603050405020304" pitchFamily="18" charset="0"/>
              </a:rPr>
              <a:t>ступені</a:t>
            </a:r>
            <a:r>
              <a:rPr lang="ru-RU" sz="3200" dirty="0">
                <a:solidFill>
                  <a:srgbClr val="333333"/>
                </a:solidFill>
                <a:latin typeface="Times New Roman" panose="02020603050405020304" pitchFamily="18" charset="0"/>
              </a:rPr>
              <a:t> </a:t>
            </a:r>
            <a:r>
              <a:rPr lang="ru-RU" sz="3200" i="1" dirty="0" err="1">
                <a:solidFill>
                  <a:srgbClr val="333333"/>
                </a:solidFill>
                <a:latin typeface="Times New Roman" panose="02020603050405020304" pitchFamily="18" charset="0"/>
              </a:rPr>
              <a:t>молодшого</a:t>
            </a:r>
            <a:r>
              <a:rPr lang="ru-RU" sz="3200" i="1" dirty="0">
                <a:solidFill>
                  <a:srgbClr val="333333"/>
                </a:solidFill>
                <a:latin typeface="Times New Roman" panose="02020603050405020304" pitchFamily="18" charset="0"/>
              </a:rPr>
              <a:t> бакалавра, бакалавра, </a:t>
            </a:r>
            <a:r>
              <a:rPr lang="ru-RU" sz="3200" i="1" dirty="0" err="1">
                <a:solidFill>
                  <a:srgbClr val="333333"/>
                </a:solidFill>
                <a:latin typeface="Times New Roman" panose="02020603050405020304" pitchFamily="18" charset="0"/>
              </a:rPr>
              <a:t>магістра</a:t>
            </a:r>
            <a:r>
              <a:rPr lang="ru-RU" sz="3200" i="1" dirty="0">
                <a:solidFill>
                  <a:srgbClr val="333333"/>
                </a:solidFill>
                <a:latin typeface="Times New Roman" panose="02020603050405020304" pitchFamily="18" charset="0"/>
              </a:rPr>
              <a:t> та доктора </a:t>
            </a:r>
            <a:r>
              <a:rPr lang="ru-RU" sz="3200" i="1" dirty="0" err="1">
                <a:solidFill>
                  <a:srgbClr val="333333"/>
                </a:solidFill>
                <a:latin typeface="Times New Roman" panose="02020603050405020304" pitchFamily="18" charset="0"/>
              </a:rPr>
              <a:t>філософії</a:t>
            </a:r>
            <a:r>
              <a:rPr lang="ru-RU" sz="3200" i="1" dirty="0">
                <a:solidFill>
                  <a:srgbClr val="333333"/>
                </a:solidFill>
                <a:latin typeface="Times New Roman" panose="02020603050405020304" pitchFamily="18" charset="0"/>
              </a:rPr>
              <a:t> </a:t>
            </a:r>
            <a:r>
              <a:rPr lang="ru-RU" sz="3200" dirty="0">
                <a:solidFill>
                  <a:srgbClr val="333333"/>
                </a:solidFill>
                <a:latin typeface="Times New Roman" panose="02020603050405020304" pitchFamily="18" charset="0"/>
              </a:rPr>
              <a:t>у </a:t>
            </a:r>
            <a:r>
              <a:rPr lang="ru-RU" sz="3200" dirty="0" err="1">
                <a:solidFill>
                  <a:srgbClr val="333333"/>
                </a:solidFill>
                <a:latin typeface="Times New Roman" panose="02020603050405020304" pitchFamily="18" charset="0"/>
              </a:rPr>
              <a:t>вітчизняних</a:t>
            </a:r>
            <a:r>
              <a:rPr lang="ru-RU" sz="3200" dirty="0">
                <a:solidFill>
                  <a:srgbClr val="333333"/>
                </a:solidFill>
                <a:latin typeface="Times New Roman" panose="02020603050405020304" pitchFamily="18" charset="0"/>
              </a:rPr>
              <a:t> </a:t>
            </a:r>
            <a:r>
              <a:rPr lang="ru-RU" sz="3200" dirty="0" err="1">
                <a:solidFill>
                  <a:srgbClr val="333333"/>
                </a:solidFill>
                <a:latin typeface="Times New Roman" panose="02020603050405020304" pitchFamily="18" charset="0"/>
              </a:rPr>
              <a:t>вищих</a:t>
            </a:r>
            <a:r>
              <a:rPr lang="ru-RU" sz="3200" dirty="0">
                <a:solidFill>
                  <a:srgbClr val="333333"/>
                </a:solidFill>
                <a:latin typeface="Times New Roman" panose="02020603050405020304" pitchFamily="18" charset="0"/>
              </a:rPr>
              <a:t> </a:t>
            </a:r>
            <a:r>
              <a:rPr lang="ru-RU" sz="3200" dirty="0" err="1">
                <a:solidFill>
                  <a:srgbClr val="333333"/>
                </a:solidFill>
                <a:latin typeface="Times New Roman" panose="02020603050405020304" pitchFamily="18" charset="0"/>
              </a:rPr>
              <a:t>навчальних</a:t>
            </a:r>
            <a:r>
              <a:rPr lang="ru-RU" sz="3200" dirty="0">
                <a:solidFill>
                  <a:srgbClr val="333333"/>
                </a:solidFill>
                <a:latin typeface="Times New Roman" panose="02020603050405020304" pitchFamily="18" charset="0"/>
              </a:rPr>
              <a:t> закладах, є:</a:t>
            </a:r>
          </a:p>
          <a:p>
            <a:pPr algn="just"/>
            <a:r>
              <a:rPr lang="ru-RU" sz="3200" dirty="0" err="1">
                <a:solidFill>
                  <a:srgbClr val="333333"/>
                </a:solidFill>
                <a:latin typeface="Times New Roman" panose="02020603050405020304" pitchFamily="18" charset="0"/>
              </a:rPr>
              <a:t>навчання</a:t>
            </a:r>
            <a:r>
              <a:rPr lang="ru-RU" sz="3200" dirty="0">
                <a:solidFill>
                  <a:srgbClr val="333333"/>
                </a:solidFill>
                <a:latin typeface="Times New Roman" panose="02020603050405020304" pitchFamily="18" charset="0"/>
              </a:rPr>
              <a:t> за </a:t>
            </a:r>
            <a:r>
              <a:rPr lang="ru-RU" sz="3200" dirty="0" err="1">
                <a:solidFill>
                  <a:srgbClr val="333333"/>
                </a:solidFill>
                <a:latin typeface="Times New Roman" panose="02020603050405020304" pitchFamily="18" charset="0"/>
              </a:rPr>
              <a:t>програмами</a:t>
            </a:r>
            <a:r>
              <a:rPr lang="ru-RU" sz="3200" dirty="0">
                <a:solidFill>
                  <a:srgbClr val="333333"/>
                </a:solidFill>
                <a:latin typeface="Times New Roman" panose="02020603050405020304" pitchFamily="18" charset="0"/>
              </a:rPr>
              <a:t> </a:t>
            </a:r>
            <a:r>
              <a:rPr lang="ru-RU" sz="3200" dirty="0" err="1">
                <a:solidFill>
                  <a:srgbClr val="333333"/>
                </a:solidFill>
                <a:latin typeface="Times New Roman" panose="02020603050405020304" pitchFamily="18" charset="0"/>
              </a:rPr>
              <a:t>академічної</a:t>
            </a:r>
            <a:r>
              <a:rPr lang="ru-RU" sz="3200" dirty="0">
                <a:solidFill>
                  <a:srgbClr val="333333"/>
                </a:solidFill>
                <a:latin typeface="Times New Roman" panose="02020603050405020304" pitchFamily="18" charset="0"/>
              </a:rPr>
              <a:t> </a:t>
            </a:r>
            <a:r>
              <a:rPr lang="ru-RU" sz="3200" dirty="0" err="1">
                <a:solidFill>
                  <a:srgbClr val="333333"/>
                </a:solidFill>
                <a:latin typeface="Times New Roman" panose="02020603050405020304" pitchFamily="18" charset="0"/>
              </a:rPr>
              <a:t>мобільності</a:t>
            </a:r>
            <a:r>
              <a:rPr lang="ru-RU" sz="3200" dirty="0">
                <a:solidFill>
                  <a:srgbClr val="333333"/>
                </a:solidFill>
                <a:latin typeface="Times New Roman" panose="02020603050405020304" pitchFamily="18" charset="0"/>
              </a:rPr>
              <a:t>;</a:t>
            </a:r>
          </a:p>
          <a:p>
            <a:pPr algn="just"/>
            <a:r>
              <a:rPr lang="ru-RU" sz="3200" dirty="0" err="1">
                <a:solidFill>
                  <a:srgbClr val="333333"/>
                </a:solidFill>
                <a:latin typeface="Times New Roman" panose="02020603050405020304" pitchFamily="18" charset="0"/>
              </a:rPr>
              <a:t>мовне</a:t>
            </a:r>
            <a:r>
              <a:rPr lang="ru-RU" sz="3200" dirty="0">
                <a:solidFill>
                  <a:srgbClr val="333333"/>
                </a:solidFill>
                <a:latin typeface="Times New Roman" panose="02020603050405020304" pitchFamily="18" charset="0"/>
              </a:rPr>
              <a:t> </a:t>
            </a:r>
            <a:r>
              <a:rPr lang="ru-RU" sz="3200" dirty="0" err="1">
                <a:solidFill>
                  <a:srgbClr val="333333"/>
                </a:solidFill>
                <a:latin typeface="Times New Roman" panose="02020603050405020304" pitchFamily="18" charset="0"/>
              </a:rPr>
              <a:t>стажування</a:t>
            </a:r>
            <a:r>
              <a:rPr lang="ru-RU" sz="3200" dirty="0">
                <a:solidFill>
                  <a:srgbClr val="333333"/>
                </a:solidFill>
                <a:latin typeface="Times New Roman" panose="02020603050405020304" pitchFamily="18" charset="0"/>
              </a:rPr>
              <a:t>;</a:t>
            </a:r>
          </a:p>
          <a:p>
            <a:pPr algn="just"/>
            <a:r>
              <a:rPr lang="ru-RU" sz="3200" dirty="0" err="1">
                <a:solidFill>
                  <a:srgbClr val="333333"/>
                </a:solidFill>
                <a:latin typeface="Times New Roman" panose="02020603050405020304" pitchFamily="18" charset="0"/>
              </a:rPr>
              <a:t>наукове</a:t>
            </a:r>
            <a:r>
              <a:rPr lang="ru-RU" sz="3200" dirty="0">
                <a:solidFill>
                  <a:srgbClr val="333333"/>
                </a:solidFill>
                <a:latin typeface="Times New Roman" panose="02020603050405020304" pitchFamily="18" charset="0"/>
              </a:rPr>
              <a:t> </a:t>
            </a:r>
            <a:r>
              <a:rPr lang="ru-RU" sz="3200" dirty="0" err="1">
                <a:solidFill>
                  <a:srgbClr val="333333"/>
                </a:solidFill>
                <a:latin typeface="Times New Roman" panose="02020603050405020304" pitchFamily="18" charset="0"/>
              </a:rPr>
              <a:t>стажування</a:t>
            </a:r>
            <a:r>
              <a:rPr lang="ru-RU" sz="3200" dirty="0" smtClean="0">
                <a:solidFill>
                  <a:srgbClr val="333333"/>
                </a:solidFill>
                <a:latin typeface="Times New Roman" panose="02020603050405020304" pitchFamily="18" charset="0"/>
              </a:rPr>
              <a:t>.</a:t>
            </a:r>
            <a:r>
              <a:rPr lang="ru-RU" sz="3200" dirty="0">
                <a:solidFill>
                  <a:srgbClr val="333333"/>
                </a:solidFill>
                <a:latin typeface="Times New Roman" panose="02020603050405020304" pitchFamily="18" charset="0"/>
              </a:rPr>
              <a:t> </a:t>
            </a:r>
            <a:endParaRPr lang="ru-RU" sz="3200" dirty="0" smtClean="0">
              <a:solidFill>
                <a:srgbClr val="333333"/>
              </a:solidFill>
              <a:latin typeface="Times New Roman" panose="02020603050405020304" pitchFamily="18" charset="0"/>
            </a:endParaRPr>
          </a:p>
          <a:p>
            <a:pPr marL="0" indent="0" algn="just">
              <a:buNone/>
            </a:pPr>
            <a:r>
              <a:rPr lang="ru-RU" sz="3200" dirty="0" smtClean="0">
                <a:solidFill>
                  <a:srgbClr val="333333"/>
                </a:solidFill>
                <a:latin typeface="Times New Roman" panose="02020603050405020304" pitchFamily="18" charset="0"/>
              </a:rPr>
              <a:t>Формами </a:t>
            </a:r>
            <a:r>
              <a:rPr lang="ru-RU" sz="3200" dirty="0" err="1">
                <a:solidFill>
                  <a:srgbClr val="333333"/>
                </a:solidFill>
                <a:latin typeface="Times New Roman" panose="02020603050405020304" pitchFamily="18" charset="0"/>
              </a:rPr>
              <a:t>академічної</a:t>
            </a:r>
            <a:r>
              <a:rPr lang="ru-RU" sz="3200" dirty="0">
                <a:solidFill>
                  <a:srgbClr val="333333"/>
                </a:solidFill>
                <a:latin typeface="Times New Roman" panose="02020603050405020304" pitchFamily="18" charset="0"/>
              </a:rPr>
              <a:t> </a:t>
            </a:r>
            <a:r>
              <a:rPr lang="ru-RU" sz="3200" dirty="0" err="1">
                <a:solidFill>
                  <a:srgbClr val="333333"/>
                </a:solidFill>
                <a:latin typeface="Times New Roman" panose="02020603050405020304" pitchFamily="18" charset="0"/>
              </a:rPr>
              <a:t>мобільності</a:t>
            </a:r>
            <a:r>
              <a:rPr lang="ru-RU" sz="3200" dirty="0">
                <a:solidFill>
                  <a:srgbClr val="333333"/>
                </a:solidFill>
                <a:latin typeface="Times New Roman" panose="02020603050405020304" pitchFamily="18" charset="0"/>
              </a:rPr>
              <a:t> для </a:t>
            </a:r>
            <a:r>
              <a:rPr lang="ru-RU" sz="3200" dirty="0" err="1">
                <a:solidFill>
                  <a:srgbClr val="333333"/>
                </a:solidFill>
                <a:latin typeface="Times New Roman" panose="02020603050405020304" pitchFamily="18" charset="0"/>
              </a:rPr>
              <a:t>осіб</a:t>
            </a:r>
            <a:r>
              <a:rPr lang="ru-RU" sz="3200" dirty="0">
                <a:solidFill>
                  <a:srgbClr val="333333"/>
                </a:solidFill>
                <a:latin typeface="Times New Roman" panose="02020603050405020304" pitchFamily="18" charset="0"/>
              </a:rPr>
              <a:t>, </a:t>
            </a:r>
            <a:r>
              <a:rPr lang="ru-RU" sz="3200" dirty="0" err="1">
                <a:solidFill>
                  <a:srgbClr val="333333"/>
                </a:solidFill>
                <a:latin typeface="Times New Roman" panose="02020603050405020304" pitchFamily="18" charset="0"/>
              </a:rPr>
              <a:t>що</a:t>
            </a:r>
            <a:r>
              <a:rPr lang="ru-RU" sz="3200" dirty="0">
                <a:solidFill>
                  <a:srgbClr val="333333"/>
                </a:solidFill>
                <a:latin typeface="Times New Roman" panose="02020603050405020304" pitchFamily="18" charset="0"/>
              </a:rPr>
              <a:t> </a:t>
            </a:r>
            <a:r>
              <a:rPr lang="ru-RU" sz="3200" dirty="0" err="1">
                <a:solidFill>
                  <a:srgbClr val="333333"/>
                </a:solidFill>
                <a:latin typeface="Times New Roman" panose="02020603050405020304" pitchFamily="18" charset="0"/>
              </a:rPr>
              <a:t>здобувають</a:t>
            </a:r>
            <a:r>
              <a:rPr lang="ru-RU" sz="3200" dirty="0">
                <a:solidFill>
                  <a:srgbClr val="333333"/>
                </a:solidFill>
                <a:latin typeface="Times New Roman" panose="02020603050405020304" pitchFamily="18" charset="0"/>
              </a:rPr>
              <a:t> </a:t>
            </a:r>
            <a:r>
              <a:rPr lang="ru-RU" sz="3200" dirty="0" err="1">
                <a:solidFill>
                  <a:srgbClr val="333333"/>
                </a:solidFill>
                <a:latin typeface="Times New Roman" panose="02020603050405020304" pitchFamily="18" charset="0"/>
              </a:rPr>
              <a:t>наукову</a:t>
            </a:r>
            <a:r>
              <a:rPr lang="ru-RU" sz="3200" dirty="0">
                <a:solidFill>
                  <a:srgbClr val="333333"/>
                </a:solidFill>
                <a:latin typeface="Times New Roman" panose="02020603050405020304" pitchFamily="18" charset="0"/>
              </a:rPr>
              <a:t> </a:t>
            </a:r>
            <a:r>
              <a:rPr lang="ru-RU" sz="3200" dirty="0" err="1">
                <a:solidFill>
                  <a:srgbClr val="333333"/>
                </a:solidFill>
                <a:latin typeface="Times New Roman" panose="02020603050405020304" pitchFamily="18" charset="0"/>
              </a:rPr>
              <a:t>ступінь</a:t>
            </a:r>
            <a:r>
              <a:rPr lang="ru-RU" sz="3200" dirty="0">
                <a:solidFill>
                  <a:srgbClr val="333333"/>
                </a:solidFill>
                <a:latin typeface="Times New Roman" panose="02020603050405020304" pitchFamily="18" charset="0"/>
              </a:rPr>
              <a:t> </a:t>
            </a:r>
            <a:r>
              <a:rPr lang="ru-RU" sz="3200" i="1" dirty="0">
                <a:solidFill>
                  <a:srgbClr val="333333"/>
                </a:solidFill>
                <a:latin typeface="Times New Roman" panose="02020603050405020304" pitchFamily="18" charset="0"/>
              </a:rPr>
              <a:t>доктора наук, </a:t>
            </a:r>
            <a:r>
              <a:rPr lang="ru-RU" sz="3200" dirty="0" err="1">
                <a:solidFill>
                  <a:srgbClr val="333333"/>
                </a:solidFill>
                <a:latin typeface="Times New Roman" panose="02020603050405020304" pitchFamily="18" charset="0"/>
              </a:rPr>
              <a:t>науково-педагогічних</a:t>
            </a:r>
            <a:r>
              <a:rPr lang="ru-RU" sz="3200" dirty="0">
                <a:solidFill>
                  <a:srgbClr val="333333"/>
                </a:solidFill>
                <a:latin typeface="Times New Roman" panose="02020603050405020304" pitchFamily="18" charset="0"/>
              </a:rPr>
              <a:t>, </a:t>
            </a:r>
            <a:r>
              <a:rPr lang="ru-RU" sz="3200" dirty="0" err="1">
                <a:solidFill>
                  <a:srgbClr val="333333"/>
                </a:solidFill>
                <a:latin typeface="Times New Roman" panose="02020603050405020304" pitchFamily="18" charset="0"/>
              </a:rPr>
              <a:t>наукових</a:t>
            </a:r>
            <a:r>
              <a:rPr lang="ru-RU" sz="3200" dirty="0">
                <a:solidFill>
                  <a:srgbClr val="333333"/>
                </a:solidFill>
                <a:latin typeface="Times New Roman" panose="02020603050405020304" pitchFamily="18" charset="0"/>
              </a:rPr>
              <a:t> і </a:t>
            </a:r>
            <a:r>
              <a:rPr lang="ru-RU" sz="3200" dirty="0" err="1">
                <a:solidFill>
                  <a:srgbClr val="333333"/>
                </a:solidFill>
                <a:latin typeface="Times New Roman" panose="02020603050405020304" pitchFamily="18" charset="0"/>
              </a:rPr>
              <a:t>педагогічних</a:t>
            </a:r>
            <a:r>
              <a:rPr lang="ru-RU" sz="3200" dirty="0">
                <a:solidFill>
                  <a:srgbClr val="333333"/>
                </a:solidFill>
                <a:latin typeface="Times New Roman" panose="02020603050405020304" pitchFamily="18" charset="0"/>
              </a:rPr>
              <a:t> </a:t>
            </a:r>
            <a:r>
              <a:rPr lang="ru-RU" sz="3200" dirty="0" err="1">
                <a:solidFill>
                  <a:srgbClr val="333333"/>
                </a:solidFill>
                <a:latin typeface="Times New Roman" panose="02020603050405020304" pitchFamily="18" charset="0"/>
              </a:rPr>
              <a:t>працівників</a:t>
            </a:r>
            <a:r>
              <a:rPr lang="ru-RU" sz="3200" dirty="0">
                <a:solidFill>
                  <a:srgbClr val="333333"/>
                </a:solidFill>
                <a:latin typeface="Times New Roman" panose="02020603050405020304" pitchFamily="18" charset="0"/>
              </a:rPr>
              <a:t> та </a:t>
            </a:r>
            <a:r>
              <a:rPr lang="ru-RU" sz="3200" dirty="0" err="1">
                <a:solidFill>
                  <a:srgbClr val="333333"/>
                </a:solidFill>
                <a:latin typeface="Times New Roman" panose="02020603050405020304" pitchFamily="18" charset="0"/>
              </a:rPr>
              <a:t>інших</a:t>
            </a:r>
            <a:r>
              <a:rPr lang="ru-RU" sz="3200" dirty="0">
                <a:solidFill>
                  <a:srgbClr val="333333"/>
                </a:solidFill>
                <a:latin typeface="Times New Roman" panose="02020603050405020304" pitchFamily="18" charset="0"/>
              </a:rPr>
              <a:t> </a:t>
            </a:r>
            <a:r>
              <a:rPr lang="ru-RU" sz="3200" dirty="0" err="1">
                <a:solidFill>
                  <a:srgbClr val="333333"/>
                </a:solidFill>
                <a:latin typeface="Times New Roman" panose="02020603050405020304" pitchFamily="18" charset="0"/>
              </a:rPr>
              <a:t>учасників</a:t>
            </a:r>
            <a:r>
              <a:rPr lang="ru-RU" sz="3200" dirty="0">
                <a:solidFill>
                  <a:srgbClr val="333333"/>
                </a:solidFill>
                <a:latin typeface="Times New Roman" panose="02020603050405020304" pitchFamily="18" charset="0"/>
              </a:rPr>
              <a:t> </a:t>
            </a:r>
            <a:r>
              <a:rPr lang="ru-RU" sz="3200" dirty="0" err="1">
                <a:solidFill>
                  <a:srgbClr val="333333"/>
                </a:solidFill>
                <a:latin typeface="Times New Roman" panose="02020603050405020304" pitchFamily="18" charset="0"/>
              </a:rPr>
              <a:t>освітнього</a:t>
            </a:r>
            <a:r>
              <a:rPr lang="ru-RU" sz="3200" dirty="0">
                <a:solidFill>
                  <a:srgbClr val="333333"/>
                </a:solidFill>
                <a:latin typeface="Times New Roman" panose="02020603050405020304" pitchFamily="18" charset="0"/>
              </a:rPr>
              <a:t> </a:t>
            </a:r>
            <a:r>
              <a:rPr lang="ru-RU" sz="3200" dirty="0" err="1">
                <a:solidFill>
                  <a:srgbClr val="333333"/>
                </a:solidFill>
                <a:latin typeface="Times New Roman" panose="02020603050405020304" pitchFamily="18" charset="0"/>
              </a:rPr>
              <a:t>процесу</a:t>
            </a:r>
            <a:r>
              <a:rPr lang="ru-RU" sz="3200" dirty="0">
                <a:solidFill>
                  <a:srgbClr val="333333"/>
                </a:solidFill>
                <a:latin typeface="Times New Roman" panose="02020603050405020304" pitchFamily="18" charset="0"/>
              </a:rPr>
              <a:t>, є:</a:t>
            </a:r>
          </a:p>
          <a:p>
            <a:pPr algn="just"/>
            <a:r>
              <a:rPr lang="ru-RU" sz="3200" dirty="0">
                <a:solidFill>
                  <a:srgbClr val="333333"/>
                </a:solidFill>
                <a:latin typeface="Times New Roman" panose="02020603050405020304" pitchFamily="18" charset="0"/>
              </a:rPr>
              <a:t>участь у </a:t>
            </a:r>
            <a:r>
              <a:rPr lang="ru-RU" sz="3200" dirty="0" err="1">
                <a:solidFill>
                  <a:srgbClr val="333333"/>
                </a:solidFill>
                <a:latin typeface="Times New Roman" panose="02020603050405020304" pitchFamily="18" charset="0"/>
              </a:rPr>
              <a:t>спільних</a:t>
            </a:r>
            <a:r>
              <a:rPr lang="ru-RU" sz="3200" dirty="0">
                <a:solidFill>
                  <a:srgbClr val="333333"/>
                </a:solidFill>
                <a:latin typeface="Times New Roman" panose="02020603050405020304" pitchFamily="18" charset="0"/>
              </a:rPr>
              <a:t> проектах;</a:t>
            </a:r>
          </a:p>
          <a:p>
            <a:pPr algn="just"/>
            <a:r>
              <a:rPr lang="ru-RU" sz="3200" dirty="0" err="1">
                <a:solidFill>
                  <a:srgbClr val="333333"/>
                </a:solidFill>
                <a:latin typeface="Times New Roman" panose="02020603050405020304" pitchFamily="18" charset="0"/>
              </a:rPr>
              <a:t>викладання</a:t>
            </a:r>
            <a:r>
              <a:rPr lang="ru-RU" sz="3200" dirty="0">
                <a:solidFill>
                  <a:srgbClr val="333333"/>
                </a:solidFill>
                <a:latin typeface="Times New Roman" panose="02020603050405020304" pitchFamily="18" charset="0"/>
              </a:rPr>
              <a:t>;</a:t>
            </a:r>
          </a:p>
          <a:p>
            <a:pPr algn="just"/>
            <a:r>
              <a:rPr lang="ru-RU" sz="3200" dirty="0" err="1">
                <a:solidFill>
                  <a:srgbClr val="333333"/>
                </a:solidFill>
                <a:latin typeface="Times New Roman" panose="02020603050405020304" pitchFamily="18" charset="0"/>
              </a:rPr>
              <a:t>наукове</a:t>
            </a:r>
            <a:r>
              <a:rPr lang="ru-RU" sz="3200" dirty="0">
                <a:solidFill>
                  <a:srgbClr val="333333"/>
                </a:solidFill>
                <a:latin typeface="Times New Roman" panose="02020603050405020304" pitchFamily="18" charset="0"/>
              </a:rPr>
              <a:t> </a:t>
            </a:r>
            <a:r>
              <a:rPr lang="ru-RU" sz="3200" dirty="0" err="1">
                <a:solidFill>
                  <a:srgbClr val="333333"/>
                </a:solidFill>
                <a:latin typeface="Times New Roman" panose="02020603050405020304" pitchFamily="18" charset="0"/>
              </a:rPr>
              <a:t>дослідження</a:t>
            </a:r>
            <a:r>
              <a:rPr lang="ru-RU" sz="3200" dirty="0">
                <a:solidFill>
                  <a:srgbClr val="333333"/>
                </a:solidFill>
                <a:latin typeface="Times New Roman" panose="02020603050405020304" pitchFamily="18" charset="0"/>
              </a:rPr>
              <a:t>;</a:t>
            </a:r>
          </a:p>
          <a:p>
            <a:pPr algn="just"/>
            <a:r>
              <a:rPr lang="ru-RU" sz="3200" dirty="0" err="1">
                <a:solidFill>
                  <a:srgbClr val="333333"/>
                </a:solidFill>
                <a:latin typeface="Times New Roman" panose="02020603050405020304" pitchFamily="18" charset="0"/>
              </a:rPr>
              <a:t>наукове</a:t>
            </a:r>
            <a:r>
              <a:rPr lang="ru-RU" sz="3200" dirty="0">
                <a:solidFill>
                  <a:srgbClr val="333333"/>
                </a:solidFill>
                <a:latin typeface="Times New Roman" panose="02020603050405020304" pitchFamily="18" charset="0"/>
              </a:rPr>
              <a:t> </a:t>
            </a:r>
            <a:r>
              <a:rPr lang="ru-RU" sz="3200" dirty="0" err="1">
                <a:solidFill>
                  <a:srgbClr val="333333"/>
                </a:solidFill>
                <a:latin typeface="Times New Roman" panose="02020603050405020304" pitchFamily="18" charset="0"/>
              </a:rPr>
              <a:t>стажування</a:t>
            </a:r>
            <a:r>
              <a:rPr lang="ru-RU" sz="3200" dirty="0">
                <a:solidFill>
                  <a:srgbClr val="333333"/>
                </a:solidFill>
                <a:latin typeface="Times New Roman" panose="02020603050405020304" pitchFamily="18" charset="0"/>
              </a:rPr>
              <a:t>;</a:t>
            </a:r>
          </a:p>
          <a:p>
            <a:pPr algn="just"/>
            <a:r>
              <a:rPr lang="ru-RU" sz="3200" dirty="0" err="1">
                <a:solidFill>
                  <a:srgbClr val="333333"/>
                </a:solidFill>
                <a:latin typeface="Times New Roman" panose="02020603050405020304" pitchFamily="18" charset="0"/>
              </a:rPr>
              <a:t>підвищення</a:t>
            </a:r>
            <a:r>
              <a:rPr lang="ru-RU" sz="3200" dirty="0">
                <a:solidFill>
                  <a:srgbClr val="333333"/>
                </a:solidFill>
                <a:latin typeface="Times New Roman" panose="02020603050405020304" pitchFamily="18" charset="0"/>
              </a:rPr>
              <a:t> </a:t>
            </a:r>
            <a:r>
              <a:rPr lang="ru-RU" sz="3200" dirty="0" err="1">
                <a:solidFill>
                  <a:srgbClr val="333333"/>
                </a:solidFill>
                <a:latin typeface="Times New Roman" panose="02020603050405020304" pitchFamily="18" charset="0"/>
              </a:rPr>
              <a:t>кваліфікації</a:t>
            </a:r>
            <a:r>
              <a:rPr lang="ru-RU" sz="3200" dirty="0">
                <a:solidFill>
                  <a:srgbClr val="333333"/>
                </a:solidFill>
                <a:latin typeface="Times New Roman" panose="02020603050405020304" pitchFamily="18" charset="0"/>
              </a:rPr>
              <a:t>.</a:t>
            </a:r>
          </a:p>
          <a:p>
            <a:pPr algn="just"/>
            <a:endParaRPr lang="ru-RU" b="0" i="0" dirty="0">
              <a:solidFill>
                <a:srgbClr val="333333"/>
              </a:solidFill>
              <a:effectLst/>
              <a:latin typeface="Times New Roman" panose="02020603050405020304" pitchFamily="18" charset="0"/>
            </a:endParaRPr>
          </a:p>
        </p:txBody>
      </p:sp>
    </p:spTree>
    <p:extLst>
      <p:ext uri="{BB962C8B-B14F-4D97-AF65-F5344CB8AC3E}">
        <p14:creationId xmlns:p14="http://schemas.microsoft.com/office/powerpoint/2010/main" val="1714137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928098"/>
          </a:xfrm>
          <a:solidFill>
            <a:schemeClr val="accent3">
              <a:lumMod val="20000"/>
              <a:lumOff val="80000"/>
            </a:schemeClr>
          </a:solidFill>
        </p:spPr>
        <p:txBody>
          <a:bodyPr>
            <a:normAutofit fontScale="90000"/>
          </a:bodyPr>
          <a:lstStyle/>
          <a:p>
            <a:pPr lvl="0">
              <a:spcBef>
                <a:spcPts val="1000"/>
              </a:spcBef>
            </a:pPr>
            <a:r>
              <a:rPr lang="uk-UA" sz="2000" dirty="0">
                <a:latin typeface="Times New Roman" panose="02020603050405020304" pitchFamily="18" charset="0"/>
                <a:ea typeface="Calibri" panose="020F0502020204030204" pitchFamily="34" charset="0"/>
                <a:cs typeface="Times New Roman" panose="02020603050405020304" pitchFamily="18" charset="0"/>
              </a:rPr>
              <a:t>НАКАЗ </a:t>
            </a:r>
            <a:r>
              <a:rPr lang="uk-UA" sz="2000" dirty="0" smtClean="0">
                <a:latin typeface="Times New Roman" panose="02020603050405020304" pitchFamily="18" charset="0"/>
                <a:ea typeface="Calibri" panose="020F0502020204030204" pitchFamily="34" charset="0"/>
                <a:cs typeface="Times New Roman" panose="02020603050405020304" pitchFamily="18" charset="0"/>
              </a:rPr>
              <a:t>МОН УКРАЇНИ</a:t>
            </a:r>
            <a:r>
              <a:rPr lang="uk-UA"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uk-UA"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23.09.2019 № 120) </a:t>
            </a:r>
            <a:r>
              <a:rPr lang="uk-UA" sz="20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r>
            <a:br>
              <a:rPr lang="uk-UA" sz="20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br>
            <a:r>
              <a:rPr lang="uk-UA" sz="2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ПРО ОПУБЛІКУВАННЯ РЕЗУЛЬТАТІВ ДИСЕРТАЦІЙ НА ЗДОБУТТЯ НАУКОВОГО СТУПЕНЯ ДОКТОРА І КАНДИДАТА НАУК</a:t>
            </a:r>
            <a:r>
              <a:rPr lang="uk-UA"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br>
              <a:rPr lang="uk-UA"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br>
            <a:endParaRPr lang="ru-RU" sz="2000" dirty="0"/>
          </a:p>
        </p:txBody>
      </p:sp>
      <p:sp>
        <p:nvSpPr>
          <p:cNvPr id="3" name="Объект 2"/>
          <p:cNvSpPr>
            <a:spLocks noGrp="1"/>
          </p:cNvSpPr>
          <p:nvPr>
            <p:ph idx="1"/>
          </p:nvPr>
        </p:nvSpPr>
        <p:spPr>
          <a:xfrm>
            <a:off x="838200" y="1410788"/>
            <a:ext cx="10515600" cy="5290457"/>
          </a:xfrm>
        </p:spPr>
        <p:txBody>
          <a:bodyPr>
            <a:noAutofit/>
          </a:bodyPr>
          <a:lstStyle/>
          <a:p>
            <a:pPr marL="0" lvl="0" indent="0" algn="just">
              <a:spcBef>
                <a:spcPts val="600"/>
              </a:spcBef>
              <a:buNone/>
            </a:pPr>
            <a:r>
              <a:rPr lang="ru-RU" sz="1600" dirty="0">
                <a:latin typeface="Times New Roman" panose="02020603050405020304" pitchFamily="18" charset="0"/>
                <a:cs typeface="Times New Roman" panose="02020603050405020304" pitchFamily="18" charset="0"/>
              </a:rPr>
              <a:t>1. </a:t>
            </a:r>
            <a:r>
              <a:rPr lang="ru-RU" sz="1600" dirty="0" err="1">
                <a:latin typeface="Times New Roman" panose="02020603050405020304" pitchFamily="18" charset="0"/>
                <a:cs typeface="Times New Roman" panose="02020603050405020304" pitchFamily="18" charset="0"/>
              </a:rPr>
              <a:t>Наукові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публікації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зараховуються</a:t>
            </a:r>
            <a:r>
              <a:rPr lang="ru-RU" sz="1600" dirty="0">
                <a:latin typeface="Times New Roman" panose="02020603050405020304" pitchFamily="18" charset="0"/>
                <a:cs typeface="Times New Roman" panose="02020603050405020304" pitchFamily="18" charset="0"/>
              </a:rPr>
              <a:t> за темою </a:t>
            </a:r>
            <a:r>
              <a:rPr lang="ru-RU" sz="1600" dirty="0" err="1">
                <a:latin typeface="Times New Roman" panose="02020603050405020304" pitchFamily="18" charset="0"/>
                <a:cs typeface="Times New Roman" panose="02020603050405020304" pitchFamily="18" charset="0"/>
              </a:rPr>
              <a:t>дисертації</a:t>
            </a:r>
            <a:r>
              <a:rPr lang="ru-RU" sz="1600" dirty="0">
                <a:latin typeface="Times New Roman" panose="02020603050405020304" pitchFamily="18" charset="0"/>
                <a:cs typeface="Times New Roman" panose="02020603050405020304" pitchFamily="18" charset="0"/>
              </a:rPr>
              <a:t> у </a:t>
            </a:r>
            <a:r>
              <a:rPr lang="ru-RU" sz="1600" dirty="0" err="1">
                <a:latin typeface="Times New Roman" panose="02020603050405020304" pitchFamily="18" charset="0"/>
                <a:cs typeface="Times New Roman" panose="02020603050405020304" pitchFamily="18" charset="0"/>
              </a:rPr>
              <a:t>разі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дотримання</a:t>
            </a:r>
            <a:r>
              <a:rPr lang="ru-RU" sz="1600" dirty="0">
                <a:latin typeface="Times New Roman" panose="02020603050405020304" pitchFamily="18" charset="0"/>
                <a:cs typeface="Times New Roman" panose="02020603050405020304" pitchFamily="18" charset="0"/>
              </a:rPr>
              <a:t> таких умов:</a:t>
            </a:r>
          </a:p>
          <a:p>
            <a:pPr marL="0" lvl="0" indent="0" algn="just">
              <a:spcBef>
                <a:spcPts val="600"/>
              </a:spcBef>
              <a:buNone/>
            </a:pPr>
            <a:r>
              <a:rPr lang="ru-RU" sz="1600" dirty="0" err="1">
                <a:latin typeface="Times New Roman" panose="02020603050405020304" pitchFamily="18" charset="0"/>
                <a:cs typeface="Times New Roman" panose="02020603050405020304" pitchFamily="18" charset="0"/>
              </a:rPr>
              <a:t>обґрунтування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отриманих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наукових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результатів</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відповідно</a:t>
            </a:r>
            <a:r>
              <a:rPr lang="ru-RU" sz="1600" dirty="0">
                <a:latin typeface="Times New Roman" panose="02020603050405020304" pitchFamily="18" charset="0"/>
                <a:cs typeface="Times New Roman" panose="02020603050405020304" pitchFamily="18" charset="0"/>
              </a:rPr>
              <a:t> до мети </a:t>
            </a:r>
            <a:r>
              <a:rPr lang="ru-RU" sz="1600" dirty="0" err="1">
                <a:latin typeface="Times New Roman" panose="02020603050405020304" pitchFamily="18" charset="0"/>
                <a:cs typeface="Times New Roman" panose="02020603050405020304" pitchFamily="18" charset="0"/>
              </a:rPr>
              <a:t>статті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поставленого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завдання</a:t>
            </a:r>
            <a:r>
              <a:rPr lang="ru-RU" sz="1600" dirty="0">
                <a:latin typeface="Times New Roman" panose="02020603050405020304" pitchFamily="18" charset="0"/>
                <a:cs typeface="Times New Roman" panose="02020603050405020304" pitchFamily="18" charset="0"/>
              </a:rPr>
              <a:t>) та </a:t>
            </a:r>
            <a:r>
              <a:rPr lang="ru-RU" sz="1600" dirty="0" err="1">
                <a:latin typeface="Times New Roman" panose="02020603050405020304" pitchFamily="18" charset="0"/>
                <a:cs typeface="Times New Roman" panose="02020603050405020304" pitchFamily="18" charset="0"/>
              </a:rPr>
              <a:t>висновків</a:t>
            </a:r>
            <a:r>
              <a:rPr lang="ru-RU" sz="1600" dirty="0">
                <a:latin typeface="Times New Roman" panose="02020603050405020304" pitchFamily="18" charset="0"/>
                <a:cs typeface="Times New Roman" panose="02020603050405020304" pitchFamily="18" charset="0"/>
              </a:rPr>
              <a:t>;</a:t>
            </a:r>
          </a:p>
          <a:p>
            <a:pPr marL="0" lvl="0" indent="0" algn="just">
              <a:spcBef>
                <a:spcPts val="600"/>
              </a:spcBef>
              <a:buNone/>
            </a:pPr>
            <a:r>
              <a:rPr lang="ru-RU" sz="1600" dirty="0" err="1">
                <a:latin typeface="Times New Roman" panose="02020603050405020304" pitchFamily="18" charset="0"/>
                <a:cs typeface="Times New Roman" panose="02020603050405020304" pitchFamily="18" charset="0"/>
              </a:rPr>
              <a:t>опублікування</a:t>
            </a:r>
            <a:r>
              <a:rPr lang="ru-RU" sz="1600" dirty="0">
                <a:latin typeface="Times New Roman" panose="02020603050405020304" pitchFamily="18" charset="0"/>
                <a:cs typeface="Times New Roman" panose="02020603050405020304" pitchFamily="18" charset="0"/>
              </a:rPr>
              <a:t> статей у </a:t>
            </a:r>
            <a:r>
              <a:rPr lang="ru-RU" sz="1600" dirty="0" err="1">
                <a:latin typeface="Times New Roman" panose="02020603050405020304" pitchFamily="18" charset="0"/>
                <a:cs typeface="Times New Roman" panose="02020603050405020304" pitchFamily="18" charset="0"/>
              </a:rPr>
              <a:t>наукових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фахових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виданнях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які</a:t>
            </a:r>
            <a:r>
              <a:rPr lang="ru-RU" sz="1600" dirty="0">
                <a:latin typeface="Times New Roman" panose="02020603050405020304" pitchFamily="18" charset="0"/>
                <a:cs typeface="Times New Roman" panose="02020603050405020304" pitchFamily="18" charset="0"/>
              </a:rPr>
              <a:t> на дату </a:t>
            </a:r>
            <a:r>
              <a:rPr lang="ru-RU" sz="1600" dirty="0" err="1">
                <a:latin typeface="Times New Roman" panose="02020603050405020304" pitchFamily="18" charset="0"/>
                <a:cs typeface="Times New Roman" panose="02020603050405020304" pitchFamily="18" charset="0"/>
              </a:rPr>
              <a:t>їх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опублікування</a:t>
            </a:r>
            <a:r>
              <a:rPr lang="ru-RU" sz="1600" dirty="0">
                <a:latin typeface="Times New Roman" panose="02020603050405020304" pitchFamily="18" charset="0"/>
                <a:cs typeface="Times New Roman" panose="02020603050405020304" pitchFamily="18" charset="0"/>
              </a:rPr>
              <a:t> внесено до </a:t>
            </a:r>
            <a:r>
              <a:rPr lang="ru-RU" sz="1600" dirty="0" err="1">
                <a:latin typeface="Times New Roman" panose="02020603050405020304" pitchFamily="18" charset="0"/>
                <a:cs typeface="Times New Roman" panose="02020603050405020304" pitchFamily="18" charset="0"/>
              </a:rPr>
              <a:t>Переліку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наукових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фахових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видань</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України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затвердженого</a:t>
            </a:r>
            <a:r>
              <a:rPr lang="ru-RU" sz="1600" dirty="0">
                <a:latin typeface="Times New Roman" panose="02020603050405020304" pitchFamily="18" charset="0"/>
                <a:cs typeface="Times New Roman" panose="02020603050405020304" pitchFamily="18" charset="0"/>
              </a:rPr>
              <a:t> в </a:t>
            </a:r>
            <a:r>
              <a:rPr lang="ru-RU" sz="1600" dirty="0" err="1">
                <a:latin typeface="Times New Roman" panose="02020603050405020304" pitchFamily="18" charset="0"/>
                <a:cs typeface="Times New Roman" panose="02020603050405020304" pitchFamily="18" charset="0"/>
              </a:rPr>
              <a:t>установленому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законодавством</a:t>
            </a:r>
            <a:r>
              <a:rPr lang="ru-RU" sz="1600" dirty="0">
                <a:latin typeface="Times New Roman" panose="02020603050405020304" pitchFamily="18" charset="0"/>
                <a:cs typeface="Times New Roman" panose="02020603050405020304" pitchFamily="18" charset="0"/>
              </a:rPr>
              <a:t> порядку;</a:t>
            </a:r>
          </a:p>
          <a:p>
            <a:pPr marL="0" lvl="0" indent="0" algn="just">
              <a:spcBef>
                <a:spcPts val="600"/>
              </a:spcBef>
              <a:buNone/>
            </a:pPr>
            <a:r>
              <a:rPr lang="ru-RU" sz="1600" dirty="0" err="1">
                <a:latin typeface="Times New Roman" panose="02020603050405020304" pitchFamily="18" charset="0"/>
                <a:cs typeface="Times New Roman" panose="02020603050405020304" pitchFamily="18" charset="0"/>
              </a:rPr>
              <a:t>опублікування</a:t>
            </a:r>
            <a:r>
              <a:rPr lang="ru-RU" sz="1600" dirty="0">
                <a:latin typeface="Times New Roman" panose="02020603050405020304" pitchFamily="18" charset="0"/>
                <a:cs typeface="Times New Roman" panose="02020603050405020304" pitchFamily="18" charset="0"/>
              </a:rPr>
              <a:t> не </a:t>
            </a:r>
            <a:r>
              <a:rPr lang="ru-RU" sz="1600" dirty="0" err="1">
                <a:latin typeface="Times New Roman" panose="02020603050405020304" pitchFamily="18" charset="0"/>
                <a:cs typeface="Times New Roman" panose="02020603050405020304" pitchFamily="18" charset="0"/>
              </a:rPr>
              <a:t>більше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ніж</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однієї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статті</a:t>
            </a:r>
            <a:r>
              <a:rPr lang="ru-RU" sz="1600" dirty="0">
                <a:latin typeface="Times New Roman" panose="02020603050405020304" pitchFamily="18" charset="0"/>
                <a:cs typeface="Times New Roman" panose="02020603050405020304" pitchFamily="18" charset="0"/>
              </a:rPr>
              <a:t> в одному </a:t>
            </a:r>
            <a:r>
              <a:rPr lang="ru-RU" sz="1600" dirty="0" err="1">
                <a:latin typeface="Times New Roman" panose="02020603050405020304" pitchFamily="18" charset="0"/>
                <a:cs typeface="Times New Roman" panose="02020603050405020304" pitchFamily="18" charset="0"/>
              </a:rPr>
              <a:t>випуску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номері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наукового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видання</a:t>
            </a:r>
            <a:r>
              <a:rPr lang="ru-RU" sz="1600" dirty="0">
                <a:latin typeface="Times New Roman" panose="02020603050405020304" pitchFamily="18" charset="0"/>
                <a:cs typeface="Times New Roman" panose="02020603050405020304" pitchFamily="18" charset="0"/>
              </a:rPr>
              <a:t>;</a:t>
            </a:r>
          </a:p>
          <a:p>
            <a:pPr marL="0" lvl="0" indent="0" algn="just">
              <a:spcBef>
                <a:spcPts val="600"/>
              </a:spcBef>
              <a:buNone/>
            </a:pPr>
            <a:r>
              <a:rPr lang="ru-RU" sz="1600" dirty="0" err="1">
                <a:latin typeface="Times New Roman" panose="02020603050405020304" pitchFamily="18" charset="0"/>
                <a:cs typeface="Times New Roman" panose="02020603050405020304" pitchFamily="18" charset="0"/>
              </a:rPr>
              <a:t>опублікування</a:t>
            </a:r>
            <a:r>
              <a:rPr lang="ru-RU" sz="1600" dirty="0">
                <a:latin typeface="Times New Roman" panose="02020603050405020304" pitchFamily="18" charset="0"/>
                <a:cs typeface="Times New Roman" panose="02020603050405020304" pitchFamily="18" charset="0"/>
              </a:rPr>
              <a:t> статей у </a:t>
            </a:r>
            <a:r>
              <a:rPr lang="ru-RU" sz="1600" dirty="0" err="1">
                <a:latin typeface="Times New Roman" panose="02020603050405020304" pitchFamily="18" charset="0"/>
                <a:cs typeface="Times New Roman" panose="02020603050405020304" pitchFamily="18" charset="0"/>
              </a:rPr>
              <a:t>наукових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періодичних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виданнях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інших</a:t>
            </a:r>
            <a:r>
              <a:rPr lang="ru-RU" sz="1600" dirty="0">
                <a:latin typeface="Times New Roman" panose="02020603050405020304" pitchFamily="18" charset="0"/>
                <a:cs typeface="Times New Roman" panose="02020603050405020304" pitchFamily="18" charset="0"/>
              </a:rPr>
              <a:t> держав з </a:t>
            </a:r>
            <a:r>
              <a:rPr lang="ru-RU" sz="1600" dirty="0" err="1">
                <a:latin typeface="Times New Roman" panose="02020603050405020304" pitchFamily="18" charset="0"/>
                <a:cs typeface="Times New Roman" panose="02020603050405020304" pitchFamily="18" charset="0"/>
              </a:rPr>
              <a:t>наукового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напряму</a:t>
            </a:r>
            <a:r>
              <a:rPr lang="ru-RU" sz="1600" dirty="0">
                <a:latin typeface="Times New Roman" panose="02020603050405020304" pitchFamily="18" charset="0"/>
                <a:cs typeface="Times New Roman" panose="02020603050405020304" pitchFamily="18" charset="0"/>
              </a:rPr>
              <a:t>, за </a:t>
            </a:r>
            <a:r>
              <a:rPr lang="ru-RU" sz="1600" dirty="0" err="1">
                <a:latin typeface="Times New Roman" panose="02020603050405020304" pitchFamily="18" charset="0"/>
                <a:cs typeface="Times New Roman" panose="02020603050405020304" pitchFamily="18" charset="0"/>
              </a:rPr>
              <a:t>яким</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підготовлено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дисертацію</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здобувача</a:t>
            </a:r>
            <a:r>
              <a:rPr lang="ru-RU" sz="1600" dirty="0">
                <a:latin typeface="Times New Roman" panose="02020603050405020304" pitchFamily="18" charset="0"/>
                <a:cs typeface="Times New Roman" panose="02020603050405020304" pitchFamily="18" charset="0"/>
              </a:rPr>
              <a:t>, за </a:t>
            </a:r>
            <a:r>
              <a:rPr lang="ru-RU" sz="1600" dirty="0" err="1">
                <a:latin typeface="Times New Roman" panose="02020603050405020304" pitchFamily="18" charset="0"/>
                <a:cs typeface="Times New Roman" panose="02020603050405020304" pitchFamily="18" charset="0"/>
              </a:rPr>
              <a:t>умови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повноти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викладу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матеріалів</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дисертації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що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визначає</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спеціалізована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вчена</a:t>
            </a:r>
            <a:r>
              <a:rPr lang="ru-RU" sz="1600" dirty="0">
                <a:latin typeface="Times New Roman" panose="02020603050405020304" pitchFamily="18" charset="0"/>
                <a:cs typeface="Times New Roman" panose="02020603050405020304" pitchFamily="18" charset="0"/>
              </a:rPr>
              <a:t> рада</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a:p>
            <a:pPr marL="0" lvl="0" indent="0" algn="just">
              <a:spcBef>
                <a:spcPts val="600"/>
              </a:spcBef>
              <a:buNone/>
            </a:pPr>
            <a:r>
              <a:rPr lang="ru-RU" sz="1600" dirty="0">
                <a:latin typeface="Times New Roman" panose="02020603050405020304" pitchFamily="18" charset="0"/>
                <a:cs typeface="Times New Roman" panose="02020603050405020304" pitchFamily="18" charset="0"/>
              </a:rPr>
              <a:t>2. </a:t>
            </a:r>
            <a:r>
              <a:rPr lang="ru-RU" sz="1600" dirty="0" err="1">
                <a:latin typeface="Times New Roman" panose="02020603050405020304" pitchFamily="18" charset="0"/>
                <a:cs typeface="Times New Roman" panose="02020603050405020304" pitchFamily="18" charset="0"/>
              </a:rPr>
              <a:t>Зарахування</a:t>
            </a:r>
            <a:r>
              <a:rPr lang="ru-RU" sz="1600" dirty="0">
                <a:latin typeface="Times New Roman" panose="02020603050405020304" pitchFamily="18" charset="0"/>
                <a:cs typeface="Times New Roman" panose="02020603050405020304" pitchFamily="18" charset="0"/>
              </a:rPr>
              <a:t> статей, </a:t>
            </a:r>
            <a:r>
              <a:rPr lang="ru-RU" sz="1600" dirty="0" err="1">
                <a:latin typeface="Times New Roman" panose="02020603050405020304" pitchFamily="18" charset="0"/>
                <a:cs typeface="Times New Roman" panose="02020603050405020304" pitchFamily="18" charset="0"/>
              </a:rPr>
              <a:t>опублікованих</a:t>
            </a:r>
            <a:r>
              <a:rPr lang="ru-RU" sz="1600" dirty="0">
                <a:latin typeface="Times New Roman" panose="02020603050405020304" pitchFamily="18" charset="0"/>
                <a:cs typeface="Times New Roman" panose="02020603050405020304" pitchFamily="18" charset="0"/>
              </a:rPr>
              <a:t> у </a:t>
            </a:r>
            <a:r>
              <a:rPr lang="ru-RU" sz="1600" dirty="0" err="1">
                <a:latin typeface="Times New Roman" panose="02020603050405020304" pitchFamily="18" charset="0"/>
                <a:cs typeface="Times New Roman" panose="02020603050405020304" pitchFamily="18" charset="0"/>
              </a:rPr>
              <a:t>наукових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періодичних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виданнях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інших</a:t>
            </a:r>
            <a:r>
              <a:rPr lang="ru-RU" sz="1600" dirty="0">
                <a:latin typeface="Times New Roman" panose="02020603050405020304" pitchFamily="18" charset="0"/>
                <a:cs typeface="Times New Roman" panose="02020603050405020304" pitchFamily="18" charset="0"/>
              </a:rPr>
              <a:t> держав з </a:t>
            </a:r>
            <a:r>
              <a:rPr lang="ru-RU" sz="1600" dirty="0" err="1">
                <a:latin typeface="Times New Roman" panose="02020603050405020304" pitchFamily="18" charset="0"/>
                <a:cs typeface="Times New Roman" panose="02020603050405020304" pitchFamily="18" charset="0"/>
              </a:rPr>
              <a:t>наукового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напряму</a:t>
            </a:r>
            <a:r>
              <a:rPr lang="ru-RU" sz="1600" dirty="0">
                <a:latin typeface="Times New Roman" panose="02020603050405020304" pitchFamily="18" charset="0"/>
                <a:cs typeface="Times New Roman" panose="02020603050405020304" pitchFamily="18" charset="0"/>
              </a:rPr>
              <a:t>, за </a:t>
            </a:r>
            <a:r>
              <a:rPr lang="ru-RU" sz="1600" dirty="0" err="1">
                <a:latin typeface="Times New Roman" panose="02020603050405020304" pitchFamily="18" charset="0"/>
                <a:cs typeface="Times New Roman" panose="02020603050405020304" pitchFamily="18" charset="0"/>
              </a:rPr>
              <a:t>яким</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підготовлено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дисертацію</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здобувача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покладається</a:t>
            </a:r>
            <a:r>
              <a:rPr lang="ru-RU" sz="1600" dirty="0">
                <a:latin typeface="Times New Roman" panose="02020603050405020304" pitchFamily="18" charset="0"/>
                <a:cs typeface="Times New Roman" panose="02020603050405020304" pitchFamily="18" charset="0"/>
              </a:rPr>
              <a:t> на </a:t>
            </a:r>
            <a:r>
              <a:rPr lang="ru-RU" sz="1600" dirty="0" err="1">
                <a:latin typeface="Times New Roman" panose="02020603050405020304" pitchFamily="18" charset="0"/>
                <a:cs typeface="Times New Roman" panose="02020603050405020304" pitchFamily="18" charset="0"/>
              </a:rPr>
              <a:t>спеціалізовану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вчену</a:t>
            </a:r>
            <a:r>
              <a:rPr lang="ru-RU" sz="1600" dirty="0">
                <a:latin typeface="Times New Roman" panose="02020603050405020304" pitchFamily="18" charset="0"/>
                <a:cs typeface="Times New Roman" panose="02020603050405020304" pitchFamily="18" charset="0"/>
              </a:rPr>
              <a:t> раду за </a:t>
            </a:r>
            <a:r>
              <a:rPr lang="ru-RU" sz="1600" dirty="0" err="1">
                <a:latin typeface="Times New Roman" panose="02020603050405020304" pitchFamily="18" charset="0"/>
                <a:cs typeface="Times New Roman" panose="02020603050405020304" pitchFamily="18" charset="0"/>
              </a:rPr>
              <a:t>умови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відповідності</a:t>
            </a:r>
            <a:r>
              <a:rPr lang="ru-RU" sz="1600" dirty="0">
                <a:latin typeface="Times New Roman" panose="02020603050405020304" pitchFamily="18" charset="0"/>
                <a:cs typeface="Times New Roman" panose="02020603050405020304" pitchFamily="18" charset="0"/>
              </a:rPr>
              <a:t> такого </a:t>
            </a:r>
            <a:r>
              <a:rPr lang="ru-RU" sz="1600" dirty="0" err="1">
                <a:latin typeface="Times New Roman" panose="02020603050405020304" pitchFamily="18" charset="0"/>
                <a:cs typeface="Times New Roman" panose="02020603050405020304" pitchFamily="18" charset="0"/>
              </a:rPr>
              <a:t>видання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тематичній</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спрямованості</a:t>
            </a:r>
            <a:r>
              <a:rPr lang="ru-RU" sz="1600" dirty="0">
                <a:latin typeface="Times New Roman" panose="02020603050405020304" pitchFamily="18" charset="0"/>
                <a:cs typeface="Times New Roman" panose="02020603050405020304" pitchFamily="18" charset="0"/>
              </a:rPr>
              <a:t> з </a:t>
            </a:r>
            <a:r>
              <a:rPr lang="ru-RU" sz="1600" dirty="0" err="1">
                <a:latin typeface="Times New Roman" panose="02020603050405020304" pitchFamily="18" charset="0"/>
                <a:cs typeface="Times New Roman" panose="02020603050405020304" pitchFamily="18" charset="0"/>
              </a:rPr>
              <a:t>певної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галузі</a:t>
            </a:r>
            <a:r>
              <a:rPr lang="ru-RU" sz="1600" dirty="0">
                <a:latin typeface="Times New Roman" panose="02020603050405020304" pitchFamily="18" charset="0"/>
                <a:cs typeface="Times New Roman" panose="02020603050405020304" pitchFamily="18" charset="0"/>
              </a:rPr>
              <a:t> науки (</a:t>
            </a:r>
            <a:r>
              <a:rPr lang="ru-RU" sz="1600" dirty="0" err="1">
                <a:latin typeface="Times New Roman" panose="02020603050405020304" pitchFamily="18" charset="0"/>
                <a:cs typeface="Times New Roman" panose="02020603050405020304" pitchFamily="18" charset="0"/>
              </a:rPr>
              <a:t>знань</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спеціалізації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видання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наявності</a:t>
            </a:r>
            <a:r>
              <a:rPr lang="ru-RU" sz="1600" dirty="0">
                <a:latin typeface="Times New Roman" panose="02020603050405020304" pitchFamily="18" charset="0"/>
                <a:cs typeface="Times New Roman" panose="02020603050405020304" pitchFamily="18" charset="0"/>
              </a:rPr>
              <a:t> у </a:t>
            </a:r>
            <a:r>
              <a:rPr lang="ru-RU" sz="1600" dirty="0" err="1">
                <a:latin typeface="Times New Roman" panose="02020603050405020304" pitchFamily="18" charset="0"/>
                <a:cs typeface="Times New Roman" panose="02020603050405020304" pitchFamily="18" charset="0"/>
              </a:rPr>
              <a:t>складі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редколегії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фахівців</a:t>
            </a:r>
            <a:r>
              <a:rPr lang="ru-RU" sz="1600" dirty="0">
                <a:latin typeface="Times New Roman" panose="02020603050405020304" pitchFamily="18" charset="0"/>
                <a:cs typeface="Times New Roman" panose="02020603050405020304" pitchFamily="18" charset="0"/>
              </a:rPr>
              <a:t> з </a:t>
            </a:r>
            <a:r>
              <a:rPr lang="ru-RU" sz="1600" dirty="0" err="1">
                <a:latin typeface="Times New Roman" panose="02020603050405020304" pitchFamily="18" charset="0"/>
                <a:cs typeface="Times New Roman" panose="02020603050405020304" pitchFamily="18" charset="0"/>
              </a:rPr>
              <a:t>відповідної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галузі</a:t>
            </a:r>
            <a:r>
              <a:rPr lang="ru-RU" sz="1600" dirty="0">
                <a:latin typeface="Times New Roman" panose="02020603050405020304" pitchFamily="18" charset="0"/>
                <a:cs typeface="Times New Roman" panose="02020603050405020304" pitchFamily="18" charset="0"/>
              </a:rPr>
              <a:t> науки (</a:t>
            </a:r>
            <a:r>
              <a:rPr lang="ru-RU" sz="1600" dirty="0" err="1">
                <a:latin typeface="Times New Roman" panose="02020603050405020304" pitchFamily="18" charset="0"/>
                <a:cs typeface="Times New Roman" panose="02020603050405020304" pitchFamily="18" charset="0"/>
              </a:rPr>
              <a:t>знань</a:t>
            </a:r>
            <a:r>
              <a:rPr lang="ru-RU" sz="1600" dirty="0">
                <a:latin typeface="Times New Roman" panose="02020603050405020304" pitchFamily="18" charset="0"/>
                <a:cs typeface="Times New Roman" panose="02020603050405020304" pitchFamily="18" charset="0"/>
              </a:rPr>
              <a:t>), за </a:t>
            </a:r>
            <a:r>
              <a:rPr lang="ru-RU" sz="1600" dirty="0" err="1">
                <a:latin typeface="Times New Roman" panose="02020603050405020304" pitchFamily="18" charset="0"/>
                <a:cs typeface="Times New Roman" panose="02020603050405020304" pitchFamily="18" charset="0"/>
              </a:rPr>
              <a:t>якою</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планується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захист</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дисертації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наявності</a:t>
            </a:r>
            <a:r>
              <a:rPr lang="ru-RU" sz="1600" dirty="0">
                <a:latin typeface="Times New Roman" panose="02020603050405020304" pitchFamily="18" charset="0"/>
                <a:cs typeface="Times New Roman" panose="02020603050405020304" pitchFamily="18" charset="0"/>
              </a:rPr>
              <a:t> активного </a:t>
            </a:r>
            <a:r>
              <a:rPr lang="en-US" sz="1600" dirty="0">
                <a:latin typeface="Times New Roman" panose="02020603050405020304" pitchFamily="18" charset="0"/>
                <a:cs typeface="Times New Roman" panose="02020603050405020304" pitchFamily="18" charset="0"/>
              </a:rPr>
              <a:t>ISSN-</a:t>
            </a:r>
            <a:r>
              <a:rPr lang="ru-RU" sz="1600" dirty="0">
                <a:latin typeface="Times New Roman" panose="02020603050405020304" pitchFamily="18" charset="0"/>
                <a:cs typeface="Times New Roman" panose="02020603050405020304" pitchFamily="18" charset="0"/>
              </a:rPr>
              <a:t>номера </a:t>
            </a:r>
            <a:r>
              <a:rPr lang="ru-RU" sz="1600" dirty="0" err="1">
                <a:latin typeface="Times New Roman" panose="02020603050405020304" pitchFamily="18" charset="0"/>
                <a:cs typeface="Times New Roman" panose="02020603050405020304" pitchFamily="18" charset="0"/>
              </a:rPr>
              <a:t>видання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наявності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процедури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рецензування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публікацій</a:t>
            </a:r>
            <a:r>
              <a:rPr lang="ru-RU" sz="1600" dirty="0">
                <a:latin typeface="Times New Roman" panose="02020603050405020304" pitchFamily="18" charset="0"/>
                <a:cs typeface="Times New Roman" panose="02020603050405020304" pitchFamily="18" charset="0"/>
              </a:rPr>
              <a:t> та </a:t>
            </a:r>
            <a:r>
              <a:rPr lang="ru-RU" sz="1600" dirty="0" err="1">
                <a:latin typeface="Times New Roman" panose="02020603050405020304" pitchFamily="18" charset="0"/>
                <a:cs typeface="Times New Roman" panose="02020603050405020304" pitchFamily="18" charset="0"/>
              </a:rPr>
              <a:t>дотримання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виданням</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редакційної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етики</a:t>
            </a:r>
            <a:r>
              <a:rPr lang="ru-RU" sz="1600" dirty="0">
                <a:latin typeface="Times New Roman" panose="02020603050405020304" pitchFamily="18" charset="0"/>
                <a:cs typeface="Times New Roman" panose="02020603050405020304" pitchFamily="18" charset="0"/>
              </a:rPr>
              <a:t>.</a:t>
            </a:r>
          </a:p>
          <a:p>
            <a:pPr marL="0" lvl="0" indent="0" algn="just">
              <a:spcBef>
                <a:spcPts val="600"/>
              </a:spcBef>
              <a:buNone/>
            </a:pPr>
            <a:r>
              <a:rPr lang="ru-RU" sz="1600" dirty="0">
                <a:latin typeface="Times New Roman" panose="02020603050405020304" pitchFamily="18" charset="0"/>
                <a:cs typeface="Times New Roman" panose="02020603050405020304" pitchFamily="18" charset="0"/>
              </a:rPr>
              <a:t>3. За темою </a:t>
            </a:r>
            <a:r>
              <a:rPr lang="ru-RU" sz="1600" dirty="0" err="1">
                <a:latin typeface="Times New Roman" panose="02020603050405020304" pitchFamily="18" charset="0"/>
                <a:cs typeface="Times New Roman" panose="02020603050405020304" pitchFamily="18" charset="0"/>
              </a:rPr>
              <a:t>дисертації</a:t>
            </a:r>
            <a:r>
              <a:rPr lang="ru-RU" sz="1600" dirty="0">
                <a:latin typeface="Times New Roman" panose="02020603050405020304" pitchFamily="18" charset="0"/>
                <a:cs typeface="Times New Roman" panose="02020603050405020304" pitchFamily="18" charset="0"/>
              </a:rPr>
              <a:t> не </a:t>
            </a:r>
            <a:r>
              <a:rPr lang="ru-RU" sz="1600" dirty="0" err="1">
                <a:latin typeface="Times New Roman" panose="02020603050405020304" pitchFamily="18" charset="0"/>
                <a:cs typeface="Times New Roman" panose="02020603050405020304" pitchFamily="18" charset="0"/>
              </a:rPr>
              <a:t>зараховуються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наукові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публікації</a:t>
            </a:r>
            <a:r>
              <a:rPr lang="ru-RU" sz="1600" dirty="0">
                <a:latin typeface="Times New Roman" panose="02020603050405020304" pitchFamily="18" charset="0"/>
                <a:cs typeface="Times New Roman" panose="02020603050405020304" pitchFamily="18" charset="0"/>
              </a:rPr>
              <a:t>, у </a:t>
            </a:r>
            <a:r>
              <a:rPr lang="ru-RU" sz="1600" dirty="0" err="1">
                <a:latin typeface="Times New Roman" panose="02020603050405020304" pitchFamily="18" charset="0"/>
                <a:cs typeface="Times New Roman" panose="02020603050405020304" pitchFamily="18" charset="0"/>
              </a:rPr>
              <a:t>яких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повторюються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наукові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результати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опубліковані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раніше</a:t>
            </a:r>
            <a:r>
              <a:rPr lang="ru-RU" sz="1600" dirty="0">
                <a:latin typeface="Times New Roman" panose="02020603050405020304" pitchFamily="18" charset="0"/>
                <a:cs typeface="Times New Roman" panose="02020603050405020304" pitchFamily="18" charset="0"/>
              </a:rPr>
              <a:t> в </a:t>
            </a:r>
            <a:r>
              <a:rPr lang="ru-RU" sz="1600" dirty="0" err="1">
                <a:latin typeface="Times New Roman" panose="02020603050405020304" pitchFamily="18" charset="0"/>
                <a:cs typeface="Times New Roman" panose="02020603050405020304" pitchFamily="18" charset="0"/>
              </a:rPr>
              <a:t>інших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наукових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публікаціях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що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вже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зараховані</a:t>
            </a:r>
            <a:r>
              <a:rPr lang="ru-RU" sz="1600" dirty="0">
                <a:latin typeface="Times New Roman" panose="02020603050405020304" pitchFamily="18" charset="0"/>
                <a:cs typeface="Times New Roman" panose="02020603050405020304" pitchFamily="18" charset="0"/>
              </a:rPr>
              <a:t> за темою </a:t>
            </a:r>
            <a:r>
              <a:rPr lang="ru-RU" sz="1600" dirty="0" err="1">
                <a:latin typeface="Times New Roman" panose="02020603050405020304" pitchFamily="18" charset="0"/>
                <a:cs typeface="Times New Roman" panose="02020603050405020304" pitchFamily="18" charset="0"/>
              </a:rPr>
              <a:t>дисертації</a:t>
            </a:r>
            <a:r>
              <a:rPr lang="ru-RU" sz="1600" dirty="0">
                <a:latin typeface="Times New Roman" panose="02020603050405020304" pitchFamily="18" charset="0"/>
                <a:cs typeface="Times New Roman" panose="02020603050405020304" pitchFamily="18" charset="0"/>
              </a:rPr>
              <a:t>.</a:t>
            </a:r>
          </a:p>
          <a:p>
            <a:pPr marL="0" lvl="0" indent="0" algn="just">
              <a:spcBef>
                <a:spcPts val="600"/>
              </a:spcBef>
              <a:buNone/>
            </a:pPr>
            <a:r>
              <a:rPr lang="ru-RU" sz="1600" dirty="0">
                <a:latin typeface="Times New Roman" panose="02020603050405020304" pitchFamily="18" charset="0"/>
                <a:cs typeface="Times New Roman" panose="02020603050405020304" pitchFamily="18" charset="0"/>
              </a:rPr>
              <a:t>4. До статей у </a:t>
            </a:r>
            <a:r>
              <a:rPr lang="ru-RU" sz="1600" dirty="0" err="1">
                <a:latin typeface="Times New Roman" panose="02020603050405020304" pitchFamily="18" charset="0"/>
                <a:cs typeface="Times New Roman" panose="02020603050405020304" pitchFamily="18" charset="0"/>
              </a:rPr>
              <a:t>періодичних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наукових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виданнях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інших</a:t>
            </a:r>
            <a:r>
              <a:rPr lang="ru-RU" sz="1600" dirty="0">
                <a:latin typeface="Times New Roman" panose="02020603050405020304" pitchFamily="18" charset="0"/>
                <a:cs typeface="Times New Roman" panose="02020603050405020304" pitchFamily="18" charset="0"/>
              </a:rPr>
              <a:t> держав, </a:t>
            </a:r>
            <a:r>
              <a:rPr lang="ru-RU" sz="1600" dirty="0" err="1">
                <a:latin typeface="Times New Roman" panose="02020603050405020304" pitchFamily="18" charset="0"/>
                <a:cs typeface="Times New Roman" panose="02020603050405020304" pitchFamily="18" charset="0"/>
              </a:rPr>
              <a:t>які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входять</a:t>
            </a:r>
            <a:r>
              <a:rPr lang="ru-RU" sz="1600" dirty="0">
                <a:latin typeface="Times New Roman" panose="02020603050405020304" pitchFamily="18" charset="0"/>
                <a:cs typeface="Times New Roman" panose="02020603050405020304" pitchFamily="18" charset="0"/>
              </a:rPr>
              <a:t> до </a:t>
            </a:r>
            <a:r>
              <a:rPr lang="ru-RU" sz="1600" dirty="0" err="1">
                <a:latin typeface="Times New Roman" panose="02020603050405020304" pitchFamily="18" charset="0"/>
                <a:cs typeface="Times New Roman" panose="02020603050405020304" pitchFamily="18" charset="0"/>
              </a:rPr>
              <a:t>Організації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економічного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співробітництва</a:t>
            </a:r>
            <a:r>
              <a:rPr lang="ru-RU" sz="1600" dirty="0">
                <a:latin typeface="Times New Roman" panose="02020603050405020304" pitchFamily="18" charset="0"/>
                <a:cs typeface="Times New Roman" panose="02020603050405020304" pitchFamily="18" charset="0"/>
              </a:rPr>
              <a:t> та </a:t>
            </a:r>
            <a:r>
              <a:rPr lang="ru-RU" sz="1600" dirty="0" err="1">
                <a:latin typeface="Times New Roman" panose="02020603050405020304" pitchFamily="18" charset="0"/>
                <a:cs typeface="Times New Roman" panose="02020603050405020304" pitchFamily="18" charset="0"/>
              </a:rPr>
              <a:t>розвитку</a:t>
            </a:r>
            <a:r>
              <a:rPr lang="ru-RU" sz="1600" dirty="0">
                <a:latin typeface="Times New Roman" panose="02020603050405020304" pitchFamily="18" charset="0"/>
                <a:cs typeface="Times New Roman" panose="02020603050405020304" pitchFamily="18" charset="0"/>
              </a:rPr>
              <a:t> та/</a:t>
            </a:r>
            <a:r>
              <a:rPr lang="ru-RU" sz="1600" dirty="0" err="1">
                <a:latin typeface="Times New Roman" panose="02020603050405020304" pitchFamily="18" charset="0"/>
                <a:cs typeface="Times New Roman" panose="02020603050405020304" pitchFamily="18" charset="0"/>
              </a:rPr>
              <a:t>або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Європейського</a:t>
            </a:r>
            <a:r>
              <a:rPr lang="ru-RU" sz="1600" dirty="0">
                <a:latin typeface="Times New Roman" panose="02020603050405020304" pitchFamily="18" charset="0"/>
                <a:cs typeface="Times New Roman" panose="02020603050405020304" pitchFamily="18" charset="0"/>
              </a:rPr>
              <a:t> Союзу, з </a:t>
            </a:r>
            <a:r>
              <a:rPr lang="ru-RU" sz="1600" dirty="0" err="1">
                <a:latin typeface="Times New Roman" panose="02020603050405020304" pitchFamily="18" charset="0"/>
                <a:cs typeface="Times New Roman" panose="02020603050405020304" pitchFamily="18" charset="0"/>
              </a:rPr>
              <a:t>наукового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напряму</a:t>
            </a:r>
            <a:r>
              <a:rPr lang="ru-RU" sz="1600" dirty="0">
                <a:latin typeface="Times New Roman" panose="02020603050405020304" pitchFamily="18" charset="0"/>
                <a:cs typeface="Times New Roman" panose="02020603050405020304" pitchFamily="18" charset="0"/>
              </a:rPr>
              <a:t>, за </a:t>
            </a:r>
            <a:r>
              <a:rPr lang="ru-RU" sz="1600" dirty="0" err="1">
                <a:latin typeface="Times New Roman" panose="02020603050405020304" pitchFamily="18" charset="0"/>
                <a:cs typeface="Times New Roman" panose="02020603050405020304" pitchFamily="18" charset="0"/>
              </a:rPr>
              <a:t>яким</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підготовлено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дисертацію</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здобувача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прирівнюються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публікації</a:t>
            </a:r>
            <a:r>
              <a:rPr lang="ru-RU" sz="1600" dirty="0">
                <a:latin typeface="Times New Roman" panose="02020603050405020304" pitchFamily="18" charset="0"/>
                <a:cs typeface="Times New Roman" panose="02020603050405020304" pitchFamily="18" charset="0"/>
              </a:rPr>
              <a:t> у </a:t>
            </a:r>
            <a:r>
              <a:rPr lang="ru-RU" sz="1600" dirty="0" err="1">
                <a:latin typeface="Times New Roman" panose="02020603050405020304" pitchFamily="18" charset="0"/>
                <a:cs typeface="Times New Roman" panose="02020603050405020304" pitchFamily="18" charset="0"/>
              </a:rPr>
              <a:t>наукових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виданнях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включених</a:t>
            </a:r>
            <a:r>
              <a:rPr lang="ru-RU" sz="1600" dirty="0">
                <a:latin typeface="Times New Roman" panose="02020603050405020304" pitchFamily="18" charset="0"/>
                <a:cs typeface="Times New Roman" panose="02020603050405020304" pitchFamily="18" charset="0"/>
              </a:rPr>
              <a:t> до </a:t>
            </a:r>
            <a:r>
              <a:rPr lang="ru-RU" sz="1600" dirty="0" err="1">
                <a:latin typeface="Times New Roman" panose="02020603050405020304" pitchFamily="18" charset="0"/>
                <a:cs typeface="Times New Roman" panose="02020603050405020304" pitchFamily="18" charset="0"/>
              </a:rPr>
              <a:t>категорії</a:t>
            </a:r>
            <a:r>
              <a:rPr lang="ru-RU" sz="1600" dirty="0">
                <a:latin typeface="Times New Roman" panose="02020603050405020304" pitchFamily="18" charset="0"/>
                <a:cs typeface="Times New Roman" panose="02020603050405020304" pitchFamily="18" charset="0"/>
              </a:rPr>
              <a:t> «А» </a:t>
            </a:r>
            <a:r>
              <a:rPr lang="ru-RU" sz="1600" dirty="0" err="1">
                <a:latin typeface="Times New Roman" panose="02020603050405020304" pitchFamily="18" charset="0"/>
                <a:cs typeface="Times New Roman" panose="02020603050405020304" pitchFamily="18" charset="0"/>
              </a:rPr>
              <a:t>Переліку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наукових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фахових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видань</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України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або</a:t>
            </a:r>
            <a:r>
              <a:rPr lang="ru-RU" sz="1600" dirty="0">
                <a:latin typeface="Times New Roman" panose="02020603050405020304" pitchFamily="18" charset="0"/>
                <a:cs typeface="Times New Roman" panose="02020603050405020304" pitchFamily="18" charset="0"/>
              </a:rPr>
              <a:t> у </a:t>
            </a:r>
            <a:r>
              <a:rPr lang="ru-RU" sz="1600" dirty="0" err="1">
                <a:latin typeface="Times New Roman" panose="02020603050405020304" pitchFamily="18" charset="0"/>
                <a:cs typeface="Times New Roman" panose="02020603050405020304" pitchFamily="18" charset="0"/>
              </a:rPr>
              <a:t>закордонних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виданнях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проіндексованих</a:t>
            </a:r>
            <a:r>
              <a:rPr lang="ru-RU" sz="1600" dirty="0">
                <a:latin typeface="Times New Roman" panose="02020603050405020304" pitchFamily="18" charset="0"/>
                <a:cs typeface="Times New Roman" panose="02020603050405020304" pitchFamily="18" charset="0"/>
              </a:rPr>
              <a:t> у базах </a:t>
            </a:r>
            <a:r>
              <a:rPr lang="ru-RU" sz="1600" dirty="0" err="1">
                <a:latin typeface="Times New Roman" panose="02020603050405020304" pitchFamily="18" charset="0"/>
                <a:cs typeface="Times New Roman" panose="02020603050405020304" pitchFamily="18" charset="0"/>
              </a:rPr>
              <a:t>даних</a:t>
            </a:r>
            <a:r>
              <a:rPr lang="ru-RU"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Web of Science Core Collection </a:t>
            </a:r>
            <a:r>
              <a:rPr lang="ru-RU" sz="1600" dirty="0">
                <a:latin typeface="Times New Roman" panose="02020603050405020304" pitchFamily="18" charset="0"/>
                <a:cs typeface="Times New Roman" panose="02020603050405020304" pitchFamily="18" charset="0"/>
              </a:rPr>
              <a:t>та/</a:t>
            </a:r>
            <a:r>
              <a:rPr lang="ru-RU" sz="1600" dirty="0" err="1">
                <a:latin typeface="Times New Roman" panose="02020603050405020304" pitchFamily="18" charset="0"/>
                <a:cs typeface="Times New Roman" panose="02020603050405020304" pitchFamily="18" charset="0"/>
              </a:rPr>
              <a:t>або</a:t>
            </a:r>
            <a:r>
              <a:rPr lang="ru-RU"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Scopus.</a:t>
            </a:r>
          </a:p>
          <a:p>
            <a:pPr marL="0" lvl="0" indent="0" algn="just">
              <a:spcBef>
                <a:spcPts val="600"/>
              </a:spcBef>
              <a:buNone/>
            </a:pPr>
            <a:r>
              <a:rPr lang="en-US" sz="1600" dirty="0">
                <a:latin typeface="Times New Roman" panose="02020603050405020304" pitchFamily="18" charset="0"/>
                <a:cs typeface="Times New Roman" panose="02020603050405020304" pitchFamily="18" charset="0"/>
              </a:rPr>
              <a:t>5. </a:t>
            </a:r>
            <a:r>
              <a:rPr lang="ru-RU" sz="1600" dirty="0">
                <a:latin typeface="Times New Roman" panose="02020603050405020304" pitchFamily="18" charset="0"/>
                <a:cs typeface="Times New Roman" panose="02020603050405020304" pitchFamily="18" charset="0"/>
              </a:rPr>
              <a:t>За </a:t>
            </a:r>
            <a:r>
              <a:rPr lang="ru-RU" sz="1600" dirty="0" err="1">
                <a:latin typeface="Times New Roman" panose="02020603050405020304" pitchFamily="18" charset="0"/>
                <a:cs typeface="Times New Roman" panose="02020603050405020304" pitchFamily="18" charset="0"/>
              </a:rPr>
              <a:t>відповідність</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змісту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публікацій</a:t>
            </a:r>
            <a:r>
              <a:rPr lang="ru-RU" sz="1600" dirty="0">
                <a:latin typeface="Times New Roman" panose="02020603050405020304" pitchFamily="18" charset="0"/>
                <a:cs typeface="Times New Roman" panose="02020603050405020304" pitchFamily="18" charset="0"/>
              </a:rPr>
              <a:t> та конкретного </a:t>
            </a:r>
            <a:r>
              <a:rPr lang="ru-RU" sz="1600" dirty="0" err="1">
                <a:latin typeface="Times New Roman" panose="02020603050405020304" pitchFamily="18" charset="0"/>
                <a:cs typeface="Times New Roman" panose="02020603050405020304" pitchFamily="18" charset="0"/>
              </a:rPr>
              <a:t>особистого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внеску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здобувача</a:t>
            </a:r>
            <a:r>
              <a:rPr lang="ru-RU" sz="1600" dirty="0">
                <a:latin typeface="Times New Roman" panose="02020603050405020304" pitchFamily="18" charset="0"/>
                <a:cs typeface="Times New Roman" panose="02020603050405020304" pitchFamily="18" charset="0"/>
              </a:rPr>
              <a:t> (у </a:t>
            </a:r>
            <a:r>
              <a:rPr lang="ru-RU" sz="1600" dirty="0" err="1">
                <a:latin typeface="Times New Roman" panose="02020603050405020304" pitchFamily="18" charset="0"/>
                <a:cs typeface="Times New Roman" panose="02020603050405020304" pitchFamily="18" charset="0"/>
              </a:rPr>
              <a:t>разі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опублікування</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наукових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праць</a:t>
            </a:r>
            <a:r>
              <a:rPr lang="ru-RU" sz="1600" dirty="0">
                <a:latin typeface="Times New Roman" panose="02020603050405020304" pitchFamily="18" charset="0"/>
                <a:cs typeface="Times New Roman" panose="02020603050405020304" pitchFamily="18" charset="0"/>
              </a:rPr>
              <a:t> у </a:t>
            </a:r>
            <a:r>
              <a:rPr lang="ru-RU" sz="1600" dirty="0" err="1">
                <a:latin typeface="Times New Roman" panose="02020603050405020304" pitchFamily="18" charset="0"/>
                <a:cs typeface="Times New Roman" panose="02020603050405020304" pitchFamily="18" charset="0"/>
              </a:rPr>
              <a:t>співавторстві</a:t>
            </a:r>
            <a:r>
              <a:rPr lang="ru-RU" sz="1600" dirty="0">
                <a:latin typeface="Times New Roman" panose="02020603050405020304" pitchFamily="18" charset="0"/>
                <a:cs typeface="Times New Roman" panose="02020603050405020304" pitchFamily="18" charset="0"/>
              </a:rPr>
              <a:t>) результатам </a:t>
            </a:r>
            <a:r>
              <a:rPr lang="ru-RU" sz="1600" dirty="0" err="1">
                <a:latin typeface="Times New Roman" panose="02020603050405020304" pitchFamily="18" charset="0"/>
                <a:cs typeface="Times New Roman" panose="02020603050405020304" pitchFamily="18" charset="0"/>
              </a:rPr>
              <a:t>дисертації</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несе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відповідальність</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спеціалізована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вчена</a:t>
            </a:r>
            <a:r>
              <a:rPr lang="ru-RU" sz="1600" dirty="0">
                <a:latin typeface="Times New Roman" panose="02020603050405020304" pitchFamily="18" charset="0"/>
                <a:cs typeface="Times New Roman" panose="02020603050405020304" pitchFamily="18" charset="0"/>
              </a:rPr>
              <a:t> рада, яка </a:t>
            </a:r>
            <a:r>
              <a:rPr lang="ru-RU" sz="1600" dirty="0" err="1">
                <a:latin typeface="Times New Roman" panose="02020603050405020304" pitchFamily="18" charset="0"/>
                <a:cs typeface="Times New Roman" panose="02020603050405020304" pitchFamily="18" charset="0"/>
              </a:rPr>
              <a:t>встановлює</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чи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були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основні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результати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винесені</a:t>
            </a:r>
            <a:r>
              <a:rPr lang="ru-RU" sz="1600" dirty="0">
                <a:latin typeface="Times New Roman" panose="02020603050405020304" pitchFamily="18" charset="0"/>
                <a:cs typeface="Times New Roman" panose="02020603050405020304" pitchFamily="18" charset="0"/>
              </a:rPr>
              <a:t> на </a:t>
            </a:r>
            <a:r>
              <a:rPr lang="ru-RU" sz="1600" dirty="0" err="1">
                <a:latin typeface="Times New Roman" panose="02020603050405020304" pitchFamily="18" charset="0"/>
                <a:cs typeface="Times New Roman" panose="02020603050405020304" pitchFamily="18" charset="0"/>
              </a:rPr>
              <a:t>захист</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вже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захищені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співавторами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наукових</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праць</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здобувача</a:t>
            </a:r>
            <a:r>
              <a:rPr lang="ru-RU" sz="1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925912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91441"/>
            <a:ext cx="10515600" cy="1306285"/>
          </a:xfrm>
          <a:solidFill>
            <a:schemeClr val="accent3">
              <a:lumMod val="20000"/>
              <a:lumOff val="80000"/>
            </a:schemeClr>
          </a:solidFill>
        </p:spPr>
        <p:txBody>
          <a:bodyPr>
            <a:noAutofit/>
          </a:bodyPr>
          <a:lstStyle/>
          <a:p>
            <a:pPr algn="ctr"/>
            <a:r>
              <a:rPr lang="uk-UA" sz="3200" dirty="0" smtClean="0">
                <a:latin typeface="Times New Roman" panose="02020603050405020304" pitchFamily="18" charset="0"/>
                <a:cs typeface="Times New Roman" panose="02020603050405020304" pitchFamily="18" charset="0"/>
              </a:rPr>
              <a:t>Нормативно-правові акти, які регулюють організацію і проведення наукової і науково-технічної діяльності в Україні</a:t>
            </a:r>
            <a:endParaRPr lang="uk-UA" sz="32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672046"/>
            <a:ext cx="10515600" cy="4323805"/>
          </a:xfrm>
        </p:spPr>
        <p:txBody>
          <a:bodyPr>
            <a:noAutofit/>
          </a:bodyPr>
          <a:lstStyle/>
          <a:p>
            <a:pPr marL="0" indent="0" algn="just">
              <a:spcAft>
                <a:spcPts val="0"/>
              </a:spcAft>
              <a:buNone/>
            </a:pPr>
            <a:r>
              <a:rPr lang="uk-UA" sz="2000" b="1" dirty="0" smtClean="0">
                <a:latin typeface="Times New Roman" panose="02020603050405020304" pitchFamily="18" charset="0"/>
                <a:ea typeface="Calibri" panose="020F0502020204030204" pitchFamily="34" charset="0"/>
                <a:cs typeface="Times New Roman" panose="02020603050405020304" pitchFamily="18" charset="0"/>
              </a:rPr>
              <a:t>●</a:t>
            </a:r>
            <a:r>
              <a:rPr lang="uk-UA" sz="20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uk-UA" sz="2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КОНСТИТУЦІЯ УКРАЇНИ   - </a:t>
            </a:r>
            <a:r>
              <a:rPr lang="uk-UA" sz="2400" dirty="0" smtClean="0">
                <a:latin typeface="Times New Roman" panose="02020603050405020304" pitchFamily="18" charset="0"/>
                <a:ea typeface="Calibri" panose="020F0502020204030204" pitchFamily="34" charset="0"/>
                <a:cs typeface="Times New Roman" panose="02020603050405020304" pitchFamily="18" charset="0"/>
              </a:rPr>
              <a:t>кожен має право на освіту (ст.53); громадянам гарантується свобода наукової і технічної творчості, захист інтелектуальної власності, їхніх авторських прав, моральних і матеріальних інтересів, що виникають у зв</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a:t>
            </a:r>
            <a:r>
              <a:rPr lang="uk-UA" sz="2400" dirty="0" smtClean="0">
                <a:latin typeface="Times New Roman" panose="02020603050405020304" pitchFamily="18" charset="0"/>
                <a:ea typeface="Calibri" panose="020F0502020204030204" pitchFamily="34" charset="0"/>
                <a:cs typeface="Times New Roman" panose="02020603050405020304" pitchFamily="18" charset="0"/>
              </a:rPr>
              <a:t></a:t>
            </a:r>
            <a:r>
              <a:rPr lang="uk-UA" sz="2400" dirty="0" err="1" smtClean="0">
                <a:latin typeface="Times New Roman" panose="02020603050405020304" pitchFamily="18" charset="0"/>
                <a:ea typeface="Calibri" panose="020F0502020204030204" pitchFamily="34" charset="0"/>
                <a:cs typeface="Times New Roman" panose="02020603050405020304" pitchFamily="18" charset="0"/>
              </a:rPr>
              <a:t>язку</a:t>
            </a:r>
            <a:r>
              <a:rPr lang="uk-UA" sz="2400" dirty="0" smtClean="0">
                <a:latin typeface="Times New Roman" panose="02020603050405020304" pitchFamily="18" charset="0"/>
                <a:ea typeface="Calibri" panose="020F0502020204030204" pitchFamily="34" charset="0"/>
                <a:cs typeface="Times New Roman" panose="02020603050405020304" pitchFamily="18" charset="0"/>
              </a:rPr>
              <a:t> з різними </a:t>
            </a:r>
            <a:r>
              <a:rPr lang="uk-UA" sz="2400" dirty="0" smtClean="0">
                <a:latin typeface="Times New Roman" panose="02020603050405020304" pitchFamily="18" charset="0"/>
                <a:ea typeface="Calibri" panose="020F0502020204030204" pitchFamily="34" charset="0"/>
                <a:cs typeface="Times New Roman" panose="02020603050405020304" pitchFamily="18" charset="0"/>
              </a:rPr>
              <a:t>видами інтелектуальної діяльності; держава сприяє розвиткові науки, встановленню наукових </a:t>
            </a:r>
            <a:r>
              <a:rPr lang="uk-UA" sz="2400" dirty="0" smtClean="0">
                <a:latin typeface="Times New Roman" panose="02020603050405020304" pitchFamily="18" charset="0"/>
                <a:ea typeface="Calibri" panose="020F0502020204030204" pitchFamily="34" charset="0"/>
                <a:cs typeface="Times New Roman" panose="02020603050405020304" pitchFamily="18" charset="0"/>
              </a:rPr>
              <a:t>зв</a:t>
            </a:r>
            <a:r>
              <a:rPr lang="ka-GE" sz="2400" dirty="0" smtClean="0">
                <a:latin typeface="Times New Roman" panose="02020603050405020304" pitchFamily="18" charset="0"/>
                <a:ea typeface="Calibri" panose="020F0502020204030204" pitchFamily="34" charset="0"/>
                <a:cs typeface="Times New Roman" panose="02020603050405020304" pitchFamily="18" charset="0"/>
              </a:rPr>
              <a:t>’</a:t>
            </a:r>
            <a:r>
              <a:rPr lang="uk-UA" sz="2400" dirty="0" err="1" smtClean="0">
                <a:latin typeface="Times New Roman" panose="02020603050405020304" pitchFamily="18" charset="0"/>
                <a:ea typeface="Calibri" panose="020F0502020204030204" pitchFamily="34" charset="0"/>
                <a:cs typeface="Times New Roman" panose="02020603050405020304" pitchFamily="18" charset="0"/>
              </a:rPr>
              <a:t>язків</a:t>
            </a:r>
            <a:r>
              <a:rPr lang="uk-UA"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uk-UA" sz="2400" dirty="0" smtClean="0">
                <a:latin typeface="Times New Roman" panose="02020603050405020304" pitchFamily="18" charset="0"/>
                <a:ea typeface="Calibri" panose="020F0502020204030204" pitchFamily="34" charset="0"/>
                <a:cs typeface="Times New Roman" panose="02020603050405020304" pitchFamily="18" charset="0"/>
              </a:rPr>
              <a:t>України зі світовим співтовариством (ст.54). </a:t>
            </a:r>
          </a:p>
          <a:p>
            <a:pPr marL="0" indent="0" algn="just">
              <a:spcAft>
                <a:spcPts val="0"/>
              </a:spcAft>
              <a:buNone/>
            </a:pPr>
            <a:r>
              <a:rPr lang="uk-UA" sz="2400" dirty="0" smtClean="0">
                <a:latin typeface="Times New Roman" panose="02020603050405020304" pitchFamily="18" charset="0"/>
                <a:ea typeface="Calibri" panose="020F0502020204030204" pitchFamily="34" charset="0"/>
                <a:cs typeface="Times New Roman" panose="02020603050405020304" pitchFamily="18" charset="0"/>
              </a:rPr>
              <a:t>●</a:t>
            </a:r>
            <a:r>
              <a:rPr lang="uk-UA" sz="2400"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uk-UA" sz="2400" dirty="0" smtClean="0">
                <a:latin typeface="Times New Roman" panose="02020603050405020304" pitchFamily="18" charset="0"/>
                <a:ea typeface="Calibri" panose="020F0502020204030204" pitchFamily="34" charset="0"/>
                <a:cs typeface="Times New Roman" panose="02020603050405020304" pitchFamily="18" charset="0"/>
              </a:rPr>
              <a:t>ЗАКОН УКРАЇНИ </a:t>
            </a:r>
            <a:r>
              <a:rPr lang="uk-UA" sz="2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ПРО ОСВІТУ </a:t>
            </a:r>
            <a:r>
              <a:rPr lang="uk-UA" sz="2400" b="1" dirty="0" smtClean="0">
                <a:latin typeface="Times New Roman" panose="02020603050405020304" pitchFamily="18" charset="0"/>
                <a:ea typeface="Calibri" panose="020F0502020204030204" pitchFamily="34" charset="0"/>
                <a:cs typeface="Times New Roman" panose="02020603050405020304" pitchFamily="18" charset="0"/>
              </a:rPr>
              <a:t>(</a:t>
            </a:r>
            <a:r>
              <a:rPr lang="uk-UA" sz="2400" dirty="0" smtClean="0">
                <a:latin typeface="Times New Roman" panose="02020603050405020304" pitchFamily="18" charset="0"/>
                <a:ea typeface="Calibri" panose="020F0502020204030204" pitchFamily="34" charset="0"/>
                <a:cs typeface="Times New Roman" panose="02020603050405020304" pitchFamily="18" charset="0"/>
              </a:rPr>
              <a:t>від 01.07.2014 № </a:t>
            </a:r>
            <a:r>
              <a:rPr lang="uk-UA" sz="2400" dirty="0" smtClean="0">
                <a:latin typeface="Times New Roman" panose="02020603050405020304" pitchFamily="18" charset="0"/>
                <a:ea typeface="Calibri" panose="020F0502020204030204" pitchFamily="34" charset="0"/>
                <a:cs typeface="Times New Roman" panose="02020603050405020304" pitchFamily="18" charset="0"/>
              </a:rPr>
              <a:t>1556-VII.  </a:t>
            </a:r>
            <a:r>
              <a:rPr lang="uk-UA" sz="2400" dirty="0" smtClean="0">
                <a:latin typeface="Times New Roman" panose="02020603050405020304" pitchFamily="18" charset="0"/>
                <a:ea typeface="Calibri" panose="020F0502020204030204" pitchFamily="34" charset="0"/>
                <a:cs typeface="Times New Roman" panose="02020603050405020304" pitchFamily="18" charset="0"/>
              </a:rPr>
              <a:t>Редакція від 16.04.2017) – регулює суспільні відносини, що виникають у процесі конституційного права  людини на освіту, прав та обов’язків фізичних та юридичних осіб, які беруть участь у реалізації цього права, а також визначає компетенцію державних органів та органів місцевого самоврядування сфері освіти.</a:t>
            </a:r>
          </a:p>
          <a:p>
            <a:pPr marL="0" indent="0" algn="just">
              <a:spcAft>
                <a:spcPts val="0"/>
              </a:spcAft>
              <a:buNone/>
            </a:pPr>
            <a:r>
              <a:rPr lang="uk-UA" sz="2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2400" dirty="0"/>
          </a:p>
        </p:txBody>
      </p:sp>
    </p:spTree>
    <p:extLst>
      <p:ext uri="{BB962C8B-B14F-4D97-AF65-F5344CB8AC3E}">
        <p14:creationId xmlns:p14="http://schemas.microsoft.com/office/powerpoint/2010/main" val="1361214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3">
              <a:lumMod val="20000"/>
              <a:lumOff val="80000"/>
            </a:schemeClr>
          </a:solidFill>
        </p:spPr>
        <p:txBody>
          <a:bodyPr>
            <a:noAutofit/>
          </a:bodyPr>
          <a:lstStyle/>
          <a:p>
            <a:pPr algn="ctr"/>
            <a:r>
              <a:rPr lang="uk-UA" sz="3200" dirty="0">
                <a:solidFill>
                  <a:prstClr val="black"/>
                </a:solidFill>
                <a:latin typeface="Times New Roman" panose="02020603050405020304" pitchFamily="18" charset="0"/>
                <a:cs typeface="Times New Roman" panose="02020603050405020304" pitchFamily="18" charset="0"/>
              </a:rPr>
              <a:t>Нормативно-правові акти, які регулюють організацію і проведення наукової і науково-технічної діяльності </a:t>
            </a:r>
            <a:r>
              <a:rPr lang="uk-UA" sz="3200" dirty="0" smtClean="0">
                <a:solidFill>
                  <a:prstClr val="black"/>
                </a:solidFill>
                <a:latin typeface="Times New Roman" panose="02020603050405020304" pitchFamily="18" charset="0"/>
                <a:cs typeface="Times New Roman" panose="02020603050405020304" pitchFamily="18" charset="0"/>
              </a:rPr>
              <a:t>в Україні</a:t>
            </a:r>
            <a:endParaRPr lang="ru-RU" sz="3200" dirty="0"/>
          </a:p>
        </p:txBody>
      </p:sp>
      <p:sp>
        <p:nvSpPr>
          <p:cNvPr id="3" name="Объект 2"/>
          <p:cNvSpPr>
            <a:spLocks noGrp="1"/>
          </p:cNvSpPr>
          <p:nvPr>
            <p:ph idx="1"/>
          </p:nvPr>
        </p:nvSpPr>
        <p:spPr/>
        <p:txBody>
          <a:bodyPr/>
          <a:lstStyle/>
          <a:p>
            <a:pPr marL="0" lvl="0" indent="0" algn="just">
              <a:buNone/>
            </a:pPr>
            <a:r>
              <a:rPr lang="uk-UA"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uk-UA" sz="20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uk-UA"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ЗАКОН УКРАЇНИ</a:t>
            </a:r>
            <a:r>
              <a:rPr lang="uk-UA" sz="2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ПРО ВИЩУ ОСВІТУ </a:t>
            </a:r>
            <a:r>
              <a:rPr lang="uk-UA" sz="24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uk-UA"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від 28.12.2014 № </a:t>
            </a:r>
            <a:r>
              <a:rPr lang="uk-UA" sz="2400" kern="18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76-VIII </a:t>
            </a:r>
            <a:r>
              <a:rPr lang="uk-UA"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  </a:t>
            </a:r>
            <a:endParaRPr lang="uk-UA" sz="24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buNone/>
            </a:pPr>
            <a:r>
              <a:rPr lang="uk-UA" sz="24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окреслює </a:t>
            </a:r>
            <a:r>
              <a:rPr lang="uk-UA"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засади підготовки наукових та науково-педагогічних працівників, зокрема, в аспірантурі, </a:t>
            </a:r>
            <a:r>
              <a:rPr lang="uk-UA"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асистентурі</a:t>
            </a:r>
            <a:r>
              <a:rPr lang="uk-UA"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-стажуванні та докторантурі.</a:t>
            </a:r>
            <a:r>
              <a:rPr lang="uk-UA" sz="2400"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2400" kern="18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Встановлює основні правові, організаційні, фінансові засади функціонування системи вищої освіти, створює умови для посилення співпраці державних органів і бізнесу з вищими навчальними закладами на принципах автономії вищих навчальних закладів, поєднання освіти з наукою та виробництвом з метою підготовки конкурентоспроможного людського капіталу для високотехнологічного та інноваційного розвитку країни, самореалізації особистості, забезпечення потреб суспільства, ринку праці та держави у кваліфікованих фахівцях. Текст закону представлений в 79 статтях, що </a:t>
            </a:r>
            <a:r>
              <a:rPr lang="uk-UA" sz="2400" kern="18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об'єднані </a:t>
            </a:r>
            <a:r>
              <a:rPr lang="uk-UA" sz="2400" kern="18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в 15 розділах.</a:t>
            </a:r>
            <a:endPar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2475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3">
              <a:lumMod val="20000"/>
              <a:lumOff val="80000"/>
            </a:schemeClr>
          </a:solidFill>
        </p:spPr>
        <p:txBody>
          <a:bodyPr>
            <a:noAutofit/>
          </a:bodyPr>
          <a:lstStyle/>
          <a:p>
            <a:pPr algn="ctr"/>
            <a:r>
              <a:rPr lang="uk-UA" sz="3200" dirty="0">
                <a:solidFill>
                  <a:prstClr val="black"/>
                </a:solidFill>
                <a:latin typeface="Times New Roman" panose="02020603050405020304" pitchFamily="18" charset="0"/>
                <a:cs typeface="Times New Roman" panose="02020603050405020304" pitchFamily="18" charset="0"/>
              </a:rPr>
              <a:t>Нормативно-правові акти, які регулюють організацію і проведення наукової і науково-технічної діяльності в Україні</a:t>
            </a:r>
            <a:endParaRPr lang="ru-RU" sz="3200" dirty="0"/>
          </a:p>
        </p:txBody>
      </p:sp>
      <p:sp>
        <p:nvSpPr>
          <p:cNvPr id="3" name="Объект 2"/>
          <p:cNvSpPr>
            <a:spLocks noGrp="1"/>
          </p:cNvSpPr>
          <p:nvPr>
            <p:ph idx="1"/>
          </p:nvPr>
        </p:nvSpPr>
        <p:spPr/>
        <p:txBody>
          <a:bodyPr>
            <a:normAutofit fontScale="92500" lnSpcReduction="20000"/>
          </a:bodyPr>
          <a:lstStyle/>
          <a:p>
            <a:pPr marL="0" lvl="0" indent="0">
              <a:buNone/>
            </a:pPr>
            <a:r>
              <a:rPr lang="uk-UA" sz="2400" dirty="0" smtClean="0">
                <a:latin typeface="Times New Roman" panose="02020603050405020304" pitchFamily="18" charset="0"/>
                <a:ea typeface="Calibri" panose="020F0502020204030204" pitchFamily="34" charset="0"/>
                <a:cs typeface="Times New Roman" panose="02020603050405020304" pitchFamily="18" charset="0"/>
              </a:rPr>
              <a:t>ЗАКОН УКРАЇНИ </a:t>
            </a:r>
            <a:r>
              <a:rPr lang="uk-UA" sz="24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ПРО </a:t>
            </a:r>
            <a:r>
              <a:rPr lang="uk-UA" sz="2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НАУКОВУ І НАУКОВО-ТЕХНІЧНУ ДІЯЛЬНІСТЬ </a:t>
            </a:r>
            <a:r>
              <a:rPr lang="uk-UA" sz="24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uk-UA"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від 26.11.2015 № 848-VIII. Редакція від 01.01.2017</a:t>
            </a:r>
            <a:r>
              <a:rPr lang="uk-UA" sz="24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   </a:t>
            </a:r>
          </a:p>
          <a:p>
            <a:pPr marL="0" lvl="0" indent="0">
              <a:buNone/>
            </a:pPr>
            <a:r>
              <a:rPr lang="uk-UA" sz="24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визначає </a:t>
            </a:r>
            <a:r>
              <a:rPr lang="uk-UA"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правові, організаційні та фінансові засади функціонування і розвитку науково-технічної сфери, створює умови для наукової і науково-технічної діяльності, забезпечення потреб суспільства і держави у технологічному розвитку.</a:t>
            </a: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endParaRPr lang="ru-RU" sz="24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buNone/>
            </a:pPr>
            <a:r>
              <a:rPr lang="ru-RU" sz="2400"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Аспірант</a:t>
            </a:r>
            <a:r>
              <a:rPr lang="ru-RU" sz="24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вчений</a:t>
            </a: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який</a:t>
            </a: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проводить </a:t>
            </a:r>
            <a:r>
              <a:rPr lang="ru-RU"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фундаментальні</a:t>
            </a: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та (</a:t>
            </a:r>
            <a:r>
              <a:rPr lang="ru-RU"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або</a:t>
            </a: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прикладні</a:t>
            </a: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наукові</a:t>
            </a: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дослідження</a:t>
            </a: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у рамках </a:t>
            </a:r>
            <a:r>
              <a:rPr lang="ru-RU"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підготовки</a:t>
            </a: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в </a:t>
            </a:r>
            <a:r>
              <a:rPr lang="ru-RU"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аспірантурі</a:t>
            </a: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у </a:t>
            </a:r>
            <a:r>
              <a:rPr lang="ru-RU"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вищому</a:t>
            </a: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навчальному</a:t>
            </a: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закладі</a:t>
            </a: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ru-RU"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науковій</a:t>
            </a: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установі</a:t>
            </a: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для </a:t>
            </a:r>
            <a:r>
              <a:rPr lang="ru-RU"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здобуття</a:t>
            </a: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ступеня</a:t>
            </a: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доктора </a:t>
            </a:r>
            <a:r>
              <a:rPr lang="ru-RU"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філософії</a:t>
            </a: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endParaRPr lang="ru-RU" sz="24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buNone/>
            </a:pPr>
            <a:r>
              <a:rPr lang="ru-RU" sz="2400"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Вчений</a:t>
            </a:r>
            <a:r>
              <a:rPr lang="ru-RU" sz="24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фізична</a:t>
            </a: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особа, яка проводить </a:t>
            </a:r>
            <a:r>
              <a:rPr lang="ru-RU"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фундаментальні</a:t>
            </a: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та (</a:t>
            </a:r>
            <a:r>
              <a:rPr lang="ru-RU"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або</a:t>
            </a: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прикладні</a:t>
            </a: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наукові</a:t>
            </a: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дослідження</a:t>
            </a: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і </a:t>
            </a:r>
            <a:r>
              <a:rPr lang="ru-RU"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отримує</a:t>
            </a: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наукові</a:t>
            </a: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та (</a:t>
            </a:r>
            <a:r>
              <a:rPr lang="ru-RU"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або</a:t>
            </a: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науково-технічні</a:t>
            </a: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прикладні</a:t>
            </a:r>
            <a:r>
              <a:rPr lang="ru-RU"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результати</a:t>
            </a:r>
            <a:r>
              <a:rPr lang="ru-RU" sz="24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p>
          <a:p>
            <a:pPr marL="0" lvl="0" indent="0">
              <a:buNone/>
            </a:pPr>
            <a:r>
              <a:rPr lang="uk-UA" sz="2400" dirty="0" smtClean="0">
                <a:latin typeface="Times New Roman" panose="02020603050405020304" pitchFamily="18" charset="0"/>
                <a:ea typeface="Calibri" panose="020F0502020204030204" pitchFamily="34" charset="0"/>
                <a:cs typeface="Times New Roman" panose="02020603050405020304" pitchFamily="18" charset="0"/>
              </a:rPr>
              <a:t>Вчений </a:t>
            </a:r>
            <a:r>
              <a:rPr lang="uk-UA" sz="2400" dirty="0">
                <a:latin typeface="Times New Roman" panose="02020603050405020304" pitchFamily="18" charset="0"/>
                <a:ea typeface="Calibri" panose="020F0502020204030204" pitchFamily="34" charset="0"/>
                <a:cs typeface="Times New Roman" panose="02020603050405020304" pitchFamily="18" charset="0"/>
              </a:rPr>
              <a:t>під час провадження наукової, науково-технічної</a:t>
            </a:r>
            <a:r>
              <a:rPr lang="uk-UA" sz="2400">
                <a:latin typeface="Times New Roman" panose="02020603050405020304" pitchFamily="18" charset="0"/>
                <a:ea typeface="Calibri" panose="020F0502020204030204" pitchFamily="34" charset="0"/>
                <a:cs typeface="Times New Roman" panose="02020603050405020304" pitchFamily="18" charset="0"/>
              </a:rPr>
              <a:t>, </a:t>
            </a:r>
            <a:r>
              <a:rPr lang="uk-UA" sz="2400" smtClean="0">
                <a:latin typeface="Times New Roman" panose="02020603050405020304" pitchFamily="18" charset="0"/>
                <a:ea typeface="Calibri" panose="020F0502020204030204" pitchFamily="34" charset="0"/>
                <a:cs typeface="Times New Roman" panose="02020603050405020304" pitchFamily="18" charset="0"/>
              </a:rPr>
              <a:t>науково-організаційної </a:t>
            </a:r>
            <a:r>
              <a:rPr lang="uk-UA" sz="2400" dirty="0">
                <a:latin typeface="Times New Roman" panose="02020603050405020304" pitchFamily="18" charset="0"/>
                <a:ea typeface="Calibri" panose="020F0502020204030204" pitchFamily="34" charset="0"/>
                <a:cs typeface="Times New Roman" panose="02020603050405020304" pitchFamily="18" charset="0"/>
              </a:rPr>
              <a:t>та науково-педагогічної діяльності зобов’язаний: 1) не завдавати шкоди здоров’ю та життю людини, навколишньому природному середовищу; 2) додержуватися етичних норм наукового співтовариства, неухильно дотримуватися норм права інтелектуальної власності.</a:t>
            </a:r>
            <a:endParaRPr lang="ru-RU" sz="2400" dirty="0">
              <a:solidFill>
                <a:prstClr val="black"/>
              </a:solidFill>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2234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3">
              <a:lumMod val="20000"/>
              <a:lumOff val="80000"/>
            </a:schemeClr>
          </a:solidFill>
        </p:spPr>
        <p:txBody>
          <a:bodyPr>
            <a:normAutofit/>
          </a:bodyPr>
          <a:lstStyle/>
          <a:p>
            <a:pPr algn="ctr"/>
            <a:r>
              <a:rPr lang="uk-UA" sz="32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ЗАКОН ПРО </a:t>
            </a:r>
            <a:r>
              <a:rPr lang="uk-UA" sz="32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ВИЩУ </a:t>
            </a:r>
            <a:r>
              <a:rPr lang="uk-UA" sz="32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ОСВІТУ</a:t>
            </a:r>
            <a:endParaRPr lang="ru-RU" sz="3200" dirty="0"/>
          </a:p>
        </p:txBody>
      </p:sp>
      <p:sp>
        <p:nvSpPr>
          <p:cNvPr id="4" name="Объект 2"/>
          <p:cNvSpPr>
            <a:spLocks noGrp="1"/>
          </p:cNvSpPr>
          <p:nvPr>
            <p:ph idx="1"/>
          </p:nvPr>
        </p:nvSpPr>
        <p:spPr/>
        <p:txBody>
          <a:bodyPr>
            <a:normAutofit/>
          </a:bodyPr>
          <a:lstStyle/>
          <a:p>
            <a:pPr marL="0" indent="0">
              <a:buNone/>
            </a:pPr>
            <a:r>
              <a:rPr lang="uk-UA" sz="2400" dirty="0" smtClean="0">
                <a:latin typeface="Times New Roman" panose="02020603050405020304" pitchFamily="18" charset="0"/>
                <a:cs typeface="Times New Roman" panose="02020603050405020304" pitchFamily="18" charset="0"/>
              </a:rPr>
              <a:t>Стаття 5. </a:t>
            </a:r>
            <a:r>
              <a:rPr lang="uk-UA" sz="2400" b="1" dirty="0" smtClean="0">
                <a:latin typeface="Times New Roman" panose="02020603050405020304" pitchFamily="18" charset="0"/>
                <a:cs typeface="Times New Roman" panose="02020603050405020304" pitchFamily="18" charset="0"/>
              </a:rPr>
              <a:t>РІВНІ</a:t>
            </a:r>
            <a:r>
              <a:rPr lang="uk-UA" sz="2400" b="1" dirty="0">
                <a:latin typeface="Times New Roman" panose="02020603050405020304" pitchFamily="18" charset="0"/>
                <a:cs typeface="Times New Roman" panose="02020603050405020304" pitchFamily="18" charset="0"/>
              </a:rPr>
              <a:t>, СТУПЕНІ ТА КВАЛІФІКАЦІЇ ВИЩОЇ </a:t>
            </a:r>
            <a:r>
              <a:rPr lang="uk-UA" sz="2400" b="1" dirty="0" smtClean="0">
                <a:latin typeface="Times New Roman" panose="02020603050405020304" pitchFamily="18" charset="0"/>
                <a:cs typeface="Times New Roman" panose="02020603050405020304" pitchFamily="18" charset="0"/>
              </a:rPr>
              <a:t>ОСВІТИ</a:t>
            </a:r>
          </a:p>
          <a:p>
            <a:pPr marL="0" indent="0">
              <a:buNone/>
            </a:pPr>
            <a:r>
              <a:rPr lang="uk-UA" sz="2400" dirty="0" smtClean="0">
                <a:latin typeface="Times New Roman" panose="02020603050405020304" pitchFamily="18" charset="0"/>
                <a:cs typeface="Times New Roman" panose="02020603050405020304" pitchFamily="18" charset="0"/>
              </a:rPr>
              <a:t>  Підготовка фахівців з вищою освітою здійснюється за відповідними освітніми програмами на таких рівнях вищої освіти:</a:t>
            </a:r>
          </a:p>
          <a:p>
            <a:r>
              <a:rPr lang="uk-UA" sz="2400" dirty="0" smtClean="0">
                <a:latin typeface="Times New Roman" panose="02020603050405020304" pitchFamily="18" charset="0"/>
                <a:cs typeface="Times New Roman" panose="02020603050405020304" pitchFamily="18" charset="0"/>
              </a:rPr>
              <a:t>початковий рівень (короткий цикл) вищої освіти;</a:t>
            </a:r>
          </a:p>
          <a:p>
            <a:r>
              <a:rPr lang="uk-UA" sz="2400" dirty="0" smtClean="0">
                <a:latin typeface="Times New Roman" panose="02020603050405020304" pitchFamily="18" charset="0"/>
                <a:cs typeface="Times New Roman" panose="02020603050405020304" pitchFamily="18" charset="0"/>
              </a:rPr>
              <a:t>перший (бакалаврський) рівень;</a:t>
            </a:r>
          </a:p>
          <a:p>
            <a:r>
              <a:rPr lang="uk-UA" sz="2400" dirty="0" smtClean="0">
                <a:latin typeface="Times New Roman" panose="02020603050405020304" pitchFamily="18" charset="0"/>
                <a:cs typeface="Times New Roman" panose="02020603050405020304" pitchFamily="18" charset="0"/>
              </a:rPr>
              <a:t>другий (магістерський) рівень;</a:t>
            </a:r>
          </a:p>
          <a:p>
            <a:r>
              <a:rPr lang="uk-UA" sz="2400" dirty="0" smtClean="0">
                <a:solidFill>
                  <a:srgbClr val="C00000"/>
                </a:solidFill>
                <a:latin typeface="Times New Roman" panose="02020603050405020304" pitchFamily="18" charset="0"/>
                <a:cs typeface="Times New Roman" panose="02020603050405020304" pitchFamily="18" charset="0"/>
              </a:rPr>
              <a:t>третій (</a:t>
            </a:r>
            <a:r>
              <a:rPr lang="uk-UA" sz="2400" dirty="0" err="1" smtClean="0">
                <a:solidFill>
                  <a:srgbClr val="C00000"/>
                </a:solidFill>
                <a:latin typeface="Times New Roman" panose="02020603050405020304" pitchFamily="18" charset="0"/>
                <a:cs typeface="Times New Roman" panose="02020603050405020304" pitchFamily="18" charset="0"/>
              </a:rPr>
              <a:t>освітньо</a:t>
            </a:r>
            <a:r>
              <a:rPr lang="uk-UA" sz="2400" dirty="0" smtClean="0">
                <a:solidFill>
                  <a:srgbClr val="C00000"/>
                </a:solidFill>
                <a:latin typeface="Times New Roman" panose="02020603050405020304" pitchFamily="18" charset="0"/>
                <a:cs typeface="Times New Roman" panose="02020603050405020304" pitchFamily="18" charset="0"/>
              </a:rPr>
              <a:t>-науковий/</a:t>
            </a:r>
            <a:r>
              <a:rPr lang="uk-UA" sz="2400" dirty="0" err="1" smtClean="0">
                <a:solidFill>
                  <a:srgbClr val="C00000"/>
                </a:solidFill>
                <a:latin typeface="Times New Roman" panose="02020603050405020304" pitchFamily="18" charset="0"/>
                <a:cs typeface="Times New Roman" panose="02020603050405020304" pitchFamily="18" charset="0"/>
              </a:rPr>
              <a:t>освітньо</a:t>
            </a:r>
            <a:r>
              <a:rPr lang="uk-UA" sz="2400" dirty="0" smtClean="0">
                <a:solidFill>
                  <a:srgbClr val="C00000"/>
                </a:solidFill>
                <a:latin typeface="Times New Roman" panose="02020603050405020304" pitchFamily="18" charset="0"/>
                <a:cs typeface="Times New Roman" panose="02020603050405020304" pitchFamily="18" charset="0"/>
              </a:rPr>
              <a:t>-творчий) рівень </a:t>
            </a:r>
          </a:p>
          <a:p>
            <a:pPr marL="0" indent="0">
              <a:buNone/>
            </a:pPr>
            <a:r>
              <a:rPr lang="uk-UA" sz="2400" dirty="0" smtClean="0">
                <a:latin typeface="Times New Roman" panose="02020603050405020304" pitchFamily="18" charset="0"/>
                <a:cs typeface="Times New Roman" panose="02020603050405020304" pitchFamily="18" charset="0"/>
              </a:rPr>
              <a:t>передбачає набуття здобувачами вищої освіти здатності розв’язувати комплексні проблеми в галузі професійної та/або дослідницько-інноваційної діяльності.</a:t>
            </a:r>
          </a:p>
          <a:p>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3317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200" dirty="0" smtClean="0">
                <a:solidFill>
                  <a:srgbClr val="C00000"/>
                </a:solidFill>
                <a:latin typeface="Times New Roman" panose="02020603050405020304" pitchFamily="18" charset="0"/>
                <a:cs typeface="Times New Roman" panose="02020603050405020304" pitchFamily="18" charset="0"/>
              </a:rPr>
              <a:t>ЗАКОН ПРО ВИЩУ ОСВІТУ </a:t>
            </a:r>
            <a:endParaRPr lang="ru-RU" sz="3200" dirty="0">
              <a:solidFill>
                <a:srgbClr val="C0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85000" lnSpcReduction="10000"/>
          </a:bodyPr>
          <a:lstStyle/>
          <a:p>
            <a:pPr algn="just">
              <a:spcAft>
                <a:spcPts val="0"/>
              </a:spcAft>
            </a:pPr>
            <a:r>
              <a:rPr lang="ru-RU" kern="18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Доктор </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наук -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це</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другий</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науковий</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ступінь</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що</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здобувається</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особою на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науковому</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рівні</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вищої</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освіти</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на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основі</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ступеня</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доктора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філософії</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і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передбачає</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набуття</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найвищих</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компетентностей у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галузі</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розроблення</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і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впровадження</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методології</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дослідницької</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роботи</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проведення</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оригінальних</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досліджень</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отримання</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наукових</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результатів</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які</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забезпечують</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розвязання</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важливої</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теоретичної</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або</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прикладної</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проблеми</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мають</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загальнонаціональне</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або</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світове</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значення</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та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опубліковані</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в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наукових</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виданнях</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kern="18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ru-RU" kern="1800" dirty="0" err="1"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Ступінь</a:t>
            </a:r>
            <a:r>
              <a:rPr lang="ru-RU" kern="1800" dirty="0" smtClean="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доктора наук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присуджується</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спеціалізованою</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вченою</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радою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вищого</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навчального</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закладу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чи</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наукової</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установи за результатами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публічного</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захисту</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наукових</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досягнень</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у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вигляді</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дисертації</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або</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опублікованої</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монографії</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або</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за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сукупністю</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статей,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опублікованих</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у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вітчизняних</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і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міжнародних</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рецензованих</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фахових</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виданнях</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перелік</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яких</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затверджується</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центральним</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органом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виконавчої</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влади</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у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сфері</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kern="18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освіти</a:t>
            </a:r>
            <a:r>
              <a:rPr lang="ru-RU" kern="1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і науки.</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4978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97469"/>
          </a:xfrm>
          <a:solidFill>
            <a:schemeClr val="accent3">
              <a:lumMod val="20000"/>
              <a:lumOff val="80000"/>
            </a:schemeClr>
          </a:solidFill>
        </p:spPr>
        <p:txBody>
          <a:bodyPr/>
          <a:lstStyle/>
          <a:p>
            <a:r>
              <a:rPr lang="uk-UA" dirty="0" smtClean="0"/>
              <a:t>                   </a:t>
            </a:r>
            <a:r>
              <a:rPr lang="uk-UA" sz="32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ЗАКОН ПРО ВИЩУ ОСВІТУ</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162593"/>
            <a:ext cx="10515600" cy="5316583"/>
          </a:xfrm>
        </p:spPr>
        <p:txBody>
          <a:bodyPr>
            <a:noAutofit/>
          </a:bodyPr>
          <a:lstStyle/>
          <a:p>
            <a:pPr algn="just">
              <a:spcBef>
                <a:spcPts val="600"/>
              </a:spcBef>
            </a:pPr>
            <a:r>
              <a:rPr lang="uk-UA" sz="1800" dirty="0" smtClean="0">
                <a:latin typeface="Times New Roman" panose="02020603050405020304" pitchFamily="18" charset="0"/>
                <a:cs typeface="Times New Roman" panose="02020603050405020304" pitchFamily="18" charset="0"/>
              </a:rPr>
              <a:t>Доктор філософії - це освітній і водночас науковий ступінь, що здобувається на третьому рівні вищої освіти на основі ступеня магістра. Ступінь доктора філософії присуджується разовою спеціалізованою вченою радою закладу вищої освіти або наукової установи за результатами успішного виконання здобувачем вищої освіти відповідної </a:t>
            </a:r>
            <a:r>
              <a:rPr lang="uk-UA" sz="1800" dirty="0" err="1" smtClean="0">
                <a:latin typeface="Times New Roman" panose="02020603050405020304" pitchFamily="18" charset="0"/>
                <a:cs typeface="Times New Roman" panose="02020603050405020304" pitchFamily="18" charset="0"/>
              </a:rPr>
              <a:t>освітньо</a:t>
            </a:r>
            <a:r>
              <a:rPr lang="uk-UA" sz="1800" dirty="0" smtClean="0">
                <a:latin typeface="Times New Roman" panose="02020603050405020304" pitchFamily="18" charset="0"/>
                <a:cs typeface="Times New Roman" panose="02020603050405020304" pitchFamily="18" charset="0"/>
              </a:rPr>
              <a:t>-наукової програми та публічного захисту дисертації у разовій спеціалізованій вченій раді.{Абзац перший частини шостої статті 5 в редакції Закону № 1369-IX від 30.03.2021}</a:t>
            </a:r>
          </a:p>
          <a:p>
            <a:pPr algn="just">
              <a:spcBef>
                <a:spcPts val="600"/>
              </a:spcBef>
            </a:pPr>
            <a:r>
              <a:rPr lang="uk-UA" sz="1800" dirty="0" smtClean="0">
                <a:latin typeface="Times New Roman" panose="02020603050405020304" pitchFamily="18" charset="0"/>
                <a:cs typeface="Times New Roman" panose="02020603050405020304" pitchFamily="18" charset="0"/>
              </a:rPr>
              <a:t>Особа має право здобувати ступінь доктора філософії під час навчання в аспірантурі (ад’юнктурі). Особи, які </a:t>
            </a:r>
            <a:r>
              <a:rPr lang="uk-UA" sz="1800" dirty="0" err="1" smtClean="0">
                <a:latin typeface="Times New Roman" panose="02020603050405020304" pitchFamily="18" charset="0"/>
                <a:cs typeface="Times New Roman" panose="02020603050405020304" pitchFamily="18" charset="0"/>
              </a:rPr>
              <a:t>професійно</a:t>
            </a:r>
            <a:r>
              <a:rPr lang="uk-UA" sz="1800" dirty="0" smtClean="0">
                <a:latin typeface="Times New Roman" panose="02020603050405020304" pitchFamily="18" charset="0"/>
                <a:cs typeface="Times New Roman" panose="02020603050405020304" pitchFamily="18" charset="0"/>
              </a:rPr>
              <a:t> здійснюють наукову, науково-технічну або науково-педагогічну діяльність за основним місцем роботи, мають право здобувати ступінь доктора філософії поза аспірантурою, зокрема під час перебування у творчій відпустці, за умови успішного виконання відповідної </a:t>
            </a:r>
            <a:r>
              <a:rPr lang="uk-UA" sz="1800" dirty="0" err="1" smtClean="0">
                <a:latin typeface="Times New Roman" panose="02020603050405020304" pitchFamily="18" charset="0"/>
                <a:cs typeface="Times New Roman" panose="02020603050405020304" pitchFamily="18" charset="0"/>
              </a:rPr>
              <a:t>освітньо</a:t>
            </a:r>
            <a:r>
              <a:rPr lang="uk-UA" sz="1800" dirty="0" smtClean="0">
                <a:latin typeface="Times New Roman" panose="02020603050405020304" pitchFamily="18" charset="0"/>
                <a:cs typeface="Times New Roman" panose="02020603050405020304" pitchFamily="18" charset="0"/>
              </a:rPr>
              <a:t>-наукової програми та публічного захисту дисертації у разовій спеціалізованій вченій раді. {Абзац другий частини шостої статті 5 в редакції Закону № 1369-IX від 30.03.2021}</a:t>
            </a:r>
          </a:p>
          <a:p>
            <a:pPr algn="just">
              <a:spcBef>
                <a:spcPts val="600"/>
              </a:spcBef>
            </a:pPr>
            <a:r>
              <a:rPr lang="uk-UA" sz="1800" dirty="0" smtClean="0">
                <a:latin typeface="Times New Roman" panose="02020603050405020304" pitchFamily="18" charset="0"/>
                <a:cs typeface="Times New Roman" panose="02020603050405020304" pitchFamily="18" charset="0"/>
              </a:rPr>
              <a:t>Нормативний строк підготовки доктора філософії в аспірантурі (ад’юнктурі) становить чотири роки. Обсяг освітньої складової </a:t>
            </a:r>
            <a:r>
              <a:rPr lang="uk-UA" sz="1800" dirty="0" err="1" smtClean="0">
                <a:latin typeface="Times New Roman" panose="02020603050405020304" pitchFamily="18" charset="0"/>
                <a:cs typeface="Times New Roman" panose="02020603050405020304" pitchFamily="18" charset="0"/>
              </a:rPr>
              <a:t>освітньо</a:t>
            </a:r>
            <a:r>
              <a:rPr lang="uk-UA" sz="1800" dirty="0" smtClean="0">
                <a:latin typeface="Times New Roman" panose="02020603050405020304" pitchFamily="18" charset="0"/>
                <a:cs typeface="Times New Roman" panose="02020603050405020304" pitchFamily="18" charset="0"/>
              </a:rPr>
              <a:t>-наукової програми підготовки доктора філософії становить 30-60 кредитів ЄКТС.</a:t>
            </a:r>
          </a:p>
          <a:p>
            <a:pPr algn="just">
              <a:spcBef>
                <a:spcPts val="600"/>
              </a:spcBef>
            </a:pPr>
            <a:r>
              <a:rPr lang="uk-UA" sz="1800" dirty="0" smtClean="0">
                <a:latin typeface="Times New Roman" panose="02020603050405020304" pitchFamily="18" charset="0"/>
                <a:cs typeface="Times New Roman" panose="02020603050405020304" pitchFamily="18" charset="0"/>
              </a:rPr>
              <a:t>Наукові установи можуть здійснювати підготовку докторів філософії за власною </a:t>
            </a:r>
            <a:r>
              <a:rPr lang="uk-UA" sz="1800" dirty="0" err="1" smtClean="0">
                <a:latin typeface="Times New Roman" panose="02020603050405020304" pitchFamily="18" charset="0"/>
                <a:cs typeface="Times New Roman" panose="02020603050405020304" pitchFamily="18" charset="0"/>
              </a:rPr>
              <a:t>освітньо</a:t>
            </a:r>
            <a:r>
              <a:rPr lang="uk-UA" sz="1800" dirty="0" smtClean="0">
                <a:latin typeface="Times New Roman" panose="02020603050405020304" pitchFamily="18" charset="0"/>
                <a:cs typeface="Times New Roman" panose="02020603050405020304" pitchFamily="18" charset="0"/>
              </a:rPr>
              <a:t>-науковою програмою згідно з отриманою ліцензією на відповідну освітню діяльність або за </a:t>
            </a:r>
            <a:r>
              <a:rPr lang="uk-UA" sz="1800" dirty="0" err="1" smtClean="0">
                <a:latin typeface="Times New Roman" panose="02020603050405020304" pitchFamily="18" charset="0"/>
                <a:cs typeface="Times New Roman" panose="02020603050405020304" pitchFamily="18" charset="0"/>
              </a:rPr>
              <a:t>освітньо</a:t>
            </a:r>
            <a:r>
              <a:rPr lang="uk-UA" sz="1800" dirty="0" smtClean="0">
                <a:latin typeface="Times New Roman" panose="02020603050405020304" pitchFamily="18" charset="0"/>
                <a:cs typeface="Times New Roman" panose="02020603050405020304" pitchFamily="18" charset="0"/>
              </a:rPr>
              <a:t>-науковою програмою, окремі елементи якої забезпечуються іншими науковими установами та/або закладами вищої освіти.</a:t>
            </a:r>
          </a:p>
          <a:p>
            <a:endParaRPr lang="ru-RU" sz="2000" dirty="0">
              <a:latin typeface="Times New Roman" panose="02020603050405020304" pitchFamily="18" charset="0"/>
              <a:cs typeface="Times New Roman" panose="02020603050405020304" pitchFamily="18" charset="0"/>
            </a:endParaRPr>
          </a:p>
        </p:txBody>
      </p:sp>
      <p:sp>
        <p:nvSpPr>
          <p:cNvPr id="4" name="Заголовок 1"/>
          <p:cNvSpPr txBox="1">
            <a:spLocks/>
          </p:cNvSpPr>
          <p:nvPr/>
        </p:nvSpPr>
        <p:spPr>
          <a:xfrm>
            <a:off x="838200" y="91441"/>
            <a:ext cx="10668000" cy="1071151"/>
          </a:xfrm>
          <a:prstGeom prst="rect">
            <a:avLst/>
          </a:prstGeom>
          <a:solidFill>
            <a:schemeClr val="accent3">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uk-UA" dirty="0" smtClean="0"/>
              <a:t>                   </a:t>
            </a:r>
            <a:r>
              <a:rPr lang="uk-UA" sz="32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ЗАКОН ПРО ВИЩУ ОСВІТУ</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3715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62784"/>
          </a:xfrm>
          <a:solidFill>
            <a:schemeClr val="accent3">
              <a:lumMod val="20000"/>
              <a:lumOff val="80000"/>
            </a:schemeClr>
          </a:solidFill>
        </p:spPr>
        <p:txBody>
          <a:bodyPr>
            <a:normAutofit/>
          </a:bodyPr>
          <a:lstStyle/>
          <a:p>
            <a:pPr algn="ctr"/>
            <a:r>
              <a:rPr lang="uk-UA" sz="32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ЗАКОН ПРО ВИЩУ </a:t>
            </a:r>
            <a:r>
              <a:rPr lang="uk-UA" sz="32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ОСВІТУ</a:t>
            </a:r>
            <a:endParaRPr lang="ru-RU" sz="3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384664"/>
            <a:ext cx="10515600" cy="5225142"/>
          </a:xfrm>
        </p:spPr>
        <p:txBody>
          <a:bodyPr>
            <a:noAutofit/>
          </a:bodyPr>
          <a:lstStyle/>
          <a:p>
            <a:pPr marL="0" indent="0">
              <a:spcBef>
                <a:spcPts val="600"/>
              </a:spcBef>
              <a:spcAft>
                <a:spcPts val="0"/>
              </a:spcAft>
              <a:buNone/>
            </a:pPr>
            <a:r>
              <a:rPr lang="uk-UA" sz="2000" dirty="0" smtClean="0">
                <a:effectLst/>
                <a:latin typeface="Times New Roman" panose="02020603050405020304" pitchFamily="18" charset="0"/>
                <a:ea typeface="Calibri" panose="020F0502020204030204" pitchFamily="34" charset="0"/>
                <a:cs typeface="Times New Roman" panose="02020603050405020304" pitchFamily="18" charset="0"/>
              </a:rPr>
              <a:t>    Стаття 42.</a:t>
            </a:r>
            <a:r>
              <a:rPr lang="uk-UA" sz="1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uk-UA" sz="2000"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АКАДЕМІЧНА ДОБРОЧЕСНІСТЬ</a:t>
            </a:r>
          </a:p>
          <a:p>
            <a:pPr>
              <a:spcBef>
                <a:spcPts val="600"/>
              </a:spcBef>
              <a:spcAft>
                <a:spcPts val="0"/>
              </a:spcAft>
            </a:pPr>
            <a:r>
              <a:rPr lang="uk-UA" sz="1600" dirty="0" smtClean="0">
                <a:effectLst/>
                <a:latin typeface="Times New Roman" panose="02020603050405020304" pitchFamily="18" charset="0"/>
                <a:ea typeface="Calibri" panose="020F0502020204030204" pitchFamily="34" charset="0"/>
                <a:cs typeface="Times New Roman" panose="02020603050405020304" pitchFamily="18" charset="0"/>
              </a:rPr>
              <a:t>1. Академічна доброчесність - це сукупність етичних принципів та визначених законом правил, якими мають керуватися учасники освітнього процесу під час навчання, викладання та провадження наукової (творчої) діяльності з метою забезпечення довіри до результатів навчання та/або наукових (творчих) досягнень.</a:t>
            </a:r>
          </a:p>
          <a:p>
            <a:pPr>
              <a:spcBef>
                <a:spcPts val="600"/>
              </a:spcBef>
              <a:spcAft>
                <a:spcPts val="0"/>
              </a:spcAft>
            </a:pPr>
            <a:r>
              <a:rPr lang="uk-UA" sz="1600" dirty="0" smtClean="0">
                <a:effectLst/>
                <a:latin typeface="Times New Roman" panose="02020603050405020304" pitchFamily="18" charset="0"/>
                <a:ea typeface="Calibri" panose="020F0502020204030204" pitchFamily="34" charset="0"/>
                <a:cs typeface="Times New Roman" panose="02020603050405020304" pitchFamily="18" charset="0"/>
              </a:rPr>
              <a:t>2. Дотримання академічної доброчесності педагогічними, науково-педагогічними та науковими працівниками передбачає:</a:t>
            </a:r>
          </a:p>
          <a:p>
            <a:pPr>
              <a:spcBef>
                <a:spcPts val="600"/>
              </a:spcBef>
              <a:spcAft>
                <a:spcPts val="0"/>
              </a:spcAft>
            </a:pPr>
            <a:r>
              <a:rPr lang="uk-UA" sz="1600" dirty="0" smtClean="0">
                <a:effectLst/>
                <a:latin typeface="Times New Roman" panose="02020603050405020304" pitchFamily="18" charset="0"/>
                <a:ea typeface="Calibri" panose="020F0502020204030204" pitchFamily="34" charset="0"/>
                <a:cs typeface="Times New Roman" panose="02020603050405020304" pitchFamily="18" charset="0"/>
              </a:rPr>
              <a:t>посилання на джерела інформації у разі використання ідей, розробок, тверджень, відомостей;</a:t>
            </a:r>
          </a:p>
          <a:p>
            <a:pPr>
              <a:spcBef>
                <a:spcPts val="600"/>
              </a:spcBef>
              <a:spcAft>
                <a:spcPts val="0"/>
              </a:spcAft>
            </a:pPr>
            <a:r>
              <a:rPr lang="uk-UA" sz="1600" dirty="0" smtClean="0">
                <a:effectLst/>
                <a:latin typeface="Times New Roman" panose="02020603050405020304" pitchFamily="18" charset="0"/>
                <a:ea typeface="Calibri" panose="020F0502020204030204" pitchFamily="34" charset="0"/>
                <a:cs typeface="Times New Roman" panose="02020603050405020304" pitchFamily="18" charset="0"/>
              </a:rPr>
              <a:t>дотримання норм законодавства про авторське право і суміжні права;</a:t>
            </a:r>
          </a:p>
          <a:p>
            <a:pPr>
              <a:spcBef>
                <a:spcPts val="600"/>
              </a:spcBef>
              <a:spcAft>
                <a:spcPts val="0"/>
              </a:spcAft>
            </a:pPr>
            <a:r>
              <a:rPr lang="uk-UA" sz="1600" dirty="0" smtClean="0">
                <a:effectLst/>
                <a:latin typeface="Times New Roman" panose="02020603050405020304" pitchFamily="18" charset="0"/>
                <a:ea typeface="Calibri" panose="020F0502020204030204" pitchFamily="34" charset="0"/>
                <a:cs typeface="Times New Roman" panose="02020603050405020304" pitchFamily="18" charset="0"/>
              </a:rPr>
              <a:t>надання достовірної інформації про методики і результати досліджень, джерела використаної інформації та власну педагогічну (науково-педагогічну, творчу) діяльність;</a:t>
            </a:r>
          </a:p>
          <a:p>
            <a:pPr>
              <a:spcBef>
                <a:spcPts val="600"/>
              </a:spcBef>
              <a:spcAft>
                <a:spcPts val="0"/>
              </a:spcAft>
            </a:pPr>
            <a:r>
              <a:rPr lang="uk-UA" sz="1600" dirty="0" smtClean="0">
                <a:effectLst/>
                <a:latin typeface="Times New Roman" panose="02020603050405020304" pitchFamily="18" charset="0"/>
                <a:ea typeface="Calibri" panose="020F0502020204030204" pitchFamily="34" charset="0"/>
                <a:cs typeface="Times New Roman" panose="02020603050405020304" pitchFamily="18" charset="0"/>
              </a:rPr>
              <a:t>контроль за дотриманням академічної доброчесності здобувачами освіти;</a:t>
            </a:r>
          </a:p>
          <a:p>
            <a:pPr>
              <a:spcBef>
                <a:spcPts val="600"/>
              </a:spcBef>
              <a:spcAft>
                <a:spcPts val="0"/>
              </a:spcAft>
            </a:pPr>
            <a:r>
              <a:rPr lang="uk-UA" sz="1600" dirty="0" smtClean="0">
                <a:effectLst/>
                <a:latin typeface="Times New Roman" panose="02020603050405020304" pitchFamily="18" charset="0"/>
                <a:ea typeface="Calibri" panose="020F0502020204030204" pitchFamily="34" charset="0"/>
                <a:cs typeface="Times New Roman" panose="02020603050405020304" pitchFamily="18" charset="0"/>
              </a:rPr>
              <a:t>об’єктивне оцінювання результатів навчання.</a:t>
            </a:r>
          </a:p>
          <a:p>
            <a:pPr>
              <a:spcBef>
                <a:spcPts val="600"/>
              </a:spcBef>
              <a:spcAft>
                <a:spcPts val="0"/>
              </a:spcAft>
            </a:pPr>
            <a:r>
              <a:rPr lang="uk-UA" sz="1600" dirty="0" smtClean="0">
                <a:effectLst/>
                <a:latin typeface="Times New Roman" panose="02020603050405020304" pitchFamily="18" charset="0"/>
                <a:ea typeface="Calibri" panose="020F0502020204030204" pitchFamily="34" charset="0"/>
                <a:cs typeface="Times New Roman" panose="02020603050405020304" pitchFamily="18" charset="0"/>
              </a:rPr>
              <a:t>3. Дотримання академічної доброчесності здобувачами освіти передбачає:</a:t>
            </a:r>
          </a:p>
          <a:p>
            <a:pPr>
              <a:spcBef>
                <a:spcPts val="600"/>
              </a:spcBef>
              <a:spcAft>
                <a:spcPts val="0"/>
              </a:spcAft>
            </a:pPr>
            <a:r>
              <a:rPr lang="uk-UA" sz="1600" dirty="0" smtClean="0">
                <a:effectLst/>
                <a:latin typeface="Times New Roman" panose="02020603050405020304" pitchFamily="18" charset="0"/>
                <a:ea typeface="Calibri" panose="020F0502020204030204" pitchFamily="34" charset="0"/>
                <a:cs typeface="Times New Roman" panose="02020603050405020304" pitchFamily="18" charset="0"/>
              </a:rPr>
              <a:t>самостійне виконання навчальних завдань, завдань поточного та підсумкового контролю результатів навчання (для осіб з особливими освітніми потребами ця вимога застосовується з урахуванням їхніх індивідуальних потреб і можливостей);</a:t>
            </a:r>
          </a:p>
          <a:p>
            <a:pPr>
              <a:spcBef>
                <a:spcPts val="600"/>
              </a:spcBef>
              <a:spcAft>
                <a:spcPts val="0"/>
              </a:spcAft>
            </a:pPr>
            <a:r>
              <a:rPr lang="uk-UA" sz="1600" dirty="0" smtClean="0">
                <a:effectLst/>
                <a:latin typeface="Times New Roman" panose="02020603050405020304" pitchFamily="18" charset="0"/>
                <a:ea typeface="Calibri" panose="020F0502020204030204" pitchFamily="34" charset="0"/>
                <a:cs typeface="Times New Roman" panose="02020603050405020304" pitchFamily="18" charset="0"/>
              </a:rPr>
              <a:t>посилання на джерела інформації у разі використання ідей, розробок, тверджень, відомостей;</a:t>
            </a:r>
          </a:p>
          <a:p>
            <a:pPr>
              <a:spcBef>
                <a:spcPts val="600"/>
              </a:spcBef>
              <a:spcAft>
                <a:spcPts val="0"/>
              </a:spcAft>
            </a:pPr>
            <a:r>
              <a:rPr lang="uk-UA" sz="1600" dirty="0" smtClean="0">
                <a:effectLst/>
                <a:latin typeface="Times New Roman" panose="02020603050405020304" pitchFamily="18" charset="0"/>
                <a:ea typeface="Calibri" panose="020F0502020204030204" pitchFamily="34" charset="0"/>
                <a:cs typeface="Times New Roman" panose="02020603050405020304" pitchFamily="18" charset="0"/>
              </a:rPr>
              <a:t>дотримання норм законодавства про авторське право і суміжні права;</a:t>
            </a:r>
          </a:p>
          <a:p>
            <a:pPr>
              <a:spcBef>
                <a:spcPts val="600"/>
              </a:spcBef>
              <a:spcAft>
                <a:spcPts val="0"/>
              </a:spcAft>
            </a:pPr>
            <a:r>
              <a:rPr lang="uk-UA" sz="1600" dirty="0" smtClean="0">
                <a:effectLst/>
                <a:latin typeface="Times New Roman" panose="02020603050405020304" pitchFamily="18" charset="0"/>
                <a:ea typeface="Calibri" panose="020F0502020204030204" pitchFamily="34" charset="0"/>
                <a:cs typeface="Times New Roman" panose="02020603050405020304" pitchFamily="18" charset="0"/>
              </a:rPr>
              <a:t>надання достовірної інформації про результати власної навчальної (наукової, творчої) діяльності, використані методики досліджень і джерела інформації.</a:t>
            </a:r>
            <a:endParaRPr lang="uk-UA"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3704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10532"/>
          </a:xfrm>
          <a:solidFill>
            <a:schemeClr val="accent3">
              <a:lumMod val="20000"/>
              <a:lumOff val="80000"/>
            </a:schemeClr>
          </a:solidFill>
        </p:spPr>
        <p:txBody>
          <a:bodyPr>
            <a:normAutofit fontScale="90000"/>
          </a:bodyPr>
          <a:lstStyle/>
          <a:p>
            <a:pPr algn="ctr"/>
            <a:r>
              <a:rPr lang="uk-UA" sz="32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ЗАКОН ПРО ВИЩУ </a:t>
            </a:r>
            <a:r>
              <a:rPr lang="uk-UA" sz="32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ОСВІТУ </a:t>
            </a:r>
            <a:br>
              <a:rPr lang="uk-UA" sz="3200"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br>
            <a:r>
              <a:rPr lang="uk-UA" sz="32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uk-UA"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Стаття 42.</a:t>
            </a:r>
            <a:r>
              <a:rPr lang="uk-UA" sz="1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uk-UA"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АКАДЕМІЧНА ДОБРОЧЕСНІСТЬ </a:t>
            </a:r>
            <a:r>
              <a:rPr lang="uk-UA"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endParaRPr lang="ru-RU" sz="2000" dirty="0"/>
          </a:p>
        </p:txBody>
      </p:sp>
      <p:sp>
        <p:nvSpPr>
          <p:cNvPr id="3" name="Объект 2"/>
          <p:cNvSpPr>
            <a:spLocks noGrp="1"/>
          </p:cNvSpPr>
          <p:nvPr>
            <p:ph idx="1"/>
          </p:nvPr>
        </p:nvSpPr>
        <p:spPr>
          <a:xfrm>
            <a:off x="838200" y="1293223"/>
            <a:ext cx="10515600" cy="4883740"/>
          </a:xfrm>
        </p:spPr>
        <p:txBody>
          <a:bodyPr>
            <a:noAutofit/>
          </a:bodyPr>
          <a:lstStyle/>
          <a:p>
            <a:pPr>
              <a:spcAft>
                <a:spcPts val="0"/>
              </a:spcAft>
            </a:pPr>
            <a:r>
              <a:rPr lang="uk-UA" sz="1600" dirty="0" smtClean="0">
                <a:latin typeface="Times New Roman" panose="02020603050405020304" pitchFamily="18" charset="0"/>
                <a:ea typeface="Calibri" panose="020F0502020204030204" pitchFamily="34" charset="0"/>
                <a:cs typeface="Times New Roman" panose="02020603050405020304" pitchFamily="18" charset="0"/>
              </a:rPr>
              <a:t>4. Порушенням академічної доброчесності вважається:</a:t>
            </a:r>
          </a:p>
          <a:p>
            <a:pPr>
              <a:spcAft>
                <a:spcPts val="0"/>
              </a:spcAft>
            </a:pPr>
            <a:r>
              <a:rPr lang="uk-UA" sz="1600" dirty="0" smtClean="0">
                <a:latin typeface="Times New Roman" panose="02020603050405020304" pitchFamily="18" charset="0"/>
                <a:ea typeface="Calibri" panose="020F0502020204030204" pitchFamily="34" charset="0"/>
                <a:cs typeface="Times New Roman" panose="02020603050405020304" pitchFamily="18" charset="0"/>
              </a:rPr>
              <a:t>академічний плагіат - оприлюднення (частково або повністю) наукових (творчих) результатів, отриманих іншими особами, як результатів власного дослідження (творчості) та/або відтворення опублікованих текстів (оприлюднених творів мистецтва) інших авторів без зазначення авторства;</a:t>
            </a:r>
          </a:p>
          <a:p>
            <a:pPr>
              <a:spcAft>
                <a:spcPts val="0"/>
              </a:spcAft>
            </a:pPr>
            <a:r>
              <a:rPr lang="uk-UA" sz="1600" dirty="0" err="1" smtClean="0">
                <a:latin typeface="Times New Roman" panose="02020603050405020304" pitchFamily="18" charset="0"/>
                <a:ea typeface="Calibri" panose="020F0502020204030204" pitchFamily="34" charset="0"/>
                <a:cs typeface="Times New Roman" panose="02020603050405020304" pitchFamily="18" charset="0"/>
              </a:rPr>
              <a:t>самоплагіат</a:t>
            </a:r>
            <a:r>
              <a:rPr lang="uk-UA" sz="1600" dirty="0" smtClean="0">
                <a:latin typeface="Times New Roman" panose="02020603050405020304" pitchFamily="18" charset="0"/>
                <a:ea typeface="Calibri" panose="020F0502020204030204" pitchFamily="34" charset="0"/>
                <a:cs typeface="Times New Roman" panose="02020603050405020304" pitchFamily="18" charset="0"/>
              </a:rPr>
              <a:t> - оприлюднення (частково або повністю) власних раніше опублікованих наукових результатів як нових наукових результатів;</a:t>
            </a:r>
          </a:p>
          <a:p>
            <a:pPr>
              <a:spcAft>
                <a:spcPts val="0"/>
              </a:spcAft>
            </a:pPr>
            <a:r>
              <a:rPr lang="uk-UA" sz="1600" dirty="0" smtClean="0">
                <a:latin typeface="Times New Roman" panose="02020603050405020304" pitchFamily="18" charset="0"/>
                <a:ea typeface="Calibri" panose="020F0502020204030204" pitchFamily="34" charset="0"/>
                <a:cs typeface="Times New Roman" panose="02020603050405020304" pitchFamily="18" charset="0"/>
              </a:rPr>
              <a:t>фабрикація - вигадування даних чи фактів, що використовуються в освітньому процесі або наукових дослідженнях;</a:t>
            </a:r>
          </a:p>
          <a:p>
            <a:pPr>
              <a:spcAft>
                <a:spcPts val="0"/>
              </a:spcAft>
            </a:pPr>
            <a:r>
              <a:rPr lang="uk-UA" sz="1600" dirty="0" smtClean="0">
                <a:latin typeface="Times New Roman" panose="02020603050405020304" pitchFamily="18" charset="0"/>
                <a:ea typeface="Calibri" panose="020F0502020204030204" pitchFamily="34" charset="0"/>
                <a:cs typeface="Times New Roman" panose="02020603050405020304" pitchFamily="18" charset="0"/>
              </a:rPr>
              <a:t>фальсифікація - свідома зміна чи модифікація вже наявних даних, що стосуються освітнього процесу чи наукових досліджень;</a:t>
            </a:r>
          </a:p>
          <a:p>
            <a:pPr>
              <a:spcAft>
                <a:spcPts val="0"/>
              </a:spcAft>
            </a:pPr>
            <a:r>
              <a:rPr lang="uk-UA" sz="1600" dirty="0" smtClean="0">
                <a:latin typeface="Times New Roman" panose="02020603050405020304" pitchFamily="18" charset="0"/>
                <a:ea typeface="Calibri" panose="020F0502020204030204" pitchFamily="34" charset="0"/>
                <a:cs typeface="Times New Roman" panose="02020603050405020304" pitchFamily="18" charset="0"/>
              </a:rPr>
              <a:t>списування - виконання письмових робіт із залученням зовнішніх джерел інформації, крім дозволених для використання, зокрема під час оцінювання результатів навчання;</a:t>
            </a:r>
          </a:p>
          <a:p>
            <a:pPr>
              <a:spcAft>
                <a:spcPts val="0"/>
              </a:spcAft>
            </a:pPr>
            <a:r>
              <a:rPr lang="uk-UA" sz="1600" dirty="0" smtClean="0">
                <a:latin typeface="Times New Roman" panose="02020603050405020304" pitchFamily="18" charset="0"/>
                <a:ea typeface="Calibri" panose="020F0502020204030204" pitchFamily="34" charset="0"/>
                <a:cs typeface="Times New Roman" panose="02020603050405020304" pitchFamily="18" charset="0"/>
              </a:rPr>
              <a:t>обман - надання завідомо неправдивої інформації щодо власної освітньої (наукової, творчої) діяльності чи організації освітнього процесу; формами обману є, зокрема, академічний плагіат, </a:t>
            </a:r>
            <a:r>
              <a:rPr lang="uk-UA" sz="1600" dirty="0" err="1" smtClean="0">
                <a:latin typeface="Times New Roman" panose="02020603050405020304" pitchFamily="18" charset="0"/>
                <a:ea typeface="Calibri" panose="020F0502020204030204" pitchFamily="34" charset="0"/>
                <a:cs typeface="Times New Roman" panose="02020603050405020304" pitchFamily="18" charset="0"/>
              </a:rPr>
              <a:t>самоплагіат</a:t>
            </a:r>
            <a:r>
              <a:rPr lang="uk-UA" sz="1600" dirty="0" smtClean="0">
                <a:latin typeface="Times New Roman" panose="02020603050405020304" pitchFamily="18" charset="0"/>
                <a:ea typeface="Calibri" panose="020F0502020204030204" pitchFamily="34" charset="0"/>
                <a:cs typeface="Times New Roman" panose="02020603050405020304" pitchFamily="18" charset="0"/>
              </a:rPr>
              <a:t>, фабрикація, фальсифікація та списування;</a:t>
            </a:r>
          </a:p>
          <a:p>
            <a:pPr>
              <a:spcAft>
                <a:spcPts val="0"/>
              </a:spcAft>
            </a:pPr>
            <a:r>
              <a:rPr lang="uk-UA" sz="1600" dirty="0" smtClean="0">
                <a:latin typeface="Times New Roman" panose="02020603050405020304" pitchFamily="18" charset="0"/>
                <a:ea typeface="Calibri" panose="020F0502020204030204" pitchFamily="34" charset="0"/>
                <a:cs typeface="Times New Roman" panose="02020603050405020304" pitchFamily="18" charset="0"/>
              </a:rPr>
              <a:t>хабарництво - надання (отримання) учасником освітнього процесу чи пропозиція щодо надання (отримання) коштів, майна, послуг, пільг чи будь-яких інших благ матеріального або нематеріального характеру з метою отримання неправомірної переваги в освітньому процесі;</a:t>
            </a:r>
          </a:p>
          <a:p>
            <a:pPr>
              <a:spcAft>
                <a:spcPts val="0"/>
              </a:spcAft>
            </a:pPr>
            <a:r>
              <a:rPr lang="uk-UA" sz="1600" dirty="0" smtClean="0">
                <a:latin typeface="Times New Roman" panose="02020603050405020304" pitchFamily="18" charset="0"/>
                <a:ea typeface="Calibri" panose="020F0502020204030204" pitchFamily="34" charset="0"/>
                <a:cs typeface="Times New Roman" panose="02020603050405020304" pitchFamily="18" charset="0"/>
              </a:rPr>
              <a:t>необ’єктивне оцінювання - свідоме завищення або заниження оцінки результатів навчання здобувачів освіти;</a:t>
            </a:r>
          </a:p>
          <a:p>
            <a:pPr>
              <a:spcAft>
                <a:spcPts val="0"/>
              </a:spcAft>
            </a:pPr>
            <a:r>
              <a:rPr lang="uk-UA" sz="1600" dirty="0" smtClean="0">
                <a:latin typeface="Times New Roman" panose="02020603050405020304" pitchFamily="18" charset="0"/>
                <a:ea typeface="Calibri" panose="020F0502020204030204" pitchFamily="34" charset="0"/>
                <a:cs typeface="Times New Roman" panose="02020603050405020304" pitchFamily="18" charset="0"/>
              </a:rPr>
              <a:t>надання здобувачам освіти під час проходження ними оцінювання результатів навчання допомоги чи створення перешкод, не передбачених умовами та/або процедурами проходження такого оцінювання;</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116980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394</TotalTime>
  <Words>2408</Words>
  <Application>Microsoft Office PowerPoint</Application>
  <PresentationFormat>Широкоэкранный</PresentationFormat>
  <Paragraphs>155</Paragraphs>
  <Slides>18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18</vt:i4>
      </vt:variant>
    </vt:vector>
  </HeadingPairs>
  <TitlesOfParts>
    <vt:vector size="24" baseType="lpstr">
      <vt:lpstr>Antiqua</vt:lpstr>
      <vt:lpstr>Arial</vt:lpstr>
      <vt:lpstr>Calibri</vt:lpstr>
      <vt:lpstr>Calibri Light</vt:lpstr>
      <vt:lpstr>Times New Roman</vt:lpstr>
      <vt:lpstr>Тема Office</vt:lpstr>
      <vt:lpstr>Національна академія медичних наук України ДУ «Національний інститут серцево-судинної хірургії імені М.М.Амосова </vt:lpstr>
      <vt:lpstr>Нормативно-правові акти, які регулюють організацію і проведення наукової і науково-технічної діяльності в Україні</vt:lpstr>
      <vt:lpstr>Нормативно-правові акти, які регулюють організацію і проведення наукової і науково-технічної діяльності в Україні</vt:lpstr>
      <vt:lpstr>Нормативно-правові акти, які регулюють організацію і проведення наукової і науково-технічної діяльності в Україні</vt:lpstr>
      <vt:lpstr>ЗАКОН ПРО ВИЩУ ОСВІТУ</vt:lpstr>
      <vt:lpstr>ЗАКОН ПРО ВИЩУ ОСВІТУ </vt:lpstr>
      <vt:lpstr>                   ЗАКОН ПРО ВИЩУ ОСВІТУ</vt:lpstr>
      <vt:lpstr>ЗАКОН ПРО ВИЩУ ОСВІТУ</vt:lpstr>
      <vt:lpstr>ЗАКОН ПРО ВИЩУ ОСВІТУ  (Стаття 42. АКАДЕМІЧНА ДОБРОЧЕСНІСТЬ )</vt:lpstr>
      <vt:lpstr>ЗАКОН ПРО ВИЩУ ОСВІТУ (Стаття 42. АКАДЕМІЧНА ДОБРОЧЕСНІСТЬ ) </vt:lpstr>
      <vt:lpstr>ЗАКОН ПРО ВИЩУ ОСВІТУ (Стаття 42. АКАДЕМІЧНА ДОБРОЧЕСНІСТЬ ) </vt:lpstr>
      <vt:lpstr>ЗАКОН ПРО ВИЩУ ОСВІТУ</vt:lpstr>
      <vt:lpstr>Нормативно-правові акти, які регулюють організацію і проведення наукової і науково-технічної діяльності в Україні</vt:lpstr>
      <vt:lpstr>Нормативно-правові акти, які регулюють організацію і проведення наукової і науково-технічної діяльності в Україні</vt:lpstr>
      <vt:lpstr>Підготовка здобувачів вищої освіти відбувається відповідно до переліку, затвердженого  Постановою КМУ від 29 квітня 2015 р. № 266 (редакція постанови КМУ від 7 липня 2021 р. № 762)  </vt:lpstr>
      <vt:lpstr>Нормативно-правові акти, які регулюють організацію і проведення наукової і науково-технічної діяльності в Україні</vt:lpstr>
      <vt:lpstr>ПОЛОЖЕННЯ ПРО ПОРЯДОК РЕАЛІЗАЦІЇ ПРАВА НА АКАДЕМІЧНУ МОБІЛЬНІСТЬ  </vt:lpstr>
      <vt:lpstr>НАКАЗ МОН УКРАЇНИ 23.09.2019 № 120)  ПРО ОПУБЛІКУВАННЯ РЕЗУЛЬТАТІВ ДИСЕРТАЦІЙ НА ЗДОБУТТЯ НАУКОВОГО СТУПЕНЯ ДОКТОРА І КАНДИДАТА НАУК–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Підготовка здобувачів відбувається відповідно до переліку</dc:title>
  <dc:creator>Пользователь Windows</dc:creator>
  <cp:lastModifiedBy>Пользователь Windows</cp:lastModifiedBy>
  <cp:revision>51</cp:revision>
  <dcterms:created xsi:type="dcterms:W3CDTF">2022-04-17T08:47:18Z</dcterms:created>
  <dcterms:modified xsi:type="dcterms:W3CDTF">2022-04-18T15:02:30Z</dcterms:modified>
</cp:coreProperties>
</file>