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75" r:id="rId5"/>
    <p:sldId id="261" r:id="rId6"/>
    <p:sldId id="286" r:id="rId7"/>
    <p:sldId id="285" r:id="rId8"/>
    <p:sldId id="268" r:id="rId9"/>
    <p:sldId id="262" r:id="rId10"/>
    <p:sldId id="257" r:id="rId11"/>
    <p:sldId id="265" r:id="rId12"/>
    <p:sldId id="266" r:id="rId13"/>
    <p:sldId id="269" r:id="rId14"/>
    <p:sldId id="270" r:id="rId15"/>
    <p:sldId id="259" r:id="rId16"/>
    <p:sldId id="281" r:id="rId17"/>
    <p:sldId id="282" r:id="rId18"/>
    <p:sldId id="277" r:id="rId19"/>
    <p:sldId id="272" r:id="rId20"/>
    <p:sldId id="276" r:id="rId21"/>
    <p:sldId id="274" r:id="rId22"/>
    <p:sldId id="278" r:id="rId23"/>
    <p:sldId id="280" r:id="rId24"/>
    <p:sldId id="279" r:id="rId25"/>
    <p:sldId id="273" r:id="rId26"/>
    <p:sldId id="264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38B3-66EE-4F3A-949D-D661CB5AD4E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0F24-674E-4709-9B58-1B5B0458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B%D0%BE%D0%B3%D1%96%D1%81%D1%82%D0%B8%D1%87%D0%BD%D0%B0_%D1%80%D0%B5%D0%B3%D1%80%D0%B5%D1%81%D1%96%D1%8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96%D0%BD%D0%B0%D1%80%D0%BD%D0%B0_%D0%BA%D0%BB%D0%B0%D1%81%D0%B8%D1%84%D1%96%D0%BA%D0%B0%D1%86%D1%96%D1%8F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E%D0%B7%D0%BD%D0%B0%D0%BA%D0%B0_(%D1%80%D0%BE%D0%B7%D0%BF%D1%96%D0%B7%D0%BD%D0%B0%D0%B2%D0%B0%D0%BD%D0%BD%D1%8F_%D0%BE%D0%B1%D1%80%D0%B0%D0%B7%D1%96%D0%B2)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chine_learning" TargetMode="External"/><Relationship Id="rId3" Type="http://schemas.openxmlformats.org/officeDocument/2006/relationships/hyperlink" Target="https://en.wikipedia.org/wiki/Binary_classifier" TargetMode="External"/><Relationship Id="rId7" Type="http://schemas.openxmlformats.org/officeDocument/2006/relationships/hyperlink" Target="https://en.wikipedia.org/wiki/Precision_and_recall" TargetMode="External"/><Relationship Id="rId12" Type="http://schemas.openxmlformats.org/officeDocument/2006/relationships/image" Target="../media/image23.png"/><Relationship Id="rId2" Type="http://schemas.openxmlformats.org/officeDocument/2006/relationships/hyperlink" Target="https://en.wikipedia.org/wiki/Graph_of_a_f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nsitivity_(tests)" TargetMode="External"/><Relationship Id="rId11" Type="http://schemas.openxmlformats.org/officeDocument/2006/relationships/hyperlink" Target="https://en.wikipedia.org/wiki/Type_I_Error" TargetMode="External"/><Relationship Id="rId5" Type="http://schemas.openxmlformats.org/officeDocument/2006/relationships/hyperlink" Target="https://en.wikipedia.org/wiki/False_positive_rate" TargetMode="External"/><Relationship Id="rId10" Type="http://schemas.openxmlformats.org/officeDocument/2006/relationships/hyperlink" Target="https://en.wikipedia.org/wiki/Statistical_power" TargetMode="External"/><Relationship Id="rId4" Type="http://schemas.openxmlformats.org/officeDocument/2006/relationships/hyperlink" Target="https://en.wikipedia.org/wiki/True_positive_rate" TargetMode="External"/><Relationship Id="rId9" Type="http://schemas.openxmlformats.org/officeDocument/2006/relationships/hyperlink" Target="https://en.wikipedia.org/wiki/Specificity_(tests)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Логістична регресія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9109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>
                <a:hlinkClick r:id="rId2"/>
              </a:rPr>
              <a:t>http://om.univ.kiev.ua/users_upload/15/upload/file/pr_lecture_08.pdf</a:t>
            </a:r>
            <a:endParaRPr lang="uk-UA" dirty="0" smtClean="0">
              <a:hlinkClick r:id="rId2"/>
            </a:endParaRPr>
          </a:p>
          <a:p>
            <a:pPr algn="l"/>
            <a:r>
              <a:rPr lang="en-US" dirty="0" smtClean="0">
                <a:hlinkClick r:id="rId2"/>
              </a:rPr>
              <a:t>https://uk.wikipedia.org/wiki/%D0%9B%D0%BE%D0%B3%D1%96%D1%81%D1%82%D0%B8%D1%87%D0%BD%D0%B0_%D1%80%D0%B5%D0%B3%D1%80%D0%B5%D1%81%D1%96%D1%8F</a:t>
            </a:r>
            <a:endParaRPr lang="uk-UA" dirty="0" smtClean="0"/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165304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 </a:t>
            </a:r>
            <a:r>
              <a:rPr lang="uk-U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оверка на нормальность | Data Scienc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2027690"/>
            <a:ext cx="221742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О распределениях статистик непараметрических критериев согласия при  оценивании по выборкам параметров наблюдаемых зак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162425" cy="2495551"/>
          </a:xfrm>
          <a:prstGeom prst="rect">
            <a:avLst/>
          </a:prstGeom>
          <a:noFill/>
        </p:spPr>
      </p:pic>
      <p:pic>
        <p:nvPicPr>
          <p:cNvPr id="2054" name="Picture 6" descr="Фундаментальная экология: Учебные материалы: В.Д. Мятлев, Л.А. Панченко, А.  Т. Терехин. Проверка статистических гипоте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2705100" cy="1685926"/>
          </a:xfrm>
          <a:prstGeom prst="rect">
            <a:avLst/>
          </a:prstGeom>
          <a:noFill/>
        </p:spPr>
      </p:pic>
      <p:pic>
        <p:nvPicPr>
          <p:cNvPr id="2056" name="Picture 8" descr="Статистические гипотезы в задачах обработки экспериментальных данных  (Раздел 6 учебного пособия &quot;Статистические методы обработки  экспериментальных данных&quot;), страница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84784"/>
            <a:ext cx="2733675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із навчанням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(тренувальна) вибірка (</a:t>
            </a: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 апріорі відомі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Екзаменаційна вибірка.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Перевірочна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ctr"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розділення на підвибірки</a:t>
            </a:r>
          </a:p>
          <a:p>
            <a:pPr marL="514350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Validation</a:t>
            </a:r>
          </a:p>
          <a:p>
            <a:pPr marL="514350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Bootstrap</a:t>
            </a:r>
          </a:p>
          <a:p>
            <a:pPr marL="514350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Permutation</a:t>
            </a:r>
          </a:p>
          <a:p>
            <a:pPr marL="514350" indent="-51435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Вирівнювання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Validation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(вибірку розділено на 5 рівних частин)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1350762"/>
          <a:ext cx="8820470" cy="5277312"/>
        </p:xfrm>
        <a:graphic>
          <a:graphicData uri="http://schemas.openxmlformats.org/drawingml/2006/table">
            <a:tbl>
              <a:tblPr/>
              <a:tblGrid>
                <a:gridCol w="1661090"/>
                <a:gridCol w="1431876"/>
                <a:gridCol w="1431876"/>
                <a:gridCol w="1431876"/>
                <a:gridCol w="1431876"/>
                <a:gridCol w="1431876"/>
              </a:tblGrid>
              <a:tr h="358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43424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43424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43424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43424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43424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7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Перехресна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, 1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ітерація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Тестова</a:t>
                      </a: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endParaRPr lang="ru-RU" sz="11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Перехресна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ітерація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Тестов</a:t>
                      </a:r>
                      <a:r>
                        <a:rPr lang="uk-UA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</a:t>
                      </a:r>
                      <a:r>
                        <a:rPr lang="uk-UA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ина</a:t>
                      </a:r>
                      <a:endParaRPr lang="ru-RU" sz="11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Перехресна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i="1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ітерація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Тестова</a:t>
                      </a: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endParaRPr lang="ru-RU" sz="11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Перехресна перевірка, </a:t>
                      </a:r>
                      <a:r>
                        <a:rPr lang="en-US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ітерація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Тестова</a:t>
                      </a: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endParaRPr lang="ru-RU" sz="11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Перехресна перевірка, </a:t>
                      </a:r>
                      <a:r>
                        <a:rPr lang="en-US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i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ітерація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 множина 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Навчальна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r>
                        <a:rPr lang="ru-RU" sz="1400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Тестова</a:t>
                      </a:r>
                      <a:r>
                        <a:rPr lang="ru-RU" sz="1400" b="1" u="sng" dirty="0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4342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множина</a:t>
                      </a:r>
                      <a:endParaRPr lang="ru-RU" sz="11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2" marR="47743" marT="19221" marB="19221" anchor="ctr">
                    <a:lnL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Класифікаційні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проти всіх.</a:t>
            </a:r>
          </a:p>
          <a:p>
            <a:pPr marL="514350" indent="-514350"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Окреме розділення всіх класів.</a:t>
            </a:r>
          </a:p>
          <a:p>
            <a:pPr marL="514350" indent="-514350"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Комбінаційний підхід.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Статистические гипотезы в задачах обработки экспериментальных данных  (Раздел 6 учебного пособия &quot;Статистические методы обработки  экспериментальных данных&quot;), страница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86" y="3573016"/>
            <a:ext cx="3520618" cy="2160240"/>
          </a:xfrm>
          <a:prstGeom prst="rect">
            <a:avLst/>
          </a:prstGeom>
          <a:noFill/>
        </p:spPr>
      </p:pic>
      <p:pic>
        <p:nvPicPr>
          <p:cNvPr id="5" name="Picture 6" descr="Классификация статистических гипотез — Студо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715881" cy="235458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63688" y="3429000"/>
            <a:ext cx="72008" cy="2736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6300028"/>
            <a:ext cx="10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Wmax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2930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8" y="41490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Комбінаційний підхід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268760"/>
          </a:xfrm>
        </p:spPr>
        <p:txBody>
          <a:bodyPr/>
          <a:lstStyle/>
          <a:p>
            <a:pPr algn="ctr"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 приналежність до групи класів, </a:t>
            </a:r>
          </a:p>
          <a:p>
            <a:pPr algn="ctr"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 - клас окремо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5606" t="19550" r="50687" b="12201"/>
          <a:stretch>
            <a:fillRect/>
          </a:stretch>
        </p:blipFill>
        <p:spPr bwMode="auto">
          <a:xfrm>
            <a:off x="2123728" y="1207456"/>
            <a:ext cx="4824536" cy="423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9557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функціональних станів головного мозку у хворих на епілепсію при побудові прогностичних моделей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C38BEF-89C9-4F28-9CA3-43E8A753CA20}"/>
              </a:ext>
            </a:extLst>
          </p:cNvPr>
          <p:cNvSpPr/>
          <p:nvPr/>
        </p:nvSpPr>
        <p:spPr>
          <a:xfrm>
            <a:off x="125451" y="1025728"/>
            <a:ext cx="1919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комбінацій </a:t>
            </a:r>
          </a:p>
          <a:p>
            <a:pPr algn="ctr"/>
            <a:r>
              <a:rPr lang="uk-UA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«1 до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4A084C5-EE52-4992-96A9-85FD38596632}"/>
              </a:ext>
            </a:extLst>
          </p:cNvPr>
          <p:cNvSpPr/>
          <p:nvPr/>
        </p:nvSpPr>
        <p:spPr>
          <a:xfrm>
            <a:off x="4074090" y="1052736"/>
            <a:ext cx="3522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комбінації «2 до 2»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3E3D6F-9459-4332-9368-F47CDF260B12}"/>
              </a:ext>
            </a:extLst>
          </p:cNvPr>
          <p:cNvSpPr/>
          <p:nvPr/>
        </p:nvSpPr>
        <p:spPr>
          <a:xfrm>
            <a:off x="2424331" y="4060076"/>
            <a:ext cx="4295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комбінації «1 до 3»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C9A195-B4EF-4592-B4E4-1E3F0B5283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2" y="1854840"/>
            <a:ext cx="2069634" cy="2005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C98AB7C-796A-42EE-9375-D714D435BB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4331" y="1838183"/>
            <a:ext cx="2089063" cy="20085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7703A3F-A8DA-400C-97C6-E2A1656D57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0608" y="1762671"/>
            <a:ext cx="2337120" cy="20841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29CB90C-0C96-43FD-8A68-05CA323BAF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4942" y="1783381"/>
            <a:ext cx="2028439" cy="20634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0EDFD45-C065-4F70-8950-297E9EFE9F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32" y="4558886"/>
            <a:ext cx="2021211" cy="18783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FFB48F8-5D12-468F-8950-98572EA8C0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482" y="4577561"/>
            <a:ext cx="2089063" cy="1878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1FA0D9E-0110-4EDF-8757-FC34A967D4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577561"/>
            <a:ext cx="2074881" cy="19072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13BCC88-E312-4C7C-9D7C-1A816B2A189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4220" y="4577561"/>
            <a:ext cx="2089063" cy="1907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0272" y="6488668"/>
            <a:ext cx="184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О.К. </a:t>
            </a:r>
            <a:r>
              <a:rPr lang="uk-UA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Білошицька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7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operating characteristic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6/6b/Roccur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762500" cy="461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Англійська мова"/>
              </a:rPr>
              <a:t>англ.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operating characteristic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Бінарна класифікація"/>
              </a:rPr>
              <a:t>бінарної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Бінарна класифікація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Бінарна класифікація"/>
              </a:rPr>
              <a:t>класифікації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співвідношення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носіїв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знака (розпізнавання образів)"/>
              </a:rPr>
              <a:t>ознаки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класифікованих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помилково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класифікованих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похибок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інтерпретацію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Англійська мова"/>
              </a:rPr>
              <a:t>англ.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under ROC curve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кривою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віссю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якісніше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класифікатор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0,5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непридатність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вгадуванню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 Curve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12776"/>
            <a:ext cx="5868144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operating characteristic curve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 curve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 a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Graph of a function"/>
              </a:rPr>
              <a:t>graphical plot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that illustrates the diagnostic ability of a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Binary classifier"/>
              </a:rPr>
              <a:t>binary classifier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system as its discrimination threshold is varied.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 curve is created by plotting the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True positive rate"/>
              </a:rPr>
              <a:t>true positive rate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(TPR) against the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False positive rate"/>
              </a:rPr>
              <a:t>false positive rate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(FPR) at various threshold settings.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true-positive rate is also known as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Sensitivity (tests)"/>
              </a:rPr>
              <a:t>sensitivity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Precision and recall"/>
              </a:rPr>
              <a:t>recall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or 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detection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Machine learning"/>
              </a:rPr>
              <a:t>machine learning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false-positive rate is also known as 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false alarm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can be calculated as (1−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Specificity (tests)"/>
              </a:rPr>
              <a:t>specificity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It can also be thought of as a plot of the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Statistical power"/>
              </a:rPr>
              <a:t>power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as a function of the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Type I Error"/>
              </a:rPr>
              <a:t>Type I Error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of the decision rule (when the performance is calculated from just a sample of the population, it can be thought of as estimators of these quantities).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 curve is thus the sensitivity or recall as a function of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False positive rate"/>
              </a:rPr>
              <a:t>fall-out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upload.wikimedia.org/wikipedia/commons/6/6b/Roccurve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5" y="1484784"/>
            <a:ext cx="3168352" cy="307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якості класифікації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85184"/>
            <a:ext cx="8229600" cy="157363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2201" r="21747" b="18500"/>
          <a:stretch>
            <a:fillRect/>
          </a:stretch>
        </p:blipFill>
        <p:spPr bwMode="auto">
          <a:xfrm>
            <a:off x="107504" y="1124744"/>
            <a:ext cx="8892480" cy="57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 Model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30050" r="1666" b="25850"/>
          <a:stretch>
            <a:fillRect/>
          </a:stretch>
        </p:blipFill>
        <p:spPr bwMode="auto">
          <a:xfrm>
            <a:off x="0" y="1268760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21553" t="18500" r="22929" b="21651"/>
          <a:stretch>
            <a:fillRect/>
          </a:stretch>
        </p:blipFill>
        <p:spPr bwMode="auto">
          <a:xfrm>
            <a:off x="3726658" y="2708920"/>
            <a:ext cx="541734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ROC curv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57439"/>
            <a:ext cx="6840760" cy="512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FRP.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18501" r="24110" b="13250"/>
          <a:stretch>
            <a:fillRect/>
          </a:stretch>
        </p:blipFill>
        <p:spPr bwMode="auto">
          <a:xfrm>
            <a:off x="197956" y="1196752"/>
            <a:ext cx="86225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2920" t="19369" r="34852" b="31150"/>
          <a:stretch>
            <a:fillRect/>
          </a:stretch>
        </p:blipFill>
        <p:spPr bwMode="auto">
          <a:xfrm>
            <a:off x="0" y="2015025"/>
            <a:ext cx="3888432" cy="33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ROC-curve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132856"/>
            <a:ext cx="5292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normalized units, the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under the curve (often referred to as simply the AUC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equal to the probability that a classifier will rank a randomly chosen positive instance higher than a randomly chosen negative one (assuming 'positive' ranks higher than 'negative')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lot log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614" y="3284984"/>
            <a:ext cx="2753882" cy="2065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Cut-off = 0,5 is usually uses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of CA = 12,171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7332" t="19069" r="31145" b="17501"/>
          <a:stretch>
            <a:fillRect/>
          </a:stretch>
        </p:blipFill>
        <p:spPr bwMode="auto">
          <a:xfrm>
            <a:off x="179512" y="1685595"/>
            <a:ext cx="6120680" cy="51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3933056"/>
            <a:ext cx="259228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5776" y="3491716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Cut-off at p=0,5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 and Linear Regression Models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plot log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594308" cy="4945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17450" r="25882" b="10101"/>
          <a:stretch>
            <a:fillRect/>
          </a:stretch>
        </p:blipFill>
        <p:spPr bwMode="auto">
          <a:xfrm>
            <a:off x="-36512" y="548680"/>
            <a:ext cx="92170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СТАТИСТИЧЕСКИЕ ГИПОТЕЗЫ, Общая стратегия - Математические методы в  психологии"/>
          <p:cNvPicPr>
            <a:picLocks noChangeAspect="1" noChangeArrowheads="1"/>
          </p:cNvPicPr>
          <p:nvPr/>
        </p:nvPicPr>
        <p:blipFill>
          <a:blip r:embed="rId2" cstate="print"/>
          <a:srcRect b="5302"/>
          <a:stretch>
            <a:fillRect/>
          </a:stretch>
        </p:blipFill>
        <p:spPr bwMode="auto">
          <a:xfrm>
            <a:off x="1619672" y="2060848"/>
            <a:ext cx="5400600" cy="3503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91440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W= max(N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кількість коректних розпізнавань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X(W) –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поріг розділення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115616" y="5517232"/>
            <a:ext cx="6336704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35896" y="594928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X(W)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267930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Cl. 1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26072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Cl. 2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27984" y="1916832"/>
            <a:ext cx="0" cy="38884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04248" y="5517232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499992" y="1916832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99992" y="5733256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Логістична крива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сигмоїда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32150" r="6982" b="24800"/>
          <a:stretch>
            <a:fillRect/>
          </a:stretch>
        </p:blipFill>
        <p:spPr bwMode="auto">
          <a:xfrm>
            <a:off x="0" y="1556792"/>
            <a:ext cx="9144000" cy="275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Логистическая регрессия (приме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424847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0600" r="37694" b="39500"/>
          <a:stretch>
            <a:fillRect/>
          </a:stretch>
        </p:blipFill>
        <p:spPr bwMode="auto">
          <a:xfrm>
            <a:off x="467544" y="482073"/>
            <a:ext cx="8280920" cy="39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12201" t="51050" r="50000" b="34250"/>
          <a:stretch>
            <a:fillRect/>
          </a:stretch>
        </p:blipFill>
        <p:spPr bwMode="auto">
          <a:xfrm>
            <a:off x="1907704" y="5085184"/>
            <a:ext cx="46085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523" t="22700" r="50000" b="62600"/>
          <a:stretch>
            <a:fillRect/>
          </a:stretch>
        </p:blipFill>
        <p:spPr bwMode="auto">
          <a:xfrm>
            <a:off x="1835696" y="4221088"/>
            <a:ext cx="55446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Логістична крива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сигмоїда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даних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бути будь-яким.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84" t="28235" r="10143" b="31100"/>
          <a:stretch>
            <a:fillRect/>
          </a:stretch>
        </p:blipFill>
        <p:spPr bwMode="auto">
          <a:xfrm>
            <a:off x="0" y="1916832"/>
            <a:ext cx="9144000" cy="26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Formula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 Regression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831" t="64700" r="55254" b="26616"/>
          <a:stretch>
            <a:fillRect/>
          </a:stretch>
        </p:blipFill>
        <p:spPr bwMode="auto">
          <a:xfrm>
            <a:off x="107504" y="1916832"/>
            <a:ext cx="90364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Логистическая регрессия (приме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346" y="4149080"/>
            <a:ext cx="4073916" cy="273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 Function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16854" r="22338" b="9907"/>
          <a:stretch>
            <a:fillRect/>
          </a:stretch>
        </p:blipFill>
        <p:spPr bwMode="auto">
          <a:xfrm>
            <a:off x="1007117" y="1306382"/>
            <a:ext cx="7381307" cy="54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Логістична (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регресія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навчальною вибіркою обчислюються параметри лінійного поліному, який застосовується у якості степені у рівнянні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сигмоїди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514350" indent="-514350" algn="ctr">
              <a:buAutoNum type="arabicPeriod"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 класифікації перевіряється за екзаменаційною та перевірочною вибірками.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Сигмоїда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Логистическая регрессия (пример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762500" cy="3562351"/>
          </a:xfrm>
          <a:prstGeom prst="rect">
            <a:avLst/>
          </a:prstGeom>
          <a:noFill/>
        </p:spPr>
      </p:pic>
      <p:pic>
        <p:nvPicPr>
          <p:cNvPr id="5" name="Picture 4" descr="О распределениях статистик непараметрических критериев согласия при  оценивании по выборкам параметров наблюдаемых зак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638416" cy="306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13249</TotalTime>
  <Words>372</Words>
  <Application>Microsoft Office PowerPoint</Application>
  <PresentationFormat>Экран (4:3)</PresentationFormat>
  <Paragraphs>110</Paragraphs>
  <Slides>27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Логістична регресія</vt:lpstr>
      <vt:lpstr>Logistic Model</vt:lpstr>
      <vt:lpstr>Логістична крива  (сигмоїда)</vt:lpstr>
      <vt:lpstr>Презентация PowerPoint</vt:lpstr>
      <vt:lpstr>Логістична крива  (сигмоїда)</vt:lpstr>
      <vt:lpstr>Basic Formula  of  Logistic Regression</vt:lpstr>
      <vt:lpstr>Sigmoid Function</vt:lpstr>
      <vt:lpstr>Логістична (логіт) регресія</vt:lpstr>
      <vt:lpstr>Сигмоїда</vt:lpstr>
      <vt:lpstr>Презентация PowerPoint</vt:lpstr>
      <vt:lpstr>Класифікація із навчанням</vt:lpstr>
      <vt:lpstr>Cross Validation (вибірку розділено на 5 рівних частин)</vt:lpstr>
      <vt:lpstr>Класифікаційні схеми</vt:lpstr>
      <vt:lpstr>Комбінаційний підхід</vt:lpstr>
      <vt:lpstr>Порівняння функціональних станів головного мозку у хворих на епілепсію при побудові прогностичних моделей</vt:lpstr>
      <vt:lpstr>ROC аналіз  (receiver operating characteristic)</vt:lpstr>
      <vt:lpstr>ROC-крива</vt:lpstr>
      <vt:lpstr>ROC Curve</vt:lpstr>
      <vt:lpstr>Характеристики якості класифікації</vt:lpstr>
      <vt:lpstr>Схема ROC аналізу</vt:lpstr>
      <vt:lpstr>ROC-крива будується як графік залежності TRP від FRP.</vt:lpstr>
      <vt:lpstr>ROC-curve</vt:lpstr>
      <vt:lpstr>Cut-off = 0,5 is usually uses Threshold of CA = 12,171</vt:lpstr>
      <vt:lpstr>Logistic and Linear Regression Models</vt:lpstr>
      <vt:lpstr>Презентация PowerPoint</vt:lpstr>
      <vt:lpstr>Презентация PowerPoint</vt:lpstr>
      <vt:lpstr>Дякую!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38</cp:revision>
  <dcterms:created xsi:type="dcterms:W3CDTF">2020-09-09T06:41:48Z</dcterms:created>
  <dcterms:modified xsi:type="dcterms:W3CDTF">2022-04-18T07:14:56Z</dcterms:modified>
</cp:coreProperties>
</file>